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78" r:id="rId6"/>
    <p:sldId id="270" r:id="rId7"/>
    <p:sldId id="273" r:id="rId8"/>
    <p:sldId id="261" r:id="rId9"/>
    <p:sldId id="287" r:id="rId10"/>
    <p:sldId id="258" r:id="rId11"/>
    <p:sldId id="259" r:id="rId12"/>
    <p:sldId id="260" r:id="rId13"/>
    <p:sldId id="262" r:id="rId14"/>
    <p:sldId id="263" r:id="rId15"/>
    <p:sldId id="288" r:id="rId16"/>
  </p:sldIdLst>
  <p:sldSz cx="9144000" cy="5143500" type="screen16x9"/>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pos="29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047A"/>
    <a:srgbClr val="FB9E13"/>
    <a:srgbClr val="D05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308" y="-720"/>
      </p:cViewPr>
      <p:guideLst>
        <p:guide orient="horz" pos="1644"/>
        <p:guide pos="2934"/>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gs" Target="tags/tag3.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8C3E9-CDE5-4DB2-946F-666A384458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9819D-6E81-4D4A-96DA-F03742E7FF3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29819D-6E81-4D4A-96DA-F03742E7FF3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F08159A-5C9B-4DAF-AA00-07795D7A07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C100077-E359-42E4-B301-7FF174DB80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F08159A-5C9B-4DAF-AA00-07795D7A0772}"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100077-E359-42E4-B301-7FF174DB803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1.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8.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8.xml"/><Relationship Id="rId3" Type="http://schemas.openxmlformats.org/officeDocument/2006/relationships/image" Target="../media/image9.png"/><Relationship Id="rId2" Type="http://schemas.openxmlformats.org/officeDocument/2006/relationships/tags" Target="../tags/tag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image" Target="../media/image11.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8.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4.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0447" y="355018"/>
            <a:ext cx="6168642" cy="4016932"/>
          </a:xfrm>
          <a:prstGeom prst="rect">
            <a:avLst/>
          </a:prstGeom>
          <a:effectLst>
            <a:outerShdw blurRad="317500" dist="38100" dir="2700000" sx="91000" sy="91000" algn="tl" rotWithShape="0">
              <a:prstClr val="black">
                <a:alpha val="22000"/>
              </a:prstClr>
            </a:outerShdw>
          </a:effectLst>
        </p:spPr>
      </p:pic>
      <p:sp>
        <p:nvSpPr>
          <p:cNvPr id="4" name="标题 1"/>
          <p:cNvSpPr txBox="1"/>
          <p:nvPr/>
        </p:nvSpPr>
        <p:spPr>
          <a:xfrm>
            <a:off x="1885202" y="2147460"/>
            <a:ext cx="5079132" cy="7667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zh-CN" altLang="en-US" sz="3200" dirty="0">
                <a:ln>
                  <a:solidFill>
                    <a:prstClr val="white"/>
                  </a:solidFill>
                </a:ln>
                <a:gradFill flip="none" rotWithShape="1">
                  <a:gsLst>
                    <a:gs pos="0">
                      <a:srgbClr val="D05B26">
                        <a:shade val="30000"/>
                        <a:satMod val="115000"/>
                      </a:srgbClr>
                    </a:gs>
                    <a:gs pos="50000">
                      <a:srgbClr val="D05B26">
                        <a:shade val="67500"/>
                        <a:satMod val="115000"/>
                      </a:srgbClr>
                    </a:gs>
                    <a:gs pos="100000">
                      <a:srgbClr val="D05B26">
                        <a:shade val="100000"/>
                        <a:satMod val="115000"/>
                      </a:srgbClr>
                    </a:gs>
                  </a:gsLst>
                  <a:lin ang="5400000" scaled="1"/>
                  <a:tileRect/>
                </a:gradFill>
                <a:effectLst>
                  <a:outerShdw blurRad="38100" dist="38100" dir="2700000" algn="tl">
                    <a:srgbClr val="000000">
                      <a:alpha val="43137"/>
                    </a:srgbClr>
                  </a:outerShdw>
                </a:effectLst>
                <a:latin typeface="方正胖娃简体" panose="03000509000000000000" pitchFamily="65" charset="-122"/>
                <a:ea typeface="方正胖娃简体" panose="03000509000000000000" pitchFamily="65" charset="-122"/>
                <a:cs typeface="+mn-cs"/>
              </a:rPr>
              <a:t>儿童发展问题的咨询与辅导</a:t>
            </a:r>
            <a:endParaRPr lang="zh-CN" altLang="en-US" sz="3200" dirty="0">
              <a:ln>
                <a:solidFill>
                  <a:prstClr val="white"/>
                </a:solidFill>
              </a:ln>
              <a:gradFill flip="none" rotWithShape="1">
                <a:gsLst>
                  <a:gs pos="0">
                    <a:srgbClr val="D05B26">
                      <a:shade val="30000"/>
                      <a:satMod val="115000"/>
                    </a:srgbClr>
                  </a:gs>
                  <a:gs pos="50000">
                    <a:srgbClr val="D05B26">
                      <a:shade val="67500"/>
                      <a:satMod val="115000"/>
                    </a:srgbClr>
                  </a:gs>
                  <a:gs pos="100000">
                    <a:srgbClr val="D05B26">
                      <a:shade val="100000"/>
                      <a:satMod val="115000"/>
                    </a:srgbClr>
                  </a:gs>
                </a:gsLst>
                <a:lin ang="5400000" scaled="1"/>
                <a:tileRect/>
              </a:gradFill>
              <a:effectLst>
                <a:outerShdw blurRad="38100" dist="38100" dir="2700000" algn="tl">
                  <a:srgbClr val="000000">
                    <a:alpha val="43137"/>
                  </a:srgbClr>
                </a:outerShdw>
              </a:effectLst>
              <a:latin typeface="方正胖娃简体" panose="03000509000000000000" pitchFamily="65" charset="-122"/>
              <a:ea typeface="方正胖娃简体" panose="03000509000000000000" pitchFamily="65" charset="-122"/>
              <a:cs typeface="+mn-cs"/>
            </a:endParaRPr>
          </a:p>
        </p:txBody>
      </p:sp>
      <p:sp>
        <p:nvSpPr>
          <p:cNvPr id="5" name="矩形 1"/>
          <p:cNvSpPr>
            <a:spLocks noChangeArrowheads="1"/>
          </p:cNvSpPr>
          <p:nvPr/>
        </p:nvSpPr>
        <p:spPr bwMode="auto">
          <a:xfrm flipV="1">
            <a:off x="2430145" y="3229610"/>
            <a:ext cx="401447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eaLnBrk="1" fontAlgn="auto" hangingPunct="1">
              <a:spcBef>
                <a:spcPct val="50000"/>
              </a:spcBef>
              <a:spcAft>
                <a:spcPts val="0"/>
              </a:spcAft>
            </a:pPr>
            <a:endParaRPr lang="en-US" altLang="zh-CN" dirty="0">
              <a:ln w="900" cmpd="sng">
                <a:noFill/>
                <a:prstDash val="solid"/>
              </a:ln>
              <a:solidFill>
                <a:srgbClr val="D05B26"/>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123728" y="2859782"/>
            <a:ext cx="4536504" cy="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轻音乐 - 天籁儿童.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267200" y="-1028650"/>
            <a:ext cx="609600" cy="609600"/>
          </a:xfrm>
          <a:prstGeom prst="rect">
            <a:avLst/>
          </a:prstGeom>
        </p:spPr>
      </p:pic>
      <p:sp>
        <p:nvSpPr>
          <p:cNvPr id="100" name="文本框 99"/>
          <p:cNvSpPr txBox="1"/>
          <p:nvPr>
            <p:custDataLst>
              <p:tags r:id="rId5"/>
            </p:custDataLst>
          </p:nvPr>
        </p:nvSpPr>
        <p:spPr>
          <a:xfrm>
            <a:off x="2123440" y="3229610"/>
            <a:ext cx="5080000" cy="368300"/>
          </a:xfrm>
          <a:prstGeom prst="rect">
            <a:avLst/>
          </a:prstGeom>
          <a:noFill/>
          <a:ln w="9525">
            <a:noFill/>
          </a:ln>
        </p:spPr>
        <p:txBody>
          <a:bodyPr>
            <a:spAutoFit/>
          </a:bodyPr>
          <a:p>
            <a:pPr indent="2000250"/>
            <a:r>
              <a:rPr lang="zh-CN" b="0">
                <a:solidFill>
                  <a:schemeClr val="tx1"/>
                </a:solidFill>
                <a:latin typeface="华康俪金黑W8(P)" panose="020B0800000000000000" charset="-122"/>
                <a:ea typeface="华康俪金黑W8(P)" panose="020B0800000000000000" charset="-122"/>
              </a:rPr>
              <a:t>娜荷雅</a:t>
            </a:r>
            <a:endParaRPr lang="zh-CN" altLang="en-US" b="0">
              <a:solidFill>
                <a:schemeClr val="tx1"/>
              </a:solidFill>
              <a:latin typeface="华康俪金黑W8(P)" panose="020B0800000000000000" charset="-122"/>
              <a:ea typeface="华康俪金黑W8(P)" panose="020B08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500" autoRev="1" fill="hold">
                                          <p:stCondLst>
                                            <p:cond delay="0"/>
                                          </p:stCondLst>
                                        </p:cTn>
                                        <p:tgtEl>
                                          <p:spTgt spid="4"/>
                                        </p:tgtEl>
                                        <p:attrNameLst>
                                          <p:attrName>ppt_w</p:attrName>
                                        </p:attrNameLst>
                                      </p:cBhvr>
                                    </p:anim>
                                    <p:anim by="(#ppt_w*0.50)" calcmode="lin" valueType="num">
                                      <p:cBhvr>
                                        <p:cTn id="17" dur="500" decel="50000" autoRev="1" fill="hold">
                                          <p:stCondLst>
                                            <p:cond delay="0"/>
                                          </p:stCondLst>
                                        </p:cTn>
                                        <p:tgtEl>
                                          <p:spTgt spid="4"/>
                                        </p:tgtEl>
                                        <p:attrNameLst>
                                          <p:attrName>ppt_x</p:attrName>
                                        </p:attrNameLst>
                                      </p:cBhvr>
                                    </p:anim>
                                    <p:anim from="(-#ppt_h/2)" to="(#ppt_y)" calcmode="lin" valueType="num">
                                      <p:cBhvr>
                                        <p:cTn id="18" dur="1000" fill="hold">
                                          <p:stCondLst>
                                            <p:cond delay="0"/>
                                          </p:stCondLst>
                                        </p:cTn>
                                        <p:tgtEl>
                                          <p:spTgt spid="4"/>
                                        </p:tgtEl>
                                        <p:attrNameLst>
                                          <p:attrName>ppt_y</p:attrName>
                                        </p:attrNameLst>
                                      </p:cBhvr>
                                    </p:anim>
                                    <p:animRot by="21600000">
                                      <p:cBhvr>
                                        <p:cTn id="19" dur="1000" fill="hold">
                                          <p:stCondLst>
                                            <p:cond delay="0"/>
                                          </p:stCondLst>
                                        </p:cTn>
                                        <p:tgtEl>
                                          <p:spTgt spid="4"/>
                                        </p:tgtEl>
                                        <p:attrNameLst>
                                          <p:attrName>r</p:attrName>
                                        </p:attrNameLst>
                                      </p:cBhvr>
                                    </p:animRot>
                                  </p:childTnLst>
                                </p:cTn>
                              </p:par>
                            </p:childTnLst>
                          </p:cTn>
                        </p:par>
                        <p:par>
                          <p:cTn id="20" fill="hold">
                            <p:stCondLst>
                              <p:cond delay="3099"/>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3599"/>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
                                        </p:tgtEl>
                                        <p:attrNameLst>
                                          <p:attrName>ppt_y</p:attrName>
                                        </p:attrNameLst>
                                      </p:cBhvr>
                                      <p:tavLst>
                                        <p:tav tm="0">
                                          <p:val>
                                            <p:strVal val="#ppt_y"/>
                                          </p:val>
                                        </p:tav>
                                        <p:tav tm="100000">
                                          <p:val>
                                            <p:strVal val="#ppt_y"/>
                                          </p:val>
                                        </p:tav>
                                      </p:tavLst>
                                    </p:anim>
                                    <p:anim calcmode="lin" valueType="num">
                                      <p:cBhvr>
                                        <p:cTn id="2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2" repeatCount="indefinite" fill="remove" display="0">
                  <p:stCondLst>
                    <p:cond delay="indefinite"/>
                  </p:stCondLst>
                  <p:endCondLst>
                    <p:cond evt="onStopAudio" delay="0">
                      <p:tgtEl>
                        <p:sldTgt/>
                      </p:tgtEl>
                    </p:cond>
                  </p:endCondLst>
                </p:cTn>
                <p:tgtEl>
                  <p:spTgt spid="10"/>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0" y="51470"/>
            <a:ext cx="2370996" cy="864096"/>
          </a:xfrm>
          <a:prstGeom prst="rect">
            <a:avLst/>
          </a:prstGeom>
        </p:spPr>
      </p:pic>
      <p:grpSp>
        <p:nvGrpSpPr>
          <p:cNvPr id="14" name="Group 2"/>
          <p:cNvGrpSpPr/>
          <p:nvPr/>
        </p:nvGrpSpPr>
        <p:grpSpPr bwMode="auto">
          <a:xfrm>
            <a:off x="887413" y="2118123"/>
            <a:ext cx="1250950" cy="2396553"/>
            <a:chOff x="0" y="0"/>
            <a:chExt cx="1249808" cy="3194779"/>
          </a:xfrm>
        </p:grpSpPr>
        <p:sp>
          <p:nvSpPr>
            <p:cNvPr id="15" name="圆角矩形 4"/>
            <p:cNvSpPr>
              <a:spLocks noChangeArrowheads="1"/>
            </p:cNvSpPr>
            <p:nvPr/>
          </p:nvSpPr>
          <p:spPr bwMode="auto">
            <a:xfrm>
              <a:off x="0" y="0"/>
              <a:ext cx="1249808" cy="3068038"/>
            </a:xfrm>
            <a:prstGeom prst="roundRect">
              <a:avLst>
                <a:gd name="adj" fmla="val 50000"/>
              </a:avLst>
            </a:prstGeom>
            <a:solidFill>
              <a:srgbClr val="4F9FD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椭圆 6"/>
            <p:cNvSpPr>
              <a:spLocks noChangeArrowheads="1"/>
            </p:cNvSpPr>
            <p:nvPr/>
          </p:nvSpPr>
          <p:spPr bwMode="auto">
            <a:xfrm>
              <a:off x="63442" y="101580"/>
              <a:ext cx="1122924" cy="1120556"/>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80000"/>
                </a:lnSpc>
              </a:pPr>
              <a:endParaRPr lang="zh-CN" altLang="en-US" dirty="0">
                <a:solidFill>
                  <a:sysClr val="windowText" lastClr="000000"/>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17" name="TextBox 7"/>
            <p:cNvSpPr txBox="1">
              <a:spLocks noChangeArrowheads="1"/>
            </p:cNvSpPr>
            <p:nvPr/>
          </p:nvSpPr>
          <p:spPr bwMode="auto">
            <a:xfrm>
              <a:off x="351948" y="2581066"/>
              <a:ext cx="545912" cy="61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b="1" dirty="0">
                <a:solidFill>
                  <a:schemeClr val="bg1"/>
                </a:solidFill>
              </a:endParaRPr>
            </a:p>
          </p:txBody>
        </p:sp>
      </p:grpSp>
      <p:grpSp>
        <p:nvGrpSpPr>
          <p:cNvPr id="19" name="Group 7"/>
          <p:cNvGrpSpPr/>
          <p:nvPr/>
        </p:nvGrpSpPr>
        <p:grpSpPr bwMode="auto">
          <a:xfrm>
            <a:off x="6840538" y="2128839"/>
            <a:ext cx="1250950" cy="2415454"/>
            <a:chOff x="0" y="0"/>
            <a:chExt cx="1249808" cy="3219976"/>
          </a:xfrm>
        </p:grpSpPr>
        <p:sp>
          <p:nvSpPr>
            <p:cNvPr id="20" name="圆角矩形 33"/>
            <p:cNvSpPr>
              <a:spLocks noChangeArrowheads="1"/>
            </p:cNvSpPr>
            <p:nvPr/>
          </p:nvSpPr>
          <p:spPr bwMode="auto">
            <a:xfrm>
              <a:off x="0" y="0"/>
              <a:ext cx="1249808" cy="3068038"/>
            </a:xfrm>
            <a:prstGeom prst="roundRect">
              <a:avLst>
                <a:gd name="adj" fmla="val 50000"/>
              </a:avLst>
            </a:prstGeom>
            <a:solidFill>
              <a:srgbClr val="4F9FD4"/>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2" name="TextBox 35"/>
            <p:cNvSpPr txBox="1">
              <a:spLocks noChangeArrowheads="1"/>
            </p:cNvSpPr>
            <p:nvPr/>
          </p:nvSpPr>
          <p:spPr bwMode="auto">
            <a:xfrm>
              <a:off x="351948" y="2606263"/>
              <a:ext cx="545912" cy="61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b="1" dirty="0">
                <a:solidFill>
                  <a:schemeClr val="bg1"/>
                </a:solidFill>
              </a:endParaRPr>
            </a:p>
          </p:txBody>
        </p:sp>
        <p:sp>
          <p:nvSpPr>
            <p:cNvPr id="23" name="TextBox 36"/>
            <p:cNvSpPr txBox="1">
              <a:spLocks noChangeArrowheads="1"/>
            </p:cNvSpPr>
            <p:nvPr/>
          </p:nvSpPr>
          <p:spPr bwMode="auto">
            <a:xfrm>
              <a:off x="215471" y="1262376"/>
              <a:ext cx="846161" cy="40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24" name="Group 12"/>
          <p:cNvGrpSpPr/>
          <p:nvPr/>
        </p:nvGrpSpPr>
        <p:grpSpPr bwMode="auto">
          <a:xfrm>
            <a:off x="5395913" y="2128839"/>
            <a:ext cx="1249362" cy="2415454"/>
            <a:chOff x="0" y="0"/>
            <a:chExt cx="1249808" cy="3219976"/>
          </a:xfrm>
        </p:grpSpPr>
        <p:sp>
          <p:nvSpPr>
            <p:cNvPr id="25" name="圆角矩形 38"/>
            <p:cNvSpPr>
              <a:spLocks noChangeArrowheads="1"/>
            </p:cNvSpPr>
            <p:nvPr/>
          </p:nvSpPr>
          <p:spPr bwMode="auto">
            <a:xfrm>
              <a:off x="0" y="0"/>
              <a:ext cx="1249808" cy="3068038"/>
            </a:xfrm>
            <a:prstGeom prst="roundRect">
              <a:avLst>
                <a:gd name="adj" fmla="val 50000"/>
              </a:avLst>
            </a:prstGeom>
            <a:solidFill>
              <a:srgbClr val="58AD96"/>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 name="TextBox 40"/>
            <p:cNvSpPr txBox="1">
              <a:spLocks noChangeArrowheads="1"/>
            </p:cNvSpPr>
            <p:nvPr/>
          </p:nvSpPr>
          <p:spPr bwMode="auto">
            <a:xfrm>
              <a:off x="351948" y="2606263"/>
              <a:ext cx="545912" cy="61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b="1" dirty="0">
                <a:solidFill>
                  <a:schemeClr val="bg1"/>
                </a:solidFill>
              </a:endParaRPr>
            </a:p>
          </p:txBody>
        </p:sp>
        <p:sp>
          <p:nvSpPr>
            <p:cNvPr id="28" name="TextBox 41"/>
            <p:cNvSpPr txBox="1">
              <a:spLocks noChangeArrowheads="1"/>
            </p:cNvSpPr>
            <p:nvPr/>
          </p:nvSpPr>
          <p:spPr bwMode="auto">
            <a:xfrm>
              <a:off x="215471" y="1262376"/>
              <a:ext cx="846161" cy="40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29" name="Group 17"/>
          <p:cNvGrpSpPr/>
          <p:nvPr/>
        </p:nvGrpSpPr>
        <p:grpSpPr bwMode="auto">
          <a:xfrm>
            <a:off x="2438400" y="2097882"/>
            <a:ext cx="1250950" cy="2374403"/>
            <a:chOff x="0" y="0"/>
            <a:chExt cx="1249808" cy="3165252"/>
          </a:xfrm>
        </p:grpSpPr>
        <p:sp>
          <p:nvSpPr>
            <p:cNvPr id="30" name="圆角矩形 49"/>
            <p:cNvSpPr>
              <a:spLocks noChangeArrowheads="1"/>
            </p:cNvSpPr>
            <p:nvPr/>
          </p:nvSpPr>
          <p:spPr bwMode="auto">
            <a:xfrm>
              <a:off x="0" y="0"/>
              <a:ext cx="1249808" cy="3068038"/>
            </a:xfrm>
            <a:prstGeom prst="roundRect">
              <a:avLst>
                <a:gd name="adj" fmla="val 50000"/>
              </a:avLst>
            </a:prstGeom>
            <a:solidFill>
              <a:srgbClr val="58AD96"/>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2" name="TextBox 51"/>
            <p:cNvSpPr txBox="1">
              <a:spLocks noChangeArrowheads="1"/>
            </p:cNvSpPr>
            <p:nvPr/>
          </p:nvSpPr>
          <p:spPr bwMode="auto">
            <a:xfrm>
              <a:off x="351948" y="2551539"/>
              <a:ext cx="545912" cy="61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2400" b="1" dirty="0">
                <a:solidFill>
                  <a:schemeClr val="bg1"/>
                </a:solidFill>
              </a:endParaRPr>
            </a:p>
          </p:txBody>
        </p:sp>
      </p:grpSp>
      <p:sp>
        <p:nvSpPr>
          <p:cNvPr id="34" name="环形箭头 55"/>
          <p:cNvSpPr>
            <a:spLocks noChangeArrowheads="1"/>
          </p:cNvSpPr>
          <p:nvPr/>
        </p:nvSpPr>
        <p:spPr bwMode="auto">
          <a:xfrm>
            <a:off x="4572002" y="1340644"/>
            <a:ext cx="3198813" cy="1787128"/>
          </a:xfrm>
          <a:custGeom>
            <a:avLst/>
            <a:gdLst>
              <a:gd name="T0" fmla="*/ 1885769 w 3198813"/>
              <a:gd name="T1" fmla="*/ 186575 h 2382838"/>
              <a:gd name="T2" fmla="*/ 2892341 w 3198813"/>
              <a:gd name="T3" fmla="*/ 748541 h 2382838"/>
              <a:gd name="T4" fmla="*/ 3051955 w 3198813"/>
              <a:gd name="T5" fmla="*/ 726521 h 2382838"/>
              <a:gd name="T6" fmla="*/ 2962123 w 3198813"/>
              <a:gd name="T7" fmla="*/ 1003419 h 2382838"/>
              <a:gd name="T8" fmla="*/ 2634055 w 3198813"/>
              <a:gd name="T9" fmla="*/ 784174 h 2382838"/>
              <a:gd name="T10" fmla="*/ 2793121 w 3198813"/>
              <a:gd name="T11" fmla="*/ 762229 h 2382838"/>
              <a:gd name="T12" fmla="*/ 1860899 w 3198813"/>
              <a:gd name="T13" fmla="*/ 273844 h 2382838"/>
              <a:gd name="T14" fmla="*/ 1885769 w 3198813"/>
              <a:gd name="T15" fmla="*/ 186575 h 2382838"/>
              <a:gd name="T16" fmla="*/ 0 60000 65536"/>
              <a:gd name="T17" fmla="*/ 0 60000 65536"/>
              <a:gd name="T18" fmla="*/ 0 60000 65536"/>
              <a:gd name="T19" fmla="*/ 0 60000 65536"/>
              <a:gd name="T20" fmla="*/ 0 60000 65536"/>
              <a:gd name="T21" fmla="*/ 0 60000 65536"/>
              <a:gd name="T22" fmla="*/ 0 60000 65536"/>
              <a:gd name="T23" fmla="*/ 0 60000 65536"/>
              <a:gd name="T24" fmla="*/ 0 w 3198813"/>
              <a:gd name="T25" fmla="*/ 0 h 2382838"/>
              <a:gd name="T26" fmla="*/ 3198813 w 3198813"/>
              <a:gd name="T27" fmla="*/ 2382838 h 23828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98813" h="2382838">
                <a:moveTo>
                  <a:pt x="1885768" y="186575"/>
                </a:moveTo>
                <a:cubicBezTo>
                  <a:pt x="2325818" y="250756"/>
                  <a:pt x="2698391" y="458762"/>
                  <a:pt x="2892340" y="748541"/>
                </a:cubicBezTo>
                <a:lnTo>
                  <a:pt x="3051954" y="726521"/>
                </a:lnTo>
                <a:lnTo>
                  <a:pt x="2962122" y="1003419"/>
                </a:lnTo>
                <a:lnTo>
                  <a:pt x="2634054" y="784174"/>
                </a:lnTo>
                <a:lnTo>
                  <a:pt x="2793120" y="762229"/>
                </a:lnTo>
                <a:cubicBezTo>
                  <a:pt x="2605398" y="509080"/>
                  <a:pt x="2262232" y="329298"/>
                  <a:pt x="1860898" y="273844"/>
                </a:cubicBezTo>
                <a:lnTo>
                  <a:pt x="1885768" y="186575"/>
                </a:lnTo>
                <a:close/>
              </a:path>
            </a:pathLst>
          </a:custGeom>
          <a:solidFill>
            <a:srgbClr val="4F9F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5" name="环形箭头 56"/>
          <p:cNvSpPr>
            <a:spLocks noChangeArrowheads="1"/>
          </p:cNvSpPr>
          <p:nvPr/>
        </p:nvSpPr>
        <p:spPr bwMode="auto">
          <a:xfrm flipH="1">
            <a:off x="1146175" y="1301353"/>
            <a:ext cx="3221038" cy="1787128"/>
          </a:xfrm>
          <a:custGeom>
            <a:avLst/>
            <a:gdLst>
              <a:gd name="T0" fmla="*/ 1896968 w 3221038"/>
              <a:gd name="T1" fmla="*/ 186268 h 2382837"/>
              <a:gd name="T2" fmla="*/ 2911570 w 3221038"/>
              <a:gd name="T3" fmla="*/ 745726 h 2382837"/>
              <a:gd name="T4" fmla="*/ 3071032 w 3221038"/>
              <a:gd name="T5" fmla="*/ 723727 h 2382837"/>
              <a:gd name="T6" fmla="*/ 2983734 w 3221038"/>
              <a:gd name="T7" fmla="*/ 1001969 h 2382837"/>
              <a:gd name="T8" fmla="*/ 2653132 w 3221038"/>
              <a:gd name="T9" fmla="*/ 781381 h 2382837"/>
              <a:gd name="T10" fmla="*/ 2812026 w 3221038"/>
              <a:gd name="T11" fmla="*/ 759459 h 2382837"/>
              <a:gd name="T12" fmla="*/ 1872090 w 3221038"/>
              <a:gd name="T13" fmla="*/ 273559 h 2382837"/>
              <a:gd name="T14" fmla="*/ 1896968 w 3221038"/>
              <a:gd name="T15" fmla="*/ 186268 h 2382837"/>
              <a:gd name="T16" fmla="*/ 0 60000 65536"/>
              <a:gd name="T17" fmla="*/ 0 60000 65536"/>
              <a:gd name="T18" fmla="*/ 0 60000 65536"/>
              <a:gd name="T19" fmla="*/ 0 60000 65536"/>
              <a:gd name="T20" fmla="*/ 0 60000 65536"/>
              <a:gd name="T21" fmla="*/ 0 60000 65536"/>
              <a:gd name="T22" fmla="*/ 0 60000 65536"/>
              <a:gd name="T23" fmla="*/ 0 60000 65536"/>
              <a:gd name="T24" fmla="*/ 0 w 3221038"/>
              <a:gd name="T25" fmla="*/ 0 h 2382837"/>
              <a:gd name="T26" fmla="*/ 3221038 w 3221038"/>
              <a:gd name="T27" fmla="*/ 2382837 h 23828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21038" h="2382837">
                <a:moveTo>
                  <a:pt x="1896968" y="186268"/>
                </a:moveTo>
                <a:cubicBezTo>
                  <a:pt x="2339799" y="249864"/>
                  <a:pt x="2715215" y="456871"/>
                  <a:pt x="2911570" y="745726"/>
                </a:cubicBezTo>
                <a:lnTo>
                  <a:pt x="3071032" y="723727"/>
                </a:lnTo>
                <a:lnTo>
                  <a:pt x="2983735" y="1001969"/>
                </a:lnTo>
                <a:lnTo>
                  <a:pt x="2653132" y="781381"/>
                </a:lnTo>
                <a:lnTo>
                  <a:pt x="2812027" y="759459"/>
                </a:lnTo>
                <a:cubicBezTo>
                  <a:pt x="2621919" y="507262"/>
                  <a:pt x="2276046" y="328463"/>
                  <a:pt x="1872090" y="273559"/>
                </a:cubicBezTo>
                <a:lnTo>
                  <a:pt x="1896968" y="186268"/>
                </a:lnTo>
                <a:close/>
              </a:path>
            </a:pathLst>
          </a:custGeom>
          <a:solidFill>
            <a:srgbClr val="4F9FD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36" name="TextBox 57"/>
          <p:cNvSpPr txBox="1">
            <a:spLocks noChangeArrowheads="1"/>
          </p:cNvSpPr>
          <p:nvPr/>
        </p:nvSpPr>
        <p:spPr bwMode="auto">
          <a:xfrm>
            <a:off x="1586230" y="915670"/>
            <a:ext cx="5977890" cy="378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l" eaLnBrk="1" hangingPunct="1">
              <a:lnSpc>
                <a:spcPct val="180000"/>
              </a:lnSpc>
            </a:pPr>
            <a:r>
              <a:rPr lang="zh-CN" altLang="en-US" sz="1600" dirty="0">
                <a:solidFill>
                  <a:schemeClr val="bg2"/>
                </a:solidFill>
                <a:highlight>
                  <a:srgbClr val="800080"/>
                </a:highlight>
                <a:latin typeface="华康俪金黑W8" panose="020B0809000000000000" charset="-122"/>
                <a:ea typeface="华康俪金黑W8" panose="020B0809000000000000" charset="-122"/>
              </a:rPr>
              <a:t>（一）剖宫产（在正常的分娩过程中，随着子宫肌、腹肌和肛提肌的收缩，胎儿最后经过狭窄的产道挤压娩出母体，其肌肤、关节、头部都收到节律性挤压的刺激，接受了强有力的触觉、本体觉、前庭平衡觉得学习。剖宫产则剥夺了个体最原始也最重要的本体感学习机会）</a:t>
            </a:r>
            <a:endParaRPr lang="zh-CN" altLang="en-US" sz="1600" dirty="0">
              <a:solidFill>
                <a:schemeClr val="bg2"/>
              </a:solidFill>
              <a:highlight>
                <a:srgbClr val="800080"/>
              </a:highlight>
              <a:latin typeface="华康俪金黑W8" panose="020B0809000000000000" charset="-122"/>
              <a:ea typeface="华康俪金黑W8" panose="020B0809000000000000" charset="-122"/>
            </a:endParaRPr>
          </a:p>
          <a:p>
            <a:pPr algn="l" eaLnBrk="1" hangingPunct="1">
              <a:lnSpc>
                <a:spcPct val="180000"/>
              </a:lnSpc>
            </a:pPr>
            <a:r>
              <a:rPr lang="zh-CN" altLang="en-US" sz="1600" dirty="0">
                <a:solidFill>
                  <a:schemeClr val="bg2"/>
                </a:solidFill>
                <a:highlight>
                  <a:srgbClr val="800080"/>
                </a:highlight>
                <a:latin typeface="华康俪金黑W8" panose="020B0809000000000000" charset="-122"/>
                <a:ea typeface="华康俪金黑W8" panose="020B0809000000000000" charset="-122"/>
              </a:rPr>
              <a:t>（二）育儿方式偏差（对儿童的教育偏重认知、户外活动不足、运动不足、过度保护、娇生惯养等，都会减少儿童本体感的学习机会）。</a:t>
            </a:r>
            <a:endParaRPr lang="zh-CN" altLang="en-US" sz="1600" dirty="0">
              <a:solidFill>
                <a:schemeClr val="bg2"/>
              </a:solidFill>
              <a:highlight>
                <a:srgbClr val="800080"/>
              </a:highlight>
              <a:latin typeface="华康俪金黑W8" panose="020B0809000000000000" charset="-122"/>
              <a:ea typeface="华康俪金黑W8" panose="020B0809000000000000" charset="-122"/>
            </a:endParaRPr>
          </a:p>
        </p:txBody>
      </p:sp>
      <p:sp>
        <p:nvSpPr>
          <p:cNvPr id="100" name="文本框 99"/>
          <p:cNvSpPr txBox="1"/>
          <p:nvPr/>
        </p:nvSpPr>
        <p:spPr>
          <a:xfrm>
            <a:off x="217170" y="547370"/>
            <a:ext cx="5080000" cy="368300"/>
          </a:xfrm>
          <a:prstGeom prst="rect">
            <a:avLst/>
          </a:prstGeom>
          <a:noFill/>
          <a:ln w="9525">
            <a:noFill/>
          </a:ln>
        </p:spPr>
        <p:txBody>
          <a:bodyPr>
            <a:spAutoFit/>
          </a:bodyPr>
          <a:p>
            <a:pPr indent="0"/>
            <a:r>
              <a:rPr lang="zh-CN" b="0">
                <a:latin typeface="Calibri" panose="020F0502020204030204" pitchFamily="34" charset="0"/>
                <a:ea typeface="宋体" panose="02010600030101010101" pitchFamily="2" charset="-122"/>
              </a:rPr>
              <a:t>本体感失调的原因</a:t>
            </a:r>
            <a:endParaRPr lang="zh-CN" altLang="en-US" b="0">
              <a:latin typeface="Calibri" panose="020F050202020403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right)">
                                      <p:cBhvr>
                                        <p:cTn id="18" dur="500"/>
                                        <p:tgtEl>
                                          <p:spTgt spid="3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5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0" y="51470"/>
            <a:ext cx="2370996" cy="864096"/>
          </a:xfrm>
          <a:prstGeom prst="rect">
            <a:avLst/>
          </a:prstGeom>
        </p:spPr>
      </p:pic>
      <p:sp>
        <p:nvSpPr>
          <p:cNvPr id="4" name="Text Box 90"/>
          <p:cNvSpPr txBox="1">
            <a:spLocks noChangeArrowheads="1"/>
          </p:cNvSpPr>
          <p:nvPr/>
        </p:nvSpPr>
        <p:spPr bwMode="ltGray">
          <a:xfrm>
            <a:off x="326141" y="531910"/>
            <a:ext cx="2013611" cy="31051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34" tIns="40017" rIns="80034" bIns="40017">
            <a:spAutoFit/>
          </a:bodyPr>
          <a:lstStyle>
            <a:lvl1pPr algn="l" defTabSz="800100">
              <a:defRPr>
                <a:solidFill>
                  <a:schemeClr val="tx1"/>
                </a:solidFill>
                <a:latin typeface="Arial" panose="020B0604020202020204" pitchFamily="34" charset="0"/>
              </a:defRPr>
            </a:lvl1pPr>
            <a:lvl2pPr marL="400050" algn="l" defTabSz="800100">
              <a:defRPr>
                <a:solidFill>
                  <a:schemeClr val="tx1"/>
                </a:solidFill>
                <a:latin typeface="Arial" panose="020B0604020202020204" pitchFamily="34" charset="0"/>
              </a:defRPr>
            </a:lvl2pPr>
            <a:lvl3pPr marL="800100" algn="l" defTabSz="800100">
              <a:defRPr>
                <a:solidFill>
                  <a:schemeClr val="tx1"/>
                </a:solidFill>
                <a:latin typeface="Arial" panose="020B0604020202020204" pitchFamily="34" charset="0"/>
              </a:defRPr>
            </a:lvl3pPr>
            <a:lvl4pPr marL="1200150" algn="l" defTabSz="800100">
              <a:defRPr>
                <a:solidFill>
                  <a:schemeClr val="tx1"/>
                </a:solidFill>
                <a:latin typeface="Arial" panose="020B0604020202020204" pitchFamily="34" charset="0"/>
              </a:defRPr>
            </a:lvl4pPr>
            <a:lvl5pPr marL="1600200" algn="l" defTabSz="800100">
              <a:defRPr>
                <a:solidFill>
                  <a:schemeClr val="tx1"/>
                </a:solidFill>
                <a:latin typeface="Arial" panose="020B0604020202020204" pitchFamily="34" charset="0"/>
              </a:defRPr>
            </a:lvl5pPr>
            <a:lvl6pPr marL="2057400" defTabSz="800100" fontAlgn="base">
              <a:spcBef>
                <a:spcPct val="0"/>
              </a:spcBef>
              <a:spcAft>
                <a:spcPct val="0"/>
              </a:spcAft>
              <a:defRPr>
                <a:solidFill>
                  <a:schemeClr val="tx1"/>
                </a:solidFill>
                <a:latin typeface="Arial" panose="020B0604020202020204" pitchFamily="34" charset="0"/>
              </a:defRPr>
            </a:lvl6pPr>
            <a:lvl7pPr marL="2514600" defTabSz="800100" fontAlgn="base">
              <a:spcBef>
                <a:spcPct val="0"/>
              </a:spcBef>
              <a:spcAft>
                <a:spcPct val="0"/>
              </a:spcAft>
              <a:defRPr>
                <a:solidFill>
                  <a:schemeClr val="tx1"/>
                </a:solidFill>
                <a:latin typeface="Arial" panose="020B0604020202020204" pitchFamily="34" charset="0"/>
              </a:defRPr>
            </a:lvl7pPr>
            <a:lvl8pPr marL="2971800" defTabSz="800100" fontAlgn="base">
              <a:spcBef>
                <a:spcPct val="0"/>
              </a:spcBef>
              <a:spcAft>
                <a:spcPct val="0"/>
              </a:spcAft>
              <a:defRPr>
                <a:solidFill>
                  <a:schemeClr val="tx1"/>
                </a:solidFill>
                <a:latin typeface="Arial" panose="020B0604020202020204" pitchFamily="34" charset="0"/>
              </a:defRPr>
            </a:lvl8pPr>
            <a:lvl9pPr marL="3429000" defTabSz="800100" fontAlgn="base">
              <a:spcBef>
                <a:spcPct val="0"/>
              </a:spcBef>
              <a:spcAft>
                <a:spcPct val="0"/>
              </a:spcAft>
              <a:defRPr>
                <a:solidFill>
                  <a:schemeClr val="tx1"/>
                </a:solidFill>
                <a:latin typeface="Arial" panose="020B0604020202020204" pitchFamily="34" charset="0"/>
              </a:defRPr>
            </a:lvl9pPr>
          </a:lstStyle>
          <a:p>
            <a:r>
              <a:rPr lang="zh-CN" altLang="en-US" sz="1500" dirty="0">
                <a:latin typeface="微软雅黑" panose="020B0503020204020204" pitchFamily="34" charset="-122"/>
                <a:ea typeface="微软雅黑" panose="020B0503020204020204" pitchFamily="34" charset="-122"/>
              </a:rPr>
              <a:t>本体感失调的辅导</a:t>
            </a:r>
            <a:endParaRPr lang="zh-CN" altLang="en-US" sz="1500" dirty="0">
              <a:latin typeface="微软雅黑" panose="020B0503020204020204" pitchFamily="34" charset="-122"/>
              <a:ea typeface="微软雅黑" panose="020B0503020204020204" pitchFamily="34" charset="-122"/>
            </a:endParaRPr>
          </a:p>
        </p:txBody>
      </p:sp>
      <p:grpSp>
        <p:nvGrpSpPr>
          <p:cNvPr id="5" name="Group 93"/>
          <p:cNvGrpSpPr/>
          <p:nvPr/>
        </p:nvGrpSpPr>
        <p:grpSpPr bwMode="auto">
          <a:xfrm>
            <a:off x="1284288" y="2028825"/>
            <a:ext cx="1982787" cy="2447925"/>
            <a:chOff x="1393" y="1916"/>
            <a:chExt cx="1749" cy="2160"/>
          </a:xfrm>
        </p:grpSpPr>
        <p:grpSp>
          <p:nvGrpSpPr>
            <p:cNvPr id="6" name="Group 32"/>
            <p:cNvGrpSpPr/>
            <p:nvPr/>
          </p:nvGrpSpPr>
          <p:grpSpPr bwMode="auto">
            <a:xfrm>
              <a:off x="1393" y="1916"/>
              <a:ext cx="1264" cy="1498"/>
              <a:chOff x="4134598" y="4671691"/>
              <a:chExt cx="2006986" cy="2378786"/>
            </a:xfrm>
          </p:grpSpPr>
          <p:sp>
            <p:nvSpPr>
              <p:cNvPr id="15" name="Freeform 25"/>
              <p:cNvSpPr/>
              <p:nvPr/>
            </p:nvSpPr>
            <p:spPr bwMode="auto">
              <a:xfrm>
                <a:off x="5435307" y="5797238"/>
                <a:ext cx="707053" cy="1252338"/>
              </a:xfrm>
              <a:custGeom>
                <a:avLst/>
                <a:gdLst/>
                <a:ahLst/>
                <a:cxnLst>
                  <a:cxn ang="0">
                    <a:pos x="4" y="0"/>
                  </a:cxn>
                  <a:cxn ang="0">
                    <a:pos x="42" y="45"/>
                  </a:cxn>
                  <a:cxn ang="0">
                    <a:pos x="86" y="95"/>
                  </a:cxn>
                  <a:cxn ang="0">
                    <a:pos x="138" y="154"/>
                  </a:cxn>
                  <a:cxn ang="0">
                    <a:pos x="193" y="219"/>
                  </a:cxn>
                  <a:cxn ang="0">
                    <a:pos x="254" y="293"/>
                  </a:cxn>
                  <a:cxn ang="0">
                    <a:pos x="315" y="373"/>
                  </a:cxn>
                  <a:cxn ang="0">
                    <a:pos x="378" y="461"/>
                  </a:cxn>
                  <a:cxn ang="0">
                    <a:pos x="441" y="554"/>
                  </a:cxn>
                  <a:cxn ang="0">
                    <a:pos x="503" y="655"/>
                  </a:cxn>
                  <a:cxn ang="0">
                    <a:pos x="561" y="760"/>
                  </a:cxn>
                  <a:cxn ang="0">
                    <a:pos x="618" y="871"/>
                  </a:cxn>
                  <a:cxn ang="0">
                    <a:pos x="667" y="989"/>
                  </a:cxn>
                  <a:cxn ang="0">
                    <a:pos x="711" y="1111"/>
                  </a:cxn>
                  <a:cxn ang="0">
                    <a:pos x="747" y="1239"/>
                  </a:cxn>
                  <a:cxn ang="0">
                    <a:pos x="774" y="1372"/>
                  </a:cxn>
                  <a:cxn ang="0">
                    <a:pos x="768" y="1372"/>
                  </a:cxn>
                  <a:cxn ang="0">
                    <a:pos x="740" y="1239"/>
                  </a:cxn>
                  <a:cxn ang="0">
                    <a:pos x="704" y="1113"/>
                  </a:cxn>
                  <a:cxn ang="0">
                    <a:pos x="660" y="989"/>
                  </a:cxn>
                  <a:cxn ang="0">
                    <a:pos x="612" y="873"/>
                  </a:cxn>
                  <a:cxn ang="0">
                    <a:pos x="557" y="762"/>
                  </a:cxn>
                  <a:cxn ang="0">
                    <a:pos x="498" y="657"/>
                  </a:cxn>
                  <a:cxn ang="0">
                    <a:pos x="435" y="556"/>
                  </a:cxn>
                  <a:cxn ang="0">
                    <a:pos x="374" y="463"/>
                  </a:cxn>
                  <a:cxn ang="0">
                    <a:pos x="311" y="377"/>
                  </a:cxn>
                  <a:cxn ang="0">
                    <a:pos x="248" y="297"/>
                  </a:cxn>
                  <a:cxn ang="0">
                    <a:pos x="189" y="223"/>
                  </a:cxn>
                  <a:cxn ang="0">
                    <a:pos x="134" y="158"/>
                  </a:cxn>
                  <a:cxn ang="0">
                    <a:pos x="82" y="99"/>
                  </a:cxn>
                  <a:cxn ang="0">
                    <a:pos x="37" y="49"/>
                  </a:cxn>
                  <a:cxn ang="0">
                    <a:pos x="0" y="5"/>
                  </a:cxn>
                  <a:cxn ang="0">
                    <a:pos x="4" y="0"/>
                  </a:cxn>
                </a:cxnLst>
                <a:rect l="0" t="0" r="r" b="b"/>
                <a:pathLst>
                  <a:path w="774" h="1372">
                    <a:moveTo>
                      <a:pt x="4" y="0"/>
                    </a:moveTo>
                    <a:lnTo>
                      <a:pt x="42" y="45"/>
                    </a:lnTo>
                    <a:lnTo>
                      <a:pt x="86" y="95"/>
                    </a:lnTo>
                    <a:lnTo>
                      <a:pt x="138" y="154"/>
                    </a:lnTo>
                    <a:lnTo>
                      <a:pt x="193" y="219"/>
                    </a:lnTo>
                    <a:lnTo>
                      <a:pt x="254" y="293"/>
                    </a:lnTo>
                    <a:lnTo>
                      <a:pt x="315" y="373"/>
                    </a:lnTo>
                    <a:lnTo>
                      <a:pt x="378" y="461"/>
                    </a:lnTo>
                    <a:lnTo>
                      <a:pt x="441" y="554"/>
                    </a:lnTo>
                    <a:lnTo>
                      <a:pt x="503" y="655"/>
                    </a:lnTo>
                    <a:lnTo>
                      <a:pt x="561" y="760"/>
                    </a:lnTo>
                    <a:lnTo>
                      <a:pt x="618" y="871"/>
                    </a:lnTo>
                    <a:lnTo>
                      <a:pt x="667" y="989"/>
                    </a:lnTo>
                    <a:lnTo>
                      <a:pt x="711" y="1111"/>
                    </a:lnTo>
                    <a:lnTo>
                      <a:pt x="747" y="1239"/>
                    </a:lnTo>
                    <a:lnTo>
                      <a:pt x="774" y="1372"/>
                    </a:lnTo>
                    <a:lnTo>
                      <a:pt x="768" y="1372"/>
                    </a:lnTo>
                    <a:lnTo>
                      <a:pt x="740" y="1239"/>
                    </a:lnTo>
                    <a:lnTo>
                      <a:pt x="704" y="1113"/>
                    </a:lnTo>
                    <a:lnTo>
                      <a:pt x="660" y="989"/>
                    </a:lnTo>
                    <a:lnTo>
                      <a:pt x="612" y="873"/>
                    </a:lnTo>
                    <a:lnTo>
                      <a:pt x="557" y="762"/>
                    </a:lnTo>
                    <a:lnTo>
                      <a:pt x="498" y="657"/>
                    </a:lnTo>
                    <a:lnTo>
                      <a:pt x="435" y="556"/>
                    </a:lnTo>
                    <a:lnTo>
                      <a:pt x="374" y="463"/>
                    </a:lnTo>
                    <a:lnTo>
                      <a:pt x="311" y="377"/>
                    </a:lnTo>
                    <a:lnTo>
                      <a:pt x="248" y="297"/>
                    </a:lnTo>
                    <a:lnTo>
                      <a:pt x="189" y="223"/>
                    </a:lnTo>
                    <a:lnTo>
                      <a:pt x="134" y="158"/>
                    </a:lnTo>
                    <a:lnTo>
                      <a:pt x="82" y="99"/>
                    </a:lnTo>
                    <a:lnTo>
                      <a:pt x="37" y="49"/>
                    </a:lnTo>
                    <a:lnTo>
                      <a:pt x="0" y="5"/>
                    </a:lnTo>
                    <a:lnTo>
                      <a:pt x="4" y="0"/>
                    </a:lnTo>
                    <a:close/>
                  </a:path>
                </a:pathLst>
              </a:custGeom>
              <a:solidFill>
                <a:srgbClr val="000000"/>
              </a:solidFill>
              <a:ln w="0">
                <a:solidFill>
                  <a:sysClr val="windowText" lastClr="000000">
                    <a:shade val="95000"/>
                    <a:satMod val="105000"/>
                  </a:sysClr>
                </a:solid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grpSp>
            <p:nvGrpSpPr>
              <p:cNvPr id="16" name="Freeform 30"/>
              <p:cNvGrpSpPr/>
              <p:nvPr/>
            </p:nvGrpSpPr>
            <p:grpSpPr bwMode="auto">
              <a:xfrm>
                <a:off x="4134661" y="4673385"/>
                <a:ext cx="1420641" cy="1274445"/>
                <a:chOff x="493776" y="1944624"/>
                <a:chExt cx="1420368" cy="1274064"/>
              </a:xfrm>
            </p:grpSpPr>
            <p:pic>
              <p:nvPicPr>
                <p:cNvPr id="17" name="Freeform 3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76" y="1944624"/>
                  <a:ext cx="1420368" cy="12740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8"/>
                <p:cNvSpPr txBox="1">
                  <a:spLocks noChangeArrowheads="1"/>
                </p:cNvSpPr>
                <p:nvPr/>
              </p:nvSpPr>
              <p:spPr bwMode="auto">
                <a:xfrm>
                  <a:off x="493713" y="1942931"/>
                  <a:ext cx="1422064" cy="12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endParaRPr lang="en-US" altLang="zh-CN" sz="1300" b="0">
                    <a:solidFill>
                      <a:srgbClr val="000000"/>
                    </a:solidFill>
                    <a:latin typeface="Calibri" panose="020F0502020204030204" pitchFamily="34" charset="0"/>
                    <a:ea typeface="宋体" panose="02010600030101010101" pitchFamily="2" charset="-122"/>
                  </a:endParaRPr>
                </a:p>
              </p:txBody>
            </p:sp>
          </p:grpSp>
        </p:grpSp>
        <p:grpSp>
          <p:nvGrpSpPr>
            <p:cNvPr id="7" name="Group 14"/>
            <p:cNvGrpSpPr/>
            <p:nvPr/>
          </p:nvGrpSpPr>
          <p:grpSpPr bwMode="auto">
            <a:xfrm>
              <a:off x="2332" y="3286"/>
              <a:ext cx="810" cy="790"/>
              <a:chOff x="2160185" y="3098894"/>
              <a:chExt cx="2054625" cy="2004832"/>
            </a:xfrm>
          </p:grpSpPr>
          <p:sp>
            <p:nvSpPr>
              <p:cNvPr id="13" name="Freeform 11"/>
              <p:cNvSpPr>
                <a:spLocks noEditPoints="1"/>
              </p:cNvSpPr>
              <p:nvPr/>
            </p:nvSpPr>
            <p:spPr bwMode="auto">
              <a:xfrm rot="21129250">
                <a:off x="2161745" y="3098795"/>
                <a:ext cx="2053065" cy="2004931"/>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AE1D0E">
                  <a:lumMod val="75000"/>
                </a:srgbClr>
              </a:solidFill>
              <a:ln w="0">
                <a:no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sp>
            <p:nvSpPr>
              <p:cNvPr id="14" name="Freeform 12"/>
              <p:cNvSpPr/>
              <p:nvPr/>
            </p:nvSpPr>
            <p:spPr bwMode="auto">
              <a:xfrm rot="21129250">
                <a:off x="2275409" y="3208997"/>
                <a:ext cx="1825736" cy="1784530"/>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AE1D0E">
                      <a:shade val="51000"/>
                      <a:satMod val="130000"/>
                    </a:srgbClr>
                  </a:gs>
                  <a:gs pos="80000">
                    <a:srgbClr val="AE1D0E">
                      <a:shade val="93000"/>
                      <a:satMod val="130000"/>
                    </a:srgbClr>
                  </a:gs>
                  <a:gs pos="100000">
                    <a:srgbClr val="AE1D0E">
                      <a:shade val="94000"/>
                      <a:satMod val="135000"/>
                    </a:srgbClr>
                  </a:gs>
                </a:gsLst>
                <a:lin ang="16200000" scaled="0"/>
              </a:gradFill>
              <a:ln w="9525" cap="flat" cmpd="sng" algn="ctr">
                <a:solidFill>
                  <a:srgbClr val="AE1D0E">
                    <a:shade val="95000"/>
                    <a:satMod val="105000"/>
                  </a:srgbClr>
                </a:solidFill>
                <a:prstDash val="solid"/>
              </a:ln>
              <a:effectLst>
                <a:outerShdw blurRad="40000" dist="23000" dir="5400000" rotWithShape="0">
                  <a:srgbClr val="000000">
                    <a:alpha val="35000"/>
                  </a:srgbClr>
                </a:outerShdw>
              </a:effectLst>
            </p:spPr>
            <p:txBody>
              <a:bodyPr/>
              <a:lstStyle/>
              <a:p>
                <a:pPr algn="l" fontAlgn="auto">
                  <a:spcBef>
                    <a:spcPts val="0"/>
                  </a:spcBef>
                  <a:spcAft>
                    <a:spcPts val="0"/>
                  </a:spcAft>
                  <a:defRPr/>
                </a:pPr>
                <a:endParaRPr lang="en-US" sz="1800" b="0" kern="0">
                  <a:solidFill>
                    <a:srgbClr val="FFFFFF"/>
                  </a:solidFill>
                  <a:latin typeface="Calibri" panose="020F0502020204030204"/>
                  <a:ea typeface="+mn-ea"/>
                </a:endParaRPr>
              </a:p>
            </p:txBody>
          </p:sp>
        </p:grpSp>
        <p:sp>
          <p:nvSpPr>
            <p:cNvPr id="8" name="Freeform 30"/>
            <p:cNvSpPr/>
            <p:nvPr/>
          </p:nvSpPr>
          <p:spPr bwMode="auto">
            <a:xfrm>
              <a:off x="1393" y="1916"/>
              <a:ext cx="695" cy="775"/>
            </a:xfrm>
            <a:custGeom>
              <a:avLst/>
              <a:gdLst/>
              <a:ahLst/>
              <a:cxnLst/>
              <a:rect l="l" t="t" r="r" b="b"/>
              <a:pathLst>
                <a:path w="1102817" h="1231225">
                  <a:moveTo>
                    <a:pt x="574488" y="0"/>
                  </a:moveTo>
                  <a:lnTo>
                    <a:pt x="647555" y="0"/>
                  </a:lnTo>
                  <a:lnTo>
                    <a:pt x="720622" y="9132"/>
                  </a:lnTo>
                  <a:lnTo>
                    <a:pt x="793689" y="26484"/>
                  </a:lnTo>
                  <a:lnTo>
                    <a:pt x="863102" y="53881"/>
                  </a:lnTo>
                  <a:lnTo>
                    <a:pt x="930689" y="90411"/>
                  </a:lnTo>
                  <a:lnTo>
                    <a:pt x="995536" y="134246"/>
                  </a:lnTo>
                  <a:lnTo>
                    <a:pt x="1051250" y="184474"/>
                  </a:lnTo>
                  <a:lnTo>
                    <a:pt x="1101483" y="242008"/>
                  </a:lnTo>
                  <a:lnTo>
                    <a:pt x="1102817" y="243850"/>
                  </a:lnTo>
                  <a:cubicBezTo>
                    <a:pt x="689897" y="327876"/>
                    <a:pt x="392041" y="579109"/>
                    <a:pt x="392041" y="875432"/>
                  </a:cubicBezTo>
                  <a:cubicBezTo>
                    <a:pt x="392041" y="1006483"/>
                    <a:pt x="450299" y="1128714"/>
                    <a:pt x="551573" y="1231225"/>
                  </a:cubicBezTo>
                  <a:lnTo>
                    <a:pt x="499595" y="1220088"/>
                  </a:lnTo>
                  <a:lnTo>
                    <a:pt x="428355" y="1196344"/>
                  </a:lnTo>
                  <a:lnTo>
                    <a:pt x="359854" y="1168033"/>
                  </a:lnTo>
                  <a:lnTo>
                    <a:pt x="297747" y="1133330"/>
                  </a:lnTo>
                  <a:lnTo>
                    <a:pt x="240207" y="1094974"/>
                  </a:lnTo>
                  <a:lnTo>
                    <a:pt x="182667" y="1042920"/>
                  </a:lnTo>
                  <a:lnTo>
                    <a:pt x="130607" y="985385"/>
                  </a:lnTo>
                  <a:lnTo>
                    <a:pt x="88594" y="924198"/>
                  </a:lnTo>
                  <a:lnTo>
                    <a:pt x="53887" y="858445"/>
                  </a:lnTo>
                  <a:lnTo>
                    <a:pt x="27400" y="789039"/>
                  </a:lnTo>
                  <a:lnTo>
                    <a:pt x="10047" y="720546"/>
                  </a:lnTo>
                  <a:lnTo>
                    <a:pt x="0" y="647487"/>
                  </a:lnTo>
                  <a:lnTo>
                    <a:pt x="0" y="574428"/>
                  </a:lnTo>
                  <a:lnTo>
                    <a:pt x="8220" y="501368"/>
                  </a:lnTo>
                  <a:lnTo>
                    <a:pt x="25573" y="430136"/>
                  </a:lnTo>
                  <a:lnTo>
                    <a:pt x="50233" y="360730"/>
                  </a:lnTo>
                  <a:lnTo>
                    <a:pt x="84940" y="294063"/>
                  </a:lnTo>
                  <a:lnTo>
                    <a:pt x="128780" y="230136"/>
                  </a:lnTo>
                  <a:lnTo>
                    <a:pt x="180841" y="172602"/>
                  </a:lnTo>
                  <a:lnTo>
                    <a:pt x="236554" y="124201"/>
                  </a:lnTo>
                  <a:lnTo>
                    <a:pt x="297747" y="82192"/>
                  </a:lnTo>
                  <a:lnTo>
                    <a:pt x="363508" y="49315"/>
                  </a:lnTo>
                  <a:lnTo>
                    <a:pt x="432921" y="24657"/>
                  </a:lnTo>
                  <a:lnTo>
                    <a:pt x="501421" y="7306"/>
                  </a:lnTo>
                  <a:close/>
                </a:path>
              </a:pathLst>
            </a:custGeom>
            <a:solidFill>
              <a:srgbClr val="FFFFFF">
                <a:alpha val="20000"/>
              </a:srgbClr>
            </a:solidFill>
            <a:ln w="0">
              <a:noFill/>
              <a:prstDash val="solid"/>
              <a:rou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fontAlgn="auto">
                <a:spcBef>
                  <a:spcPts val="0"/>
                </a:spcBef>
                <a:spcAft>
                  <a:spcPts val="0"/>
                </a:spcAft>
                <a:defRPr/>
              </a:pPr>
              <a:endParaRPr lang="en-US" sz="1800" b="0" kern="0" smtClean="0">
                <a:solidFill>
                  <a:sysClr val="windowText" lastClr="000000"/>
                </a:solidFill>
                <a:ea typeface="+mj-ea"/>
                <a:cs typeface="+mj-cs"/>
              </a:endParaRPr>
            </a:p>
          </p:txBody>
        </p:sp>
        <p:sp>
          <p:nvSpPr>
            <p:cNvPr id="9" name="Freeform 30"/>
            <p:cNvSpPr/>
            <p:nvPr/>
          </p:nvSpPr>
          <p:spPr bwMode="auto">
            <a:xfrm>
              <a:off x="1415" y="1964"/>
              <a:ext cx="889" cy="752"/>
            </a:xfrm>
            <a:custGeom>
              <a:avLst/>
              <a:gdLst/>
              <a:ahLst/>
              <a:cxnLst/>
              <a:rect l="l" t="t" r="r" b="b"/>
              <a:pathLst>
                <a:path w="1411167" h="1194199">
                  <a:moveTo>
                    <a:pt x="295954" y="0"/>
                  </a:moveTo>
                  <a:lnTo>
                    <a:pt x="247069" y="55403"/>
                  </a:lnTo>
                  <a:lnTo>
                    <a:pt x="204517" y="117356"/>
                  </a:lnTo>
                  <a:lnTo>
                    <a:pt x="171603" y="183250"/>
                  </a:lnTo>
                  <a:lnTo>
                    <a:pt x="145720" y="251846"/>
                  </a:lnTo>
                  <a:lnTo>
                    <a:pt x="128680" y="323364"/>
                  </a:lnTo>
                  <a:lnTo>
                    <a:pt x="119800" y="395881"/>
                  </a:lnTo>
                  <a:lnTo>
                    <a:pt x="120891" y="469620"/>
                  </a:lnTo>
                  <a:lnTo>
                    <a:pt x="129791" y="539714"/>
                  </a:lnTo>
                  <a:lnTo>
                    <a:pt x="147645" y="611825"/>
                  </a:lnTo>
                  <a:lnTo>
                    <a:pt x="174102" y="681310"/>
                  </a:lnTo>
                  <a:lnTo>
                    <a:pt x="208366" y="747150"/>
                  </a:lnTo>
                  <a:lnTo>
                    <a:pt x="253047" y="810585"/>
                  </a:lnTo>
                  <a:lnTo>
                    <a:pt x="303833" y="869248"/>
                  </a:lnTo>
                  <a:lnTo>
                    <a:pt x="356284" y="914314"/>
                  </a:lnTo>
                  <a:lnTo>
                    <a:pt x="413712" y="956309"/>
                  </a:lnTo>
                  <a:lnTo>
                    <a:pt x="478264" y="992736"/>
                  </a:lnTo>
                  <a:lnTo>
                    <a:pt x="546089" y="1024963"/>
                  </a:lnTo>
                  <a:lnTo>
                    <a:pt x="620243" y="1050605"/>
                  </a:lnTo>
                  <a:lnTo>
                    <a:pt x="695413" y="1075452"/>
                  </a:lnTo>
                  <a:lnTo>
                    <a:pt x="772157" y="1094970"/>
                  </a:lnTo>
                  <a:lnTo>
                    <a:pt x="849233" y="1111770"/>
                  </a:lnTo>
                  <a:lnTo>
                    <a:pt x="924608" y="1127440"/>
                  </a:lnTo>
                  <a:lnTo>
                    <a:pt x="1001443" y="1138690"/>
                  </a:lnTo>
                  <a:lnTo>
                    <a:pt x="1075782" y="1147793"/>
                  </a:lnTo>
                  <a:lnTo>
                    <a:pt x="1143996" y="1154307"/>
                  </a:lnTo>
                  <a:lnTo>
                    <a:pt x="1209824" y="1157767"/>
                  </a:lnTo>
                  <a:lnTo>
                    <a:pt x="1269194" y="1161358"/>
                  </a:lnTo>
                  <a:lnTo>
                    <a:pt x="1323348" y="1162469"/>
                  </a:lnTo>
                  <a:lnTo>
                    <a:pt x="1369120" y="1164394"/>
                  </a:lnTo>
                  <a:lnTo>
                    <a:pt x="1405937" y="1164302"/>
                  </a:lnTo>
                  <a:lnTo>
                    <a:pt x="1411167" y="1164289"/>
                  </a:lnTo>
                  <a:lnTo>
                    <a:pt x="1399231" y="1166802"/>
                  </a:lnTo>
                  <a:lnTo>
                    <a:pt x="1370004" y="1170455"/>
                  </a:lnTo>
                  <a:lnTo>
                    <a:pt x="1333471" y="1175021"/>
                  </a:lnTo>
                  <a:lnTo>
                    <a:pt x="1287804" y="1178674"/>
                  </a:lnTo>
                  <a:lnTo>
                    <a:pt x="1233917" y="1184153"/>
                  </a:lnTo>
                  <a:lnTo>
                    <a:pt x="1174550" y="1187806"/>
                  </a:lnTo>
                  <a:lnTo>
                    <a:pt x="1108790" y="1192373"/>
                  </a:lnTo>
                  <a:lnTo>
                    <a:pt x="1040290" y="1194199"/>
                  </a:lnTo>
                  <a:lnTo>
                    <a:pt x="965396" y="1194199"/>
                  </a:lnTo>
                  <a:lnTo>
                    <a:pt x="887763" y="1192373"/>
                  </a:lnTo>
                  <a:lnTo>
                    <a:pt x="811042" y="1185980"/>
                  </a:lnTo>
                  <a:lnTo>
                    <a:pt x="732496" y="1178674"/>
                  </a:lnTo>
                  <a:lnTo>
                    <a:pt x="653949" y="1168628"/>
                  </a:lnTo>
                  <a:lnTo>
                    <a:pt x="576315" y="1153103"/>
                  </a:lnTo>
                  <a:lnTo>
                    <a:pt x="499595" y="1136665"/>
                  </a:lnTo>
                  <a:lnTo>
                    <a:pt x="428355" y="1112921"/>
                  </a:lnTo>
                  <a:lnTo>
                    <a:pt x="359854" y="1084610"/>
                  </a:lnTo>
                  <a:lnTo>
                    <a:pt x="297748" y="1049907"/>
                  </a:lnTo>
                  <a:lnTo>
                    <a:pt x="240207" y="1011551"/>
                  </a:lnTo>
                  <a:lnTo>
                    <a:pt x="182667" y="959497"/>
                  </a:lnTo>
                  <a:lnTo>
                    <a:pt x="130607" y="901962"/>
                  </a:lnTo>
                  <a:lnTo>
                    <a:pt x="88594" y="840775"/>
                  </a:lnTo>
                  <a:lnTo>
                    <a:pt x="53887" y="775022"/>
                  </a:lnTo>
                  <a:lnTo>
                    <a:pt x="27400" y="705616"/>
                  </a:lnTo>
                  <a:lnTo>
                    <a:pt x="10047" y="637123"/>
                  </a:lnTo>
                  <a:lnTo>
                    <a:pt x="0" y="564064"/>
                  </a:lnTo>
                  <a:lnTo>
                    <a:pt x="0" y="491005"/>
                  </a:lnTo>
                  <a:lnTo>
                    <a:pt x="8220" y="417945"/>
                  </a:lnTo>
                  <a:lnTo>
                    <a:pt x="25574" y="346713"/>
                  </a:lnTo>
                  <a:lnTo>
                    <a:pt x="50234" y="277307"/>
                  </a:lnTo>
                  <a:lnTo>
                    <a:pt x="84940" y="210640"/>
                  </a:lnTo>
                  <a:lnTo>
                    <a:pt x="128780" y="146713"/>
                  </a:lnTo>
                  <a:lnTo>
                    <a:pt x="180841" y="89179"/>
                  </a:lnTo>
                  <a:lnTo>
                    <a:pt x="236554" y="40778"/>
                  </a:lnTo>
                  <a:close/>
                </a:path>
              </a:pathLst>
            </a:custGeom>
            <a:solidFill>
              <a:srgbClr val="FFFFFF">
                <a:alpha val="20000"/>
              </a:srgbClr>
            </a:solidFill>
            <a:ln w="0">
              <a:noFill/>
              <a:prstDash val="solid"/>
              <a:round/>
            </a:ln>
            <a:effectLst/>
          </p:spPr>
          <p:txBody>
            <a:bodyPr/>
            <a:lstStyle/>
            <a:p>
              <a:pPr algn="l">
                <a:defRPr/>
              </a:pPr>
              <a:endParaRPr lang="en-US" sz="1800" b="0" kern="0">
                <a:solidFill>
                  <a:sysClr val="windowText" lastClr="000000"/>
                </a:solidFill>
                <a:latin typeface="Calibri" panose="020F0502020204030204" pitchFamily="34" charset="0"/>
                <a:ea typeface="+mj-ea"/>
                <a:cs typeface="+mj-cs"/>
              </a:endParaRPr>
            </a:p>
          </p:txBody>
        </p:sp>
      </p:grpSp>
      <p:grpSp>
        <p:nvGrpSpPr>
          <p:cNvPr id="19" name="Group 94"/>
          <p:cNvGrpSpPr/>
          <p:nvPr/>
        </p:nvGrpSpPr>
        <p:grpSpPr bwMode="auto">
          <a:xfrm>
            <a:off x="2435225" y="1268413"/>
            <a:ext cx="1757363" cy="2773362"/>
            <a:chOff x="2312" y="1021"/>
            <a:chExt cx="1550" cy="2446"/>
          </a:xfrm>
        </p:grpSpPr>
        <p:grpSp>
          <p:nvGrpSpPr>
            <p:cNvPr id="20" name="Group 31"/>
            <p:cNvGrpSpPr/>
            <p:nvPr/>
          </p:nvGrpSpPr>
          <p:grpSpPr bwMode="auto">
            <a:xfrm>
              <a:off x="2342" y="1069"/>
              <a:ext cx="1068" cy="2152"/>
              <a:chOff x="3929058" y="2589797"/>
              <a:chExt cx="2212526" cy="4460680"/>
            </a:xfrm>
          </p:grpSpPr>
          <p:sp>
            <p:nvSpPr>
              <p:cNvPr id="29" name="Freeform 23"/>
              <p:cNvSpPr/>
              <p:nvPr/>
            </p:nvSpPr>
            <p:spPr bwMode="auto">
              <a:xfrm>
                <a:off x="5323055" y="4527624"/>
                <a:ext cx="817994" cy="2521983"/>
              </a:xfrm>
              <a:custGeom>
                <a:avLst/>
                <a:gdLst/>
                <a:ahLst/>
                <a:cxnLst>
                  <a:cxn ang="0">
                    <a:pos x="4" y="0"/>
                  </a:cxn>
                  <a:cxn ang="0">
                    <a:pos x="67" y="158"/>
                  </a:cxn>
                  <a:cxn ang="0">
                    <a:pos x="136" y="322"/>
                  </a:cxn>
                  <a:cxn ang="0">
                    <a:pos x="210" y="492"/>
                  </a:cxn>
                  <a:cxn ang="0">
                    <a:pos x="284" y="671"/>
                  </a:cxn>
                  <a:cxn ang="0">
                    <a:pos x="359" y="854"/>
                  </a:cxn>
                  <a:cxn ang="0">
                    <a:pos x="435" y="1045"/>
                  </a:cxn>
                  <a:cxn ang="0">
                    <a:pos x="511" y="1241"/>
                  </a:cxn>
                  <a:cxn ang="0">
                    <a:pos x="582" y="1443"/>
                  </a:cxn>
                  <a:cxn ang="0">
                    <a:pos x="652" y="1649"/>
                  </a:cxn>
                  <a:cxn ang="0">
                    <a:pos x="715" y="1862"/>
                  </a:cxn>
                  <a:cxn ang="0">
                    <a:pos x="772" y="2080"/>
                  </a:cxn>
                  <a:cxn ang="0">
                    <a:pos x="822" y="2301"/>
                  </a:cxn>
                  <a:cxn ang="0">
                    <a:pos x="864" y="2531"/>
                  </a:cxn>
                  <a:cxn ang="0">
                    <a:pos x="896" y="2762"/>
                  </a:cxn>
                  <a:cxn ang="0">
                    <a:pos x="890" y="2762"/>
                  </a:cxn>
                  <a:cxn ang="0">
                    <a:pos x="858" y="2531"/>
                  </a:cxn>
                  <a:cxn ang="0">
                    <a:pos x="816" y="2303"/>
                  </a:cxn>
                  <a:cxn ang="0">
                    <a:pos x="765" y="2080"/>
                  </a:cxn>
                  <a:cxn ang="0">
                    <a:pos x="709" y="1864"/>
                  </a:cxn>
                  <a:cxn ang="0">
                    <a:pos x="646" y="1651"/>
                  </a:cxn>
                  <a:cxn ang="0">
                    <a:pos x="578" y="1445"/>
                  </a:cxn>
                  <a:cxn ang="0">
                    <a:pos x="505" y="1243"/>
                  </a:cxn>
                  <a:cxn ang="0">
                    <a:pos x="431" y="1048"/>
                  </a:cxn>
                  <a:cxn ang="0">
                    <a:pos x="355" y="858"/>
                  </a:cxn>
                  <a:cxn ang="0">
                    <a:pos x="279" y="673"/>
                  </a:cxn>
                  <a:cxn ang="0">
                    <a:pos x="206" y="496"/>
                  </a:cxn>
                  <a:cxn ang="0">
                    <a:pos x="132" y="324"/>
                  </a:cxn>
                  <a:cxn ang="0">
                    <a:pos x="63" y="160"/>
                  </a:cxn>
                  <a:cxn ang="0">
                    <a:pos x="0" y="2"/>
                  </a:cxn>
                  <a:cxn ang="0">
                    <a:pos x="4" y="0"/>
                  </a:cxn>
                </a:cxnLst>
                <a:rect l="0" t="0" r="r" b="b"/>
                <a:pathLst>
                  <a:path w="896" h="2762">
                    <a:moveTo>
                      <a:pt x="4" y="0"/>
                    </a:moveTo>
                    <a:lnTo>
                      <a:pt x="67" y="158"/>
                    </a:lnTo>
                    <a:lnTo>
                      <a:pt x="136" y="322"/>
                    </a:lnTo>
                    <a:lnTo>
                      <a:pt x="210" y="492"/>
                    </a:lnTo>
                    <a:lnTo>
                      <a:pt x="284" y="671"/>
                    </a:lnTo>
                    <a:lnTo>
                      <a:pt x="359" y="854"/>
                    </a:lnTo>
                    <a:lnTo>
                      <a:pt x="435" y="1045"/>
                    </a:lnTo>
                    <a:lnTo>
                      <a:pt x="511" y="1241"/>
                    </a:lnTo>
                    <a:lnTo>
                      <a:pt x="582" y="1443"/>
                    </a:lnTo>
                    <a:lnTo>
                      <a:pt x="652" y="1649"/>
                    </a:lnTo>
                    <a:lnTo>
                      <a:pt x="715" y="1862"/>
                    </a:lnTo>
                    <a:lnTo>
                      <a:pt x="772" y="2080"/>
                    </a:lnTo>
                    <a:lnTo>
                      <a:pt x="822" y="2301"/>
                    </a:lnTo>
                    <a:lnTo>
                      <a:pt x="864" y="2531"/>
                    </a:lnTo>
                    <a:lnTo>
                      <a:pt x="896" y="2762"/>
                    </a:lnTo>
                    <a:lnTo>
                      <a:pt x="890" y="2762"/>
                    </a:lnTo>
                    <a:lnTo>
                      <a:pt x="858" y="2531"/>
                    </a:lnTo>
                    <a:lnTo>
                      <a:pt x="816" y="2303"/>
                    </a:lnTo>
                    <a:lnTo>
                      <a:pt x="765" y="2080"/>
                    </a:lnTo>
                    <a:lnTo>
                      <a:pt x="709" y="1864"/>
                    </a:lnTo>
                    <a:lnTo>
                      <a:pt x="646" y="1651"/>
                    </a:lnTo>
                    <a:lnTo>
                      <a:pt x="578" y="1445"/>
                    </a:lnTo>
                    <a:lnTo>
                      <a:pt x="505" y="1243"/>
                    </a:lnTo>
                    <a:lnTo>
                      <a:pt x="431" y="1048"/>
                    </a:lnTo>
                    <a:lnTo>
                      <a:pt x="355" y="858"/>
                    </a:lnTo>
                    <a:lnTo>
                      <a:pt x="279" y="673"/>
                    </a:lnTo>
                    <a:lnTo>
                      <a:pt x="206" y="496"/>
                    </a:lnTo>
                    <a:lnTo>
                      <a:pt x="132" y="324"/>
                    </a:lnTo>
                    <a:lnTo>
                      <a:pt x="63" y="160"/>
                    </a:lnTo>
                    <a:lnTo>
                      <a:pt x="0" y="2"/>
                    </a:lnTo>
                    <a:lnTo>
                      <a:pt x="4" y="0"/>
                    </a:lnTo>
                    <a:close/>
                  </a:path>
                </a:pathLst>
              </a:custGeom>
              <a:solidFill>
                <a:srgbClr val="000000"/>
              </a:solidFill>
              <a:ln w="0">
                <a:solidFill>
                  <a:sysClr val="windowText" lastClr="000000">
                    <a:shade val="95000"/>
                    <a:satMod val="105000"/>
                  </a:sysClr>
                </a:solid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grpSp>
            <p:nvGrpSpPr>
              <p:cNvPr id="30" name="Freeform 29"/>
              <p:cNvGrpSpPr/>
              <p:nvPr/>
            </p:nvGrpSpPr>
            <p:grpSpPr bwMode="auto">
              <a:xfrm>
                <a:off x="3864422" y="2556769"/>
                <a:ext cx="1797864" cy="2204803"/>
                <a:chOff x="1950720" y="573024"/>
                <a:chExt cx="1377696" cy="1688592"/>
              </a:xfrm>
            </p:grpSpPr>
            <p:pic>
              <p:nvPicPr>
                <p:cNvPr id="31" name="Freeform 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20" y="573024"/>
                  <a:ext cx="1377696" cy="1688592"/>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43"/>
                <p:cNvSpPr txBox="1">
                  <a:spLocks noChangeArrowheads="1"/>
                </p:cNvSpPr>
                <p:nvPr/>
              </p:nvSpPr>
              <p:spPr bwMode="auto">
                <a:xfrm>
                  <a:off x="2000250" y="598319"/>
                  <a:ext cx="1280338" cy="15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endParaRPr lang="en-US" altLang="zh-CN" sz="1300" b="0">
                    <a:solidFill>
                      <a:srgbClr val="FFFFFF"/>
                    </a:solidFill>
                    <a:latin typeface="Calibri" panose="020F0502020204030204" pitchFamily="34" charset="0"/>
                    <a:ea typeface="宋体" panose="02010600030101010101" pitchFamily="2" charset="-122"/>
                  </a:endParaRPr>
                </a:p>
              </p:txBody>
            </p:sp>
          </p:grpSp>
        </p:grpSp>
        <p:grpSp>
          <p:nvGrpSpPr>
            <p:cNvPr id="21" name="Group 15"/>
            <p:cNvGrpSpPr/>
            <p:nvPr/>
          </p:nvGrpSpPr>
          <p:grpSpPr bwMode="auto">
            <a:xfrm>
              <a:off x="3057" y="2681"/>
              <a:ext cx="805" cy="786"/>
              <a:chOff x="883578" y="924689"/>
              <a:chExt cx="2416287" cy="2357729"/>
            </a:xfrm>
          </p:grpSpPr>
          <p:sp>
            <p:nvSpPr>
              <p:cNvPr id="27" name="Freeform 11"/>
              <p:cNvSpPr>
                <a:spLocks noEditPoints="1"/>
              </p:cNvSpPr>
              <p:nvPr/>
            </p:nvSpPr>
            <p:spPr bwMode="auto">
              <a:xfrm>
                <a:off x="883266" y="926298"/>
                <a:ext cx="2416599" cy="2356120"/>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FFC000"/>
              </a:solidFill>
              <a:ln w="0">
                <a:no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sp>
            <p:nvSpPr>
              <p:cNvPr id="28" name="Freeform 12"/>
              <p:cNvSpPr/>
              <p:nvPr/>
            </p:nvSpPr>
            <p:spPr bwMode="auto">
              <a:xfrm>
                <a:off x="1017755" y="1056492"/>
                <a:ext cx="2147622" cy="2095732"/>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rgbClr val="FFC000">
                      <a:shade val="51000"/>
                      <a:satMod val="130000"/>
                    </a:srgbClr>
                  </a:gs>
                  <a:gs pos="80000">
                    <a:srgbClr val="FFC000">
                      <a:shade val="93000"/>
                      <a:satMod val="130000"/>
                    </a:srgbClr>
                  </a:gs>
                  <a:gs pos="100000">
                    <a:srgbClr val="FFC000">
                      <a:shade val="94000"/>
                      <a:satMod val="135000"/>
                    </a:srgbClr>
                  </a:gs>
                </a:gsLst>
                <a:lin ang="16200000" scaled="0"/>
              </a:gradFill>
              <a:ln w="9525" cap="flat" cmpd="sng" algn="ctr">
                <a:solidFill>
                  <a:srgbClr val="FFC000">
                    <a:shade val="95000"/>
                    <a:satMod val="105000"/>
                  </a:srgbClr>
                </a:solidFill>
                <a:prstDash val="solid"/>
              </a:ln>
              <a:effectLst>
                <a:outerShdw blurRad="40000" dist="23000" dir="5400000" rotWithShape="0">
                  <a:srgbClr val="000000">
                    <a:alpha val="35000"/>
                  </a:srgbClr>
                </a:outerShdw>
              </a:effectLst>
            </p:spPr>
            <p:txBody>
              <a:bodyPr/>
              <a:lstStyle/>
              <a:p>
                <a:pPr algn="l" fontAlgn="auto">
                  <a:spcBef>
                    <a:spcPts val="0"/>
                  </a:spcBef>
                  <a:spcAft>
                    <a:spcPts val="0"/>
                  </a:spcAft>
                  <a:defRPr/>
                </a:pPr>
                <a:endParaRPr lang="en-US" sz="1800" b="0" kern="0">
                  <a:solidFill>
                    <a:srgbClr val="FFFFFF"/>
                  </a:solidFill>
                  <a:latin typeface="Calibri" panose="020F0502020204030204"/>
                  <a:ea typeface="+mn-ea"/>
                </a:endParaRPr>
              </a:p>
            </p:txBody>
          </p:sp>
        </p:grpSp>
        <p:sp>
          <p:nvSpPr>
            <p:cNvPr id="22" name="Freeform 30"/>
            <p:cNvSpPr/>
            <p:nvPr/>
          </p:nvSpPr>
          <p:spPr bwMode="auto">
            <a:xfrm rot="1718020">
              <a:off x="2325" y="1021"/>
              <a:ext cx="696" cy="776"/>
            </a:xfrm>
            <a:custGeom>
              <a:avLst/>
              <a:gdLst/>
              <a:ahLst/>
              <a:cxnLst/>
              <a:rect l="l" t="t" r="r" b="b"/>
              <a:pathLst>
                <a:path w="1102817" h="1231225">
                  <a:moveTo>
                    <a:pt x="574488" y="0"/>
                  </a:moveTo>
                  <a:lnTo>
                    <a:pt x="647555" y="0"/>
                  </a:lnTo>
                  <a:lnTo>
                    <a:pt x="720622" y="9132"/>
                  </a:lnTo>
                  <a:lnTo>
                    <a:pt x="793689" y="26484"/>
                  </a:lnTo>
                  <a:lnTo>
                    <a:pt x="863102" y="53881"/>
                  </a:lnTo>
                  <a:lnTo>
                    <a:pt x="930689" y="90411"/>
                  </a:lnTo>
                  <a:lnTo>
                    <a:pt x="995536" y="134246"/>
                  </a:lnTo>
                  <a:lnTo>
                    <a:pt x="1051250" y="184474"/>
                  </a:lnTo>
                  <a:lnTo>
                    <a:pt x="1101483" y="242008"/>
                  </a:lnTo>
                  <a:lnTo>
                    <a:pt x="1102817" y="243850"/>
                  </a:lnTo>
                  <a:cubicBezTo>
                    <a:pt x="689897" y="327876"/>
                    <a:pt x="392041" y="579109"/>
                    <a:pt x="392041" y="875432"/>
                  </a:cubicBezTo>
                  <a:cubicBezTo>
                    <a:pt x="392041" y="1006483"/>
                    <a:pt x="450299" y="1128714"/>
                    <a:pt x="551573" y="1231225"/>
                  </a:cubicBezTo>
                  <a:lnTo>
                    <a:pt x="499595" y="1220088"/>
                  </a:lnTo>
                  <a:lnTo>
                    <a:pt x="428355" y="1196344"/>
                  </a:lnTo>
                  <a:lnTo>
                    <a:pt x="359854" y="1168033"/>
                  </a:lnTo>
                  <a:lnTo>
                    <a:pt x="297747" y="1133330"/>
                  </a:lnTo>
                  <a:lnTo>
                    <a:pt x="240207" y="1094974"/>
                  </a:lnTo>
                  <a:lnTo>
                    <a:pt x="182667" y="1042920"/>
                  </a:lnTo>
                  <a:lnTo>
                    <a:pt x="130607" y="985385"/>
                  </a:lnTo>
                  <a:lnTo>
                    <a:pt x="88594" y="924198"/>
                  </a:lnTo>
                  <a:lnTo>
                    <a:pt x="53887" y="858445"/>
                  </a:lnTo>
                  <a:lnTo>
                    <a:pt x="27400" y="789039"/>
                  </a:lnTo>
                  <a:lnTo>
                    <a:pt x="10047" y="720546"/>
                  </a:lnTo>
                  <a:lnTo>
                    <a:pt x="0" y="647487"/>
                  </a:lnTo>
                  <a:lnTo>
                    <a:pt x="0" y="574428"/>
                  </a:lnTo>
                  <a:lnTo>
                    <a:pt x="8220" y="501368"/>
                  </a:lnTo>
                  <a:lnTo>
                    <a:pt x="25573" y="430136"/>
                  </a:lnTo>
                  <a:lnTo>
                    <a:pt x="50233" y="360730"/>
                  </a:lnTo>
                  <a:lnTo>
                    <a:pt x="84940" y="294063"/>
                  </a:lnTo>
                  <a:lnTo>
                    <a:pt x="128780" y="230136"/>
                  </a:lnTo>
                  <a:lnTo>
                    <a:pt x="180841" y="172602"/>
                  </a:lnTo>
                  <a:lnTo>
                    <a:pt x="236554" y="124201"/>
                  </a:lnTo>
                  <a:lnTo>
                    <a:pt x="297747" y="82192"/>
                  </a:lnTo>
                  <a:lnTo>
                    <a:pt x="363508" y="49315"/>
                  </a:lnTo>
                  <a:lnTo>
                    <a:pt x="432921" y="24657"/>
                  </a:lnTo>
                  <a:lnTo>
                    <a:pt x="501421" y="7306"/>
                  </a:lnTo>
                  <a:close/>
                </a:path>
              </a:pathLst>
            </a:custGeom>
            <a:solidFill>
              <a:srgbClr val="FFFFFF">
                <a:alpha val="20000"/>
              </a:srgbClr>
            </a:solidFill>
            <a:ln w="0">
              <a:noFill/>
              <a:prstDash val="solid"/>
              <a:rou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fontAlgn="auto">
                <a:spcBef>
                  <a:spcPts val="0"/>
                </a:spcBef>
                <a:spcAft>
                  <a:spcPts val="0"/>
                </a:spcAft>
                <a:defRPr/>
              </a:pPr>
              <a:endParaRPr lang="en-US" sz="1800" b="0" kern="0" smtClean="0">
                <a:solidFill>
                  <a:sysClr val="windowText" lastClr="000000"/>
                </a:solidFill>
                <a:ea typeface="+mj-ea"/>
                <a:cs typeface="+mj-cs"/>
              </a:endParaRPr>
            </a:p>
          </p:txBody>
        </p:sp>
        <p:sp>
          <p:nvSpPr>
            <p:cNvPr id="23" name="Freeform 30"/>
            <p:cNvSpPr/>
            <p:nvPr/>
          </p:nvSpPr>
          <p:spPr bwMode="auto">
            <a:xfrm rot="1718020">
              <a:off x="2312" y="1139"/>
              <a:ext cx="889" cy="752"/>
            </a:xfrm>
            <a:custGeom>
              <a:avLst/>
              <a:gdLst/>
              <a:ahLst/>
              <a:cxnLst/>
              <a:rect l="l" t="t" r="r" b="b"/>
              <a:pathLst>
                <a:path w="1411167" h="1194199">
                  <a:moveTo>
                    <a:pt x="295954" y="0"/>
                  </a:moveTo>
                  <a:lnTo>
                    <a:pt x="247069" y="55403"/>
                  </a:lnTo>
                  <a:lnTo>
                    <a:pt x="204517" y="117356"/>
                  </a:lnTo>
                  <a:lnTo>
                    <a:pt x="171603" y="183250"/>
                  </a:lnTo>
                  <a:lnTo>
                    <a:pt x="145720" y="251846"/>
                  </a:lnTo>
                  <a:lnTo>
                    <a:pt x="128680" y="323364"/>
                  </a:lnTo>
                  <a:lnTo>
                    <a:pt x="119800" y="395881"/>
                  </a:lnTo>
                  <a:lnTo>
                    <a:pt x="120891" y="469620"/>
                  </a:lnTo>
                  <a:lnTo>
                    <a:pt x="129791" y="539714"/>
                  </a:lnTo>
                  <a:lnTo>
                    <a:pt x="147645" y="611825"/>
                  </a:lnTo>
                  <a:lnTo>
                    <a:pt x="174102" y="681310"/>
                  </a:lnTo>
                  <a:lnTo>
                    <a:pt x="208366" y="747150"/>
                  </a:lnTo>
                  <a:lnTo>
                    <a:pt x="253047" y="810585"/>
                  </a:lnTo>
                  <a:lnTo>
                    <a:pt x="303833" y="869248"/>
                  </a:lnTo>
                  <a:lnTo>
                    <a:pt x="356284" y="914314"/>
                  </a:lnTo>
                  <a:lnTo>
                    <a:pt x="413712" y="956309"/>
                  </a:lnTo>
                  <a:lnTo>
                    <a:pt x="478264" y="992736"/>
                  </a:lnTo>
                  <a:lnTo>
                    <a:pt x="546089" y="1024963"/>
                  </a:lnTo>
                  <a:lnTo>
                    <a:pt x="620243" y="1050605"/>
                  </a:lnTo>
                  <a:lnTo>
                    <a:pt x="695413" y="1075452"/>
                  </a:lnTo>
                  <a:lnTo>
                    <a:pt x="772157" y="1094970"/>
                  </a:lnTo>
                  <a:lnTo>
                    <a:pt x="849233" y="1111770"/>
                  </a:lnTo>
                  <a:lnTo>
                    <a:pt x="924608" y="1127440"/>
                  </a:lnTo>
                  <a:lnTo>
                    <a:pt x="1001443" y="1138690"/>
                  </a:lnTo>
                  <a:lnTo>
                    <a:pt x="1075782" y="1147793"/>
                  </a:lnTo>
                  <a:lnTo>
                    <a:pt x="1143996" y="1154307"/>
                  </a:lnTo>
                  <a:lnTo>
                    <a:pt x="1209824" y="1157767"/>
                  </a:lnTo>
                  <a:lnTo>
                    <a:pt x="1269194" y="1161358"/>
                  </a:lnTo>
                  <a:lnTo>
                    <a:pt x="1323348" y="1162469"/>
                  </a:lnTo>
                  <a:lnTo>
                    <a:pt x="1369120" y="1164394"/>
                  </a:lnTo>
                  <a:lnTo>
                    <a:pt x="1405937" y="1164302"/>
                  </a:lnTo>
                  <a:lnTo>
                    <a:pt x="1411167" y="1164289"/>
                  </a:lnTo>
                  <a:lnTo>
                    <a:pt x="1399231" y="1166802"/>
                  </a:lnTo>
                  <a:lnTo>
                    <a:pt x="1370004" y="1170455"/>
                  </a:lnTo>
                  <a:lnTo>
                    <a:pt x="1333471" y="1175021"/>
                  </a:lnTo>
                  <a:lnTo>
                    <a:pt x="1287804" y="1178674"/>
                  </a:lnTo>
                  <a:lnTo>
                    <a:pt x="1233917" y="1184153"/>
                  </a:lnTo>
                  <a:lnTo>
                    <a:pt x="1174550" y="1187806"/>
                  </a:lnTo>
                  <a:lnTo>
                    <a:pt x="1108790" y="1192373"/>
                  </a:lnTo>
                  <a:lnTo>
                    <a:pt x="1040290" y="1194199"/>
                  </a:lnTo>
                  <a:lnTo>
                    <a:pt x="965396" y="1194199"/>
                  </a:lnTo>
                  <a:lnTo>
                    <a:pt x="887763" y="1192373"/>
                  </a:lnTo>
                  <a:lnTo>
                    <a:pt x="811042" y="1185980"/>
                  </a:lnTo>
                  <a:lnTo>
                    <a:pt x="732496" y="1178674"/>
                  </a:lnTo>
                  <a:lnTo>
                    <a:pt x="653949" y="1168628"/>
                  </a:lnTo>
                  <a:lnTo>
                    <a:pt x="576315" y="1153103"/>
                  </a:lnTo>
                  <a:lnTo>
                    <a:pt x="499595" y="1136665"/>
                  </a:lnTo>
                  <a:lnTo>
                    <a:pt x="428355" y="1112921"/>
                  </a:lnTo>
                  <a:lnTo>
                    <a:pt x="359854" y="1084610"/>
                  </a:lnTo>
                  <a:lnTo>
                    <a:pt x="297748" y="1049907"/>
                  </a:lnTo>
                  <a:lnTo>
                    <a:pt x="240207" y="1011551"/>
                  </a:lnTo>
                  <a:lnTo>
                    <a:pt x="182667" y="959497"/>
                  </a:lnTo>
                  <a:lnTo>
                    <a:pt x="130607" y="901962"/>
                  </a:lnTo>
                  <a:lnTo>
                    <a:pt x="88594" y="840775"/>
                  </a:lnTo>
                  <a:lnTo>
                    <a:pt x="53887" y="775022"/>
                  </a:lnTo>
                  <a:lnTo>
                    <a:pt x="27400" y="705616"/>
                  </a:lnTo>
                  <a:lnTo>
                    <a:pt x="10047" y="637123"/>
                  </a:lnTo>
                  <a:lnTo>
                    <a:pt x="0" y="564064"/>
                  </a:lnTo>
                  <a:lnTo>
                    <a:pt x="0" y="491005"/>
                  </a:lnTo>
                  <a:lnTo>
                    <a:pt x="8220" y="417945"/>
                  </a:lnTo>
                  <a:lnTo>
                    <a:pt x="25574" y="346713"/>
                  </a:lnTo>
                  <a:lnTo>
                    <a:pt x="50234" y="277307"/>
                  </a:lnTo>
                  <a:lnTo>
                    <a:pt x="84940" y="210640"/>
                  </a:lnTo>
                  <a:lnTo>
                    <a:pt x="128780" y="146713"/>
                  </a:lnTo>
                  <a:lnTo>
                    <a:pt x="180841" y="89179"/>
                  </a:lnTo>
                  <a:lnTo>
                    <a:pt x="236554" y="40778"/>
                  </a:lnTo>
                  <a:close/>
                </a:path>
              </a:pathLst>
            </a:custGeom>
            <a:solidFill>
              <a:srgbClr val="FFFFFF">
                <a:alpha val="20000"/>
              </a:srgbClr>
            </a:solidFill>
            <a:ln w="0">
              <a:noFill/>
              <a:prstDash val="solid"/>
              <a:round/>
            </a:ln>
            <a:effectLst/>
          </p:spPr>
          <p:txBody>
            <a:bodyPr/>
            <a:lstStyle/>
            <a:p>
              <a:pPr algn="l">
                <a:defRPr/>
              </a:pPr>
              <a:endParaRPr lang="en-US" sz="1800" b="0" kern="0">
                <a:solidFill>
                  <a:sysClr val="windowText" lastClr="000000"/>
                </a:solidFill>
                <a:latin typeface="Calibri" panose="020F0502020204030204" pitchFamily="34" charset="0"/>
                <a:ea typeface="+mj-ea"/>
                <a:cs typeface="+mj-cs"/>
              </a:endParaRPr>
            </a:p>
          </p:txBody>
        </p:sp>
        <p:sp>
          <p:nvSpPr>
            <p:cNvPr id="25" name="TextBox 85"/>
            <p:cNvSpPr txBox="1">
              <a:spLocks noChangeArrowheads="1"/>
            </p:cNvSpPr>
            <p:nvPr/>
          </p:nvSpPr>
          <p:spPr bwMode="auto">
            <a:xfrm flipH="1">
              <a:off x="3164" y="2797"/>
              <a:ext cx="58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gn="ctr"/>
              <a:endParaRPr lang="zh-CN" altLang="en-US" sz="1700">
                <a:solidFill>
                  <a:schemeClr val="bg1"/>
                </a:solidFill>
                <a:latin typeface="Arial Rounded MT Bold" panose="020F0704030504030204" pitchFamily="34" charset="0"/>
                <a:ea typeface="微软雅黑" panose="020B0503020204020204" pitchFamily="34" charset="-122"/>
              </a:endParaRPr>
            </a:p>
          </p:txBody>
        </p:sp>
      </p:grpSp>
      <p:grpSp>
        <p:nvGrpSpPr>
          <p:cNvPr id="33" name="Group 95"/>
          <p:cNvGrpSpPr/>
          <p:nvPr/>
        </p:nvGrpSpPr>
        <p:grpSpPr bwMode="auto">
          <a:xfrm>
            <a:off x="4589463" y="1293813"/>
            <a:ext cx="1801359" cy="2633662"/>
            <a:chOff x="4047" y="1141"/>
            <a:chExt cx="1589" cy="2323"/>
          </a:xfrm>
        </p:grpSpPr>
        <p:grpSp>
          <p:nvGrpSpPr>
            <p:cNvPr id="34" name="Group 39"/>
            <p:cNvGrpSpPr/>
            <p:nvPr/>
          </p:nvGrpSpPr>
          <p:grpSpPr bwMode="auto">
            <a:xfrm>
              <a:off x="4395" y="1141"/>
              <a:ext cx="1232" cy="2037"/>
              <a:chOff x="3972193" y="561975"/>
              <a:chExt cx="1955731" cy="3233700"/>
            </a:xfrm>
          </p:grpSpPr>
          <p:grpSp>
            <p:nvGrpSpPr>
              <p:cNvPr id="43" name="Freeform 27"/>
              <p:cNvGrpSpPr/>
              <p:nvPr/>
            </p:nvGrpSpPr>
            <p:grpSpPr bwMode="auto">
              <a:xfrm>
                <a:off x="4412549" y="538204"/>
                <a:ext cx="1566617" cy="1694669"/>
                <a:chOff x="5699760" y="688848"/>
                <a:chExt cx="1566672" cy="1694688"/>
              </a:xfrm>
            </p:grpSpPr>
            <p:pic>
              <p:nvPicPr>
                <p:cNvPr id="45" name="Freeform 2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688848"/>
                  <a:ext cx="1566672" cy="1694688"/>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52"/>
                <p:cNvSpPr txBox="1">
                  <a:spLocks noChangeArrowheads="1"/>
                </p:cNvSpPr>
                <p:nvPr/>
              </p:nvSpPr>
              <p:spPr bwMode="auto">
                <a:xfrm>
                  <a:off x="5746479" y="712619"/>
                  <a:ext cx="1468709" cy="159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endParaRPr lang="en-US" altLang="zh-CN" sz="1300" b="0">
                    <a:solidFill>
                      <a:srgbClr val="FFFFFF"/>
                    </a:solidFill>
                    <a:latin typeface="Calibri" panose="020F0502020204030204" pitchFamily="34" charset="0"/>
                    <a:ea typeface="宋体" panose="02010600030101010101" pitchFamily="2" charset="-122"/>
                  </a:endParaRPr>
                </a:p>
              </p:txBody>
            </p:sp>
          </p:grpSp>
          <p:sp>
            <p:nvSpPr>
              <p:cNvPr id="44" name="Freeform 23"/>
              <p:cNvSpPr/>
              <p:nvPr/>
            </p:nvSpPr>
            <p:spPr bwMode="auto">
              <a:xfrm flipH="1">
                <a:off x="3973284" y="2166878"/>
                <a:ext cx="529070" cy="1629354"/>
              </a:xfrm>
              <a:custGeom>
                <a:avLst/>
                <a:gdLst/>
                <a:ahLst/>
                <a:cxnLst>
                  <a:cxn ang="0">
                    <a:pos x="4" y="0"/>
                  </a:cxn>
                  <a:cxn ang="0">
                    <a:pos x="67" y="158"/>
                  </a:cxn>
                  <a:cxn ang="0">
                    <a:pos x="136" y="322"/>
                  </a:cxn>
                  <a:cxn ang="0">
                    <a:pos x="210" y="492"/>
                  </a:cxn>
                  <a:cxn ang="0">
                    <a:pos x="284" y="671"/>
                  </a:cxn>
                  <a:cxn ang="0">
                    <a:pos x="359" y="854"/>
                  </a:cxn>
                  <a:cxn ang="0">
                    <a:pos x="435" y="1045"/>
                  </a:cxn>
                  <a:cxn ang="0">
                    <a:pos x="511" y="1241"/>
                  </a:cxn>
                  <a:cxn ang="0">
                    <a:pos x="582" y="1443"/>
                  </a:cxn>
                  <a:cxn ang="0">
                    <a:pos x="652" y="1649"/>
                  </a:cxn>
                  <a:cxn ang="0">
                    <a:pos x="715" y="1862"/>
                  </a:cxn>
                  <a:cxn ang="0">
                    <a:pos x="772" y="2080"/>
                  </a:cxn>
                  <a:cxn ang="0">
                    <a:pos x="822" y="2301"/>
                  </a:cxn>
                  <a:cxn ang="0">
                    <a:pos x="864" y="2531"/>
                  </a:cxn>
                  <a:cxn ang="0">
                    <a:pos x="896" y="2762"/>
                  </a:cxn>
                  <a:cxn ang="0">
                    <a:pos x="890" y="2762"/>
                  </a:cxn>
                  <a:cxn ang="0">
                    <a:pos x="858" y="2531"/>
                  </a:cxn>
                  <a:cxn ang="0">
                    <a:pos x="816" y="2303"/>
                  </a:cxn>
                  <a:cxn ang="0">
                    <a:pos x="765" y="2080"/>
                  </a:cxn>
                  <a:cxn ang="0">
                    <a:pos x="709" y="1864"/>
                  </a:cxn>
                  <a:cxn ang="0">
                    <a:pos x="646" y="1651"/>
                  </a:cxn>
                  <a:cxn ang="0">
                    <a:pos x="578" y="1445"/>
                  </a:cxn>
                  <a:cxn ang="0">
                    <a:pos x="505" y="1243"/>
                  </a:cxn>
                  <a:cxn ang="0">
                    <a:pos x="431" y="1048"/>
                  </a:cxn>
                  <a:cxn ang="0">
                    <a:pos x="355" y="858"/>
                  </a:cxn>
                  <a:cxn ang="0">
                    <a:pos x="279" y="673"/>
                  </a:cxn>
                  <a:cxn ang="0">
                    <a:pos x="206" y="496"/>
                  </a:cxn>
                  <a:cxn ang="0">
                    <a:pos x="132" y="324"/>
                  </a:cxn>
                  <a:cxn ang="0">
                    <a:pos x="63" y="160"/>
                  </a:cxn>
                  <a:cxn ang="0">
                    <a:pos x="0" y="2"/>
                  </a:cxn>
                  <a:cxn ang="0">
                    <a:pos x="4" y="0"/>
                  </a:cxn>
                </a:cxnLst>
                <a:rect l="0" t="0" r="r" b="b"/>
                <a:pathLst>
                  <a:path w="896" h="2762">
                    <a:moveTo>
                      <a:pt x="4" y="0"/>
                    </a:moveTo>
                    <a:lnTo>
                      <a:pt x="67" y="158"/>
                    </a:lnTo>
                    <a:lnTo>
                      <a:pt x="136" y="322"/>
                    </a:lnTo>
                    <a:lnTo>
                      <a:pt x="210" y="492"/>
                    </a:lnTo>
                    <a:lnTo>
                      <a:pt x="284" y="671"/>
                    </a:lnTo>
                    <a:lnTo>
                      <a:pt x="359" y="854"/>
                    </a:lnTo>
                    <a:lnTo>
                      <a:pt x="435" y="1045"/>
                    </a:lnTo>
                    <a:lnTo>
                      <a:pt x="511" y="1241"/>
                    </a:lnTo>
                    <a:lnTo>
                      <a:pt x="582" y="1443"/>
                    </a:lnTo>
                    <a:lnTo>
                      <a:pt x="652" y="1649"/>
                    </a:lnTo>
                    <a:lnTo>
                      <a:pt x="715" y="1862"/>
                    </a:lnTo>
                    <a:lnTo>
                      <a:pt x="772" y="2080"/>
                    </a:lnTo>
                    <a:lnTo>
                      <a:pt x="822" y="2301"/>
                    </a:lnTo>
                    <a:lnTo>
                      <a:pt x="864" y="2531"/>
                    </a:lnTo>
                    <a:lnTo>
                      <a:pt x="896" y="2762"/>
                    </a:lnTo>
                    <a:lnTo>
                      <a:pt x="890" y="2762"/>
                    </a:lnTo>
                    <a:lnTo>
                      <a:pt x="858" y="2531"/>
                    </a:lnTo>
                    <a:lnTo>
                      <a:pt x="816" y="2303"/>
                    </a:lnTo>
                    <a:lnTo>
                      <a:pt x="765" y="2080"/>
                    </a:lnTo>
                    <a:lnTo>
                      <a:pt x="709" y="1864"/>
                    </a:lnTo>
                    <a:lnTo>
                      <a:pt x="646" y="1651"/>
                    </a:lnTo>
                    <a:lnTo>
                      <a:pt x="578" y="1445"/>
                    </a:lnTo>
                    <a:lnTo>
                      <a:pt x="505" y="1243"/>
                    </a:lnTo>
                    <a:lnTo>
                      <a:pt x="431" y="1048"/>
                    </a:lnTo>
                    <a:lnTo>
                      <a:pt x="355" y="858"/>
                    </a:lnTo>
                    <a:lnTo>
                      <a:pt x="279" y="673"/>
                    </a:lnTo>
                    <a:lnTo>
                      <a:pt x="206" y="496"/>
                    </a:lnTo>
                    <a:lnTo>
                      <a:pt x="132" y="324"/>
                    </a:lnTo>
                    <a:lnTo>
                      <a:pt x="63" y="160"/>
                    </a:lnTo>
                    <a:lnTo>
                      <a:pt x="0" y="2"/>
                    </a:lnTo>
                    <a:lnTo>
                      <a:pt x="4" y="0"/>
                    </a:lnTo>
                    <a:close/>
                  </a:path>
                </a:pathLst>
              </a:custGeom>
              <a:solidFill>
                <a:srgbClr val="000000"/>
              </a:solidFill>
              <a:ln w="0">
                <a:solidFill>
                  <a:sysClr val="windowText" lastClr="000000">
                    <a:shade val="95000"/>
                    <a:satMod val="105000"/>
                  </a:sysClr>
                </a:solid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grpSp>
        <p:grpSp>
          <p:nvGrpSpPr>
            <p:cNvPr id="35" name="Group 15"/>
            <p:cNvGrpSpPr/>
            <p:nvPr/>
          </p:nvGrpSpPr>
          <p:grpSpPr bwMode="auto">
            <a:xfrm>
              <a:off x="4047" y="2678"/>
              <a:ext cx="805" cy="786"/>
              <a:chOff x="883578" y="924689"/>
              <a:chExt cx="2416287" cy="2357729"/>
            </a:xfrm>
          </p:grpSpPr>
          <p:sp>
            <p:nvSpPr>
              <p:cNvPr id="41" name="Freeform 11"/>
              <p:cNvSpPr>
                <a:spLocks noEditPoints="1"/>
              </p:cNvSpPr>
              <p:nvPr/>
            </p:nvSpPr>
            <p:spPr bwMode="auto">
              <a:xfrm>
                <a:off x="883578" y="926083"/>
                <a:ext cx="2416893" cy="2356335"/>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ysClr val="windowText" lastClr="000000">
                  <a:lumMod val="75000"/>
                  <a:lumOff val="25000"/>
                </a:sysClr>
              </a:solidFill>
              <a:ln w="0">
                <a:no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sp>
            <p:nvSpPr>
              <p:cNvPr id="42" name="Freeform 12"/>
              <p:cNvSpPr/>
              <p:nvPr/>
            </p:nvSpPr>
            <p:spPr bwMode="auto">
              <a:xfrm>
                <a:off x="1018083" y="1056290"/>
                <a:ext cx="2147882" cy="2095922"/>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gradFill rotWithShape="1">
                <a:gsLst>
                  <a:gs pos="0">
                    <a:sysClr val="windowText" lastClr="000000">
                      <a:lumMod val="65000"/>
                      <a:lumOff val="35000"/>
                    </a:sysClr>
                  </a:gs>
                  <a:gs pos="80000">
                    <a:sysClr val="window" lastClr="FFFFFF">
                      <a:lumMod val="75000"/>
                    </a:sysClr>
                  </a:gs>
                  <a:gs pos="100000">
                    <a:sysClr val="window" lastClr="FFFFFF">
                      <a:lumMod val="85000"/>
                    </a:sysClr>
                  </a:gs>
                </a:gsLst>
                <a:lin ang="16200000" scaled="0"/>
              </a:gradFill>
              <a:ln w="9525" cap="flat" cmpd="sng" algn="ctr">
                <a:solidFill>
                  <a:sysClr val="window" lastClr="FFFFFF">
                    <a:lumMod val="50000"/>
                  </a:sysClr>
                </a:solidFill>
                <a:prstDash val="solid"/>
              </a:ln>
              <a:effectLst>
                <a:outerShdw blurRad="40000" dist="23000" dir="5400000" rotWithShape="0">
                  <a:srgbClr val="000000">
                    <a:alpha val="35000"/>
                  </a:srgbClr>
                </a:outerShdw>
              </a:effectLst>
            </p:spPr>
            <p:txBody>
              <a:bodyPr/>
              <a:lstStyle/>
              <a:p>
                <a:pPr algn="l" fontAlgn="auto">
                  <a:spcBef>
                    <a:spcPts val="0"/>
                  </a:spcBef>
                  <a:spcAft>
                    <a:spcPts val="0"/>
                  </a:spcAft>
                  <a:defRPr/>
                </a:pPr>
                <a:endParaRPr lang="en-US" sz="1800" b="0" kern="0">
                  <a:solidFill>
                    <a:srgbClr val="FFFFFF"/>
                  </a:solidFill>
                  <a:latin typeface="Calibri" panose="020F0502020204030204"/>
                  <a:ea typeface="+mn-ea"/>
                </a:endParaRPr>
              </a:p>
            </p:txBody>
          </p:sp>
        </p:grpSp>
        <p:sp>
          <p:nvSpPr>
            <p:cNvPr id="36" name="Freeform 30"/>
            <p:cNvSpPr/>
            <p:nvPr/>
          </p:nvSpPr>
          <p:spPr bwMode="auto">
            <a:xfrm rot="5182892">
              <a:off x="4782" y="1111"/>
              <a:ext cx="808" cy="899"/>
            </a:xfrm>
            <a:custGeom>
              <a:avLst/>
              <a:gdLst/>
              <a:ahLst/>
              <a:cxnLst/>
              <a:rect l="l" t="t" r="r" b="b"/>
              <a:pathLst>
                <a:path w="1102817" h="1231225">
                  <a:moveTo>
                    <a:pt x="574488" y="0"/>
                  </a:moveTo>
                  <a:lnTo>
                    <a:pt x="647555" y="0"/>
                  </a:lnTo>
                  <a:lnTo>
                    <a:pt x="720622" y="9132"/>
                  </a:lnTo>
                  <a:lnTo>
                    <a:pt x="793689" y="26484"/>
                  </a:lnTo>
                  <a:lnTo>
                    <a:pt x="863102" y="53881"/>
                  </a:lnTo>
                  <a:lnTo>
                    <a:pt x="930689" y="90411"/>
                  </a:lnTo>
                  <a:lnTo>
                    <a:pt x="995536" y="134246"/>
                  </a:lnTo>
                  <a:lnTo>
                    <a:pt x="1051250" y="184474"/>
                  </a:lnTo>
                  <a:lnTo>
                    <a:pt x="1101483" y="242008"/>
                  </a:lnTo>
                  <a:lnTo>
                    <a:pt x="1102817" y="243850"/>
                  </a:lnTo>
                  <a:cubicBezTo>
                    <a:pt x="689897" y="327876"/>
                    <a:pt x="392041" y="579109"/>
                    <a:pt x="392041" y="875432"/>
                  </a:cubicBezTo>
                  <a:cubicBezTo>
                    <a:pt x="392041" y="1006483"/>
                    <a:pt x="450299" y="1128714"/>
                    <a:pt x="551573" y="1231225"/>
                  </a:cubicBezTo>
                  <a:lnTo>
                    <a:pt x="499595" y="1220088"/>
                  </a:lnTo>
                  <a:lnTo>
                    <a:pt x="428355" y="1196344"/>
                  </a:lnTo>
                  <a:lnTo>
                    <a:pt x="359854" y="1168033"/>
                  </a:lnTo>
                  <a:lnTo>
                    <a:pt x="297747" y="1133330"/>
                  </a:lnTo>
                  <a:lnTo>
                    <a:pt x="240207" y="1094974"/>
                  </a:lnTo>
                  <a:lnTo>
                    <a:pt x="182667" y="1042920"/>
                  </a:lnTo>
                  <a:lnTo>
                    <a:pt x="130607" y="985385"/>
                  </a:lnTo>
                  <a:lnTo>
                    <a:pt x="88594" y="924198"/>
                  </a:lnTo>
                  <a:lnTo>
                    <a:pt x="53887" y="858445"/>
                  </a:lnTo>
                  <a:lnTo>
                    <a:pt x="27400" y="789039"/>
                  </a:lnTo>
                  <a:lnTo>
                    <a:pt x="10047" y="720546"/>
                  </a:lnTo>
                  <a:lnTo>
                    <a:pt x="0" y="647487"/>
                  </a:lnTo>
                  <a:lnTo>
                    <a:pt x="0" y="574428"/>
                  </a:lnTo>
                  <a:lnTo>
                    <a:pt x="8220" y="501368"/>
                  </a:lnTo>
                  <a:lnTo>
                    <a:pt x="25573" y="430136"/>
                  </a:lnTo>
                  <a:lnTo>
                    <a:pt x="50233" y="360730"/>
                  </a:lnTo>
                  <a:lnTo>
                    <a:pt x="84940" y="294063"/>
                  </a:lnTo>
                  <a:lnTo>
                    <a:pt x="128780" y="230136"/>
                  </a:lnTo>
                  <a:lnTo>
                    <a:pt x="180841" y="172602"/>
                  </a:lnTo>
                  <a:lnTo>
                    <a:pt x="236554" y="124201"/>
                  </a:lnTo>
                  <a:lnTo>
                    <a:pt x="297747" y="82192"/>
                  </a:lnTo>
                  <a:lnTo>
                    <a:pt x="363508" y="49315"/>
                  </a:lnTo>
                  <a:lnTo>
                    <a:pt x="432921" y="24657"/>
                  </a:lnTo>
                  <a:lnTo>
                    <a:pt x="501421" y="7306"/>
                  </a:lnTo>
                  <a:close/>
                </a:path>
              </a:pathLst>
            </a:custGeom>
            <a:solidFill>
              <a:srgbClr val="FFFFFF">
                <a:alpha val="20000"/>
              </a:srgbClr>
            </a:solidFill>
            <a:ln w="0">
              <a:noFill/>
              <a:prstDash val="solid"/>
              <a:rou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fontAlgn="auto">
                <a:spcBef>
                  <a:spcPts val="0"/>
                </a:spcBef>
                <a:spcAft>
                  <a:spcPts val="0"/>
                </a:spcAft>
                <a:defRPr/>
              </a:pPr>
              <a:endParaRPr lang="en-US" sz="1800" b="0" kern="0" smtClean="0">
                <a:solidFill>
                  <a:sysClr val="windowText" lastClr="000000"/>
                </a:solidFill>
                <a:ea typeface="+mj-ea"/>
                <a:cs typeface="+mj-cs"/>
              </a:endParaRPr>
            </a:p>
          </p:txBody>
        </p:sp>
        <p:sp>
          <p:nvSpPr>
            <p:cNvPr id="37" name="Freeform 30"/>
            <p:cNvSpPr/>
            <p:nvPr/>
          </p:nvSpPr>
          <p:spPr bwMode="auto">
            <a:xfrm rot="5182892">
              <a:off x="4640" y="1235"/>
              <a:ext cx="1015" cy="857"/>
            </a:xfrm>
            <a:custGeom>
              <a:avLst/>
              <a:gdLst/>
              <a:ahLst/>
              <a:cxnLst/>
              <a:rect l="l" t="t" r="r" b="b"/>
              <a:pathLst>
                <a:path w="1411167" h="1194199">
                  <a:moveTo>
                    <a:pt x="295954" y="0"/>
                  </a:moveTo>
                  <a:lnTo>
                    <a:pt x="247069" y="55403"/>
                  </a:lnTo>
                  <a:lnTo>
                    <a:pt x="204517" y="117356"/>
                  </a:lnTo>
                  <a:lnTo>
                    <a:pt x="171603" y="183250"/>
                  </a:lnTo>
                  <a:lnTo>
                    <a:pt x="145720" y="251846"/>
                  </a:lnTo>
                  <a:lnTo>
                    <a:pt x="128680" y="323364"/>
                  </a:lnTo>
                  <a:lnTo>
                    <a:pt x="119800" y="395881"/>
                  </a:lnTo>
                  <a:lnTo>
                    <a:pt x="120891" y="469620"/>
                  </a:lnTo>
                  <a:lnTo>
                    <a:pt x="129791" y="539714"/>
                  </a:lnTo>
                  <a:lnTo>
                    <a:pt x="147645" y="611825"/>
                  </a:lnTo>
                  <a:lnTo>
                    <a:pt x="174102" y="681310"/>
                  </a:lnTo>
                  <a:lnTo>
                    <a:pt x="208366" y="747150"/>
                  </a:lnTo>
                  <a:lnTo>
                    <a:pt x="253047" y="810585"/>
                  </a:lnTo>
                  <a:lnTo>
                    <a:pt x="303833" y="869248"/>
                  </a:lnTo>
                  <a:lnTo>
                    <a:pt x="356284" y="914314"/>
                  </a:lnTo>
                  <a:lnTo>
                    <a:pt x="413712" y="956309"/>
                  </a:lnTo>
                  <a:lnTo>
                    <a:pt x="478264" y="992736"/>
                  </a:lnTo>
                  <a:lnTo>
                    <a:pt x="546089" y="1024963"/>
                  </a:lnTo>
                  <a:lnTo>
                    <a:pt x="620243" y="1050605"/>
                  </a:lnTo>
                  <a:lnTo>
                    <a:pt x="695413" y="1075452"/>
                  </a:lnTo>
                  <a:lnTo>
                    <a:pt x="772157" y="1094970"/>
                  </a:lnTo>
                  <a:lnTo>
                    <a:pt x="849233" y="1111770"/>
                  </a:lnTo>
                  <a:lnTo>
                    <a:pt x="924608" y="1127440"/>
                  </a:lnTo>
                  <a:lnTo>
                    <a:pt x="1001443" y="1138690"/>
                  </a:lnTo>
                  <a:lnTo>
                    <a:pt x="1075782" y="1147793"/>
                  </a:lnTo>
                  <a:lnTo>
                    <a:pt x="1143996" y="1154307"/>
                  </a:lnTo>
                  <a:lnTo>
                    <a:pt x="1209824" y="1157767"/>
                  </a:lnTo>
                  <a:lnTo>
                    <a:pt x="1269194" y="1161358"/>
                  </a:lnTo>
                  <a:lnTo>
                    <a:pt x="1323348" y="1162469"/>
                  </a:lnTo>
                  <a:lnTo>
                    <a:pt x="1369120" y="1164394"/>
                  </a:lnTo>
                  <a:lnTo>
                    <a:pt x="1405937" y="1164302"/>
                  </a:lnTo>
                  <a:lnTo>
                    <a:pt x="1411167" y="1164289"/>
                  </a:lnTo>
                  <a:lnTo>
                    <a:pt x="1399231" y="1166802"/>
                  </a:lnTo>
                  <a:lnTo>
                    <a:pt x="1370004" y="1170455"/>
                  </a:lnTo>
                  <a:lnTo>
                    <a:pt x="1333471" y="1175021"/>
                  </a:lnTo>
                  <a:lnTo>
                    <a:pt x="1287804" y="1178674"/>
                  </a:lnTo>
                  <a:lnTo>
                    <a:pt x="1233917" y="1184153"/>
                  </a:lnTo>
                  <a:lnTo>
                    <a:pt x="1174550" y="1187806"/>
                  </a:lnTo>
                  <a:lnTo>
                    <a:pt x="1108790" y="1192373"/>
                  </a:lnTo>
                  <a:lnTo>
                    <a:pt x="1040290" y="1194199"/>
                  </a:lnTo>
                  <a:lnTo>
                    <a:pt x="965396" y="1194199"/>
                  </a:lnTo>
                  <a:lnTo>
                    <a:pt x="887763" y="1192373"/>
                  </a:lnTo>
                  <a:lnTo>
                    <a:pt x="811042" y="1185980"/>
                  </a:lnTo>
                  <a:lnTo>
                    <a:pt x="732496" y="1178674"/>
                  </a:lnTo>
                  <a:lnTo>
                    <a:pt x="653949" y="1168628"/>
                  </a:lnTo>
                  <a:lnTo>
                    <a:pt x="576315" y="1153103"/>
                  </a:lnTo>
                  <a:lnTo>
                    <a:pt x="499595" y="1136665"/>
                  </a:lnTo>
                  <a:lnTo>
                    <a:pt x="428355" y="1112921"/>
                  </a:lnTo>
                  <a:lnTo>
                    <a:pt x="359854" y="1084610"/>
                  </a:lnTo>
                  <a:lnTo>
                    <a:pt x="297748" y="1049907"/>
                  </a:lnTo>
                  <a:lnTo>
                    <a:pt x="240207" y="1011551"/>
                  </a:lnTo>
                  <a:lnTo>
                    <a:pt x="182667" y="959497"/>
                  </a:lnTo>
                  <a:lnTo>
                    <a:pt x="130607" y="901962"/>
                  </a:lnTo>
                  <a:lnTo>
                    <a:pt x="88594" y="840775"/>
                  </a:lnTo>
                  <a:lnTo>
                    <a:pt x="53887" y="775022"/>
                  </a:lnTo>
                  <a:lnTo>
                    <a:pt x="27400" y="705616"/>
                  </a:lnTo>
                  <a:lnTo>
                    <a:pt x="10047" y="637123"/>
                  </a:lnTo>
                  <a:lnTo>
                    <a:pt x="0" y="564064"/>
                  </a:lnTo>
                  <a:lnTo>
                    <a:pt x="0" y="491005"/>
                  </a:lnTo>
                  <a:lnTo>
                    <a:pt x="8220" y="417945"/>
                  </a:lnTo>
                  <a:lnTo>
                    <a:pt x="25574" y="346713"/>
                  </a:lnTo>
                  <a:lnTo>
                    <a:pt x="50234" y="277307"/>
                  </a:lnTo>
                  <a:lnTo>
                    <a:pt x="84940" y="210640"/>
                  </a:lnTo>
                  <a:lnTo>
                    <a:pt x="128780" y="146713"/>
                  </a:lnTo>
                  <a:lnTo>
                    <a:pt x="180841" y="89179"/>
                  </a:lnTo>
                  <a:lnTo>
                    <a:pt x="236554" y="40778"/>
                  </a:lnTo>
                  <a:close/>
                </a:path>
              </a:pathLst>
            </a:custGeom>
            <a:solidFill>
              <a:srgbClr val="FFFFFF">
                <a:alpha val="20000"/>
              </a:srgbClr>
            </a:solidFill>
            <a:ln w="0">
              <a:noFill/>
              <a:prstDash val="solid"/>
              <a:round/>
            </a:ln>
            <a:effectLst/>
          </p:spPr>
          <p:txBody>
            <a:bodyPr/>
            <a:lstStyle/>
            <a:p>
              <a:pPr algn="l">
                <a:defRPr/>
              </a:pPr>
              <a:endParaRPr lang="en-US" sz="1800" b="0" kern="0">
                <a:solidFill>
                  <a:sysClr val="windowText" lastClr="000000"/>
                </a:solidFill>
                <a:latin typeface="Calibri" panose="020F0502020204030204" pitchFamily="34" charset="0"/>
                <a:ea typeface="+mj-ea"/>
                <a:cs typeface="+mj-cs"/>
              </a:endParaRPr>
            </a:p>
          </p:txBody>
        </p:sp>
      </p:grpSp>
      <p:grpSp>
        <p:nvGrpSpPr>
          <p:cNvPr id="47" name="Group 96"/>
          <p:cNvGrpSpPr/>
          <p:nvPr/>
        </p:nvGrpSpPr>
        <p:grpSpPr bwMode="auto">
          <a:xfrm>
            <a:off x="5407025" y="1955800"/>
            <a:ext cx="2047875" cy="2630488"/>
            <a:chOff x="4768" y="1725"/>
            <a:chExt cx="1806" cy="2320"/>
          </a:xfrm>
        </p:grpSpPr>
        <p:grpSp>
          <p:nvGrpSpPr>
            <p:cNvPr id="48" name="Group 43"/>
            <p:cNvGrpSpPr/>
            <p:nvPr/>
          </p:nvGrpSpPr>
          <p:grpSpPr bwMode="auto">
            <a:xfrm rot="591452">
              <a:off x="5377" y="1725"/>
              <a:ext cx="1093" cy="1955"/>
              <a:chOff x="5605470" y="1857364"/>
              <a:chExt cx="1878642" cy="3362308"/>
            </a:xfrm>
          </p:grpSpPr>
          <p:grpSp>
            <p:nvGrpSpPr>
              <p:cNvPr id="57" name="Freeform 28"/>
              <p:cNvGrpSpPr/>
              <p:nvPr/>
            </p:nvGrpSpPr>
            <p:grpSpPr bwMode="auto">
              <a:xfrm rot="-591452">
                <a:off x="5961062" y="1858857"/>
                <a:ext cx="1544440" cy="1657661"/>
                <a:chOff x="7278624" y="1682496"/>
                <a:chExt cx="1426464" cy="1530096"/>
              </a:xfrm>
            </p:grpSpPr>
            <p:pic>
              <p:nvPicPr>
                <p:cNvPr id="59" name="Freeform 2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8624" y="1682496"/>
                  <a:ext cx="1426464" cy="153009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57"/>
                <p:cNvSpPr txBox="1">
                  <a:spLocks noChangeArrowheads="1"/>
                </p:cNvSpPr>
                <p:nvPr/>
              </p:nvSpPr>
              <p:spPr bwMode="auto">
                <a:xfrm rot="591452">
                  <a:off x="7314477" y="1682506"/>
                  <a:ext cx="1361781" cy="163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endParaRPr lang="en-US" altLang="zh-CN" sz="1300" b="0">
                    <a:solidFill>
                      <a:srgbClr val="000000"/>
                    </a:solidFill>
                    <a:latin typeface="Calibri" panose="020F0502020204030204" pitchFamily="34" charset="0"/>
                    <a:ea typeface="宋体" panose="02010600030101010101" pitchFamily="2" charset="-122"/>
                  </a:endParaRPr>
                </a:p>
              </p:txBody>
            </p:sp>
          </p:grpSp>
          <p:sp>
            <p:nvSpPr>
              <p:cNvPr id="58" name="Freeform 23"/>
              <p:cNvSpPr/>
              <p:nvPr/>
            </p:nvSpPr>
            <p:spPr bwMode="auto">
              <a:xfrm flipH="1">
                <a:off x="5603938" y="3589910"/>
                <a:ext cx="526981" cy="1627806"/>
              </a:xfrm>
              <a:custGeom>
                <a:avLst/>
                <a:gdLst/>
                <a:ahLst/>
                <a:cxnLst>
                  <a:cxn ang="0">
                    <a:pos x="4" y="0"/>
                  </a:cxn>
                  <a:cxn ang="0">
                    <a:pos x="67" y="158"/>
                  </a:cxn>
                  <a:cxn ang="0">
                    <a:pos x="136" y="322"/>
                  </a:cxn>
                  <a:cxn ang="0">
                    <a:pos x="210" y="492"/>
                  </a:cxn>
                  <a:cxn ang="0">
                    <a:pos x="284" y="671"/>
                  </a:cxn>
                  <a:cxn ang="0">
                    <a:pos x="359" y="854"/>
                  </a:cxn>
                  <a:cxn ang="0">
                    <a:pos x="435" y="1045"/>
                  </a:cxn>
                  <a:cxn ang="0">
                    <a:pos x="511" y="1241"/>
                  </a:cxn>
                  <a:cxn ang="0">
                    <a:pos x="582" y="1443"/>
                  </a:cxn>
                  <a:cxn ang="0">
                    <a:pos x="652" y="1649"/>
                  </a:cxn>
                  <a:cxn ang="0">
                    <a:pos x="715" y="1862"/>
                  </a:cxn>
                  <a:cxn ang="0">
                    <a:pos x="772" y="2080"/>
                  </a:cxn>
                  <a:cxn ang="0">
                    <a:pos x="822" y="2301"/>
                  </a:cxn>
                  <a:cxn ang="0">
                    <a:pos x="864" y="2531"/>
                  </a:cxn>
                  <a:cxn ang="0">
                    <a:pos x="896" y="2762"/>
                  </a:cxn>
                  <a:cxn ang="0">
                    <a:pos x="890" y="2762"/>
                  </a:cxn>
                  <a:cxn ang="0">
                    <a:pos x="858" y="2531"/>
                  </a:cxn>
                  <a:cxn ang="0">
                    <a:pos x="816" y="2303"/>
                  </a:cxn>
                  <a:cxn ang="0">
                    <a:pos x="765" y="2080"/>
                  </a:cxn>
                  <a:cxn ang="0">
                    <a:pos x="709" y="1864"/>
                  </a:cxn>
                  <a:cxn ang="0">
                    <a:pos x="646" y="1651"/>
                  </a:cxn>
                  <a:cxn ang="0">
                    <a:pos x="578" y="1445"/>
                  </a:cxn>
                  <a:cxn ang="0">
                    <a:pos x="505" y="1243"/>
                  </a:cxn>
                  <a:cxn ang="0">
                    <a:pos x="431" y="1048"/>
                  </a:cxn>
                  <a:cxn ang="0">
                    <a:pos x="355" y="858"/>
                  </a:cxn>
                  <a:cxn ang="0">
                    <a:pos x="279" y="673"/>
                  </a:cxn>
                  <a:cxn ang="0">
                    <a:pos x="206" y="496"/>
                  </a:cxn>
                  <a:cxn ang="0">
                    <a:pos x="132" y="324"/>
                  </a:cxn>
                  <a:cxn ang="0">
                    <a:pos x="63" y="160"/>
                  </a:cxn>
                  <a:cxn ang="0">
                    <a:pos x="0" y="2"/>
                  </a:cxn>
                  <a:cxn ang="0">
                    <a:pos x="4" y="0"/>
                  </a:cxn>
                </a:cxnLst>
                <a:rect l="0" t="0" r="r" b="b"/>
                <a:pathLst>
                  <a:path w="896" h="2762">
                    <a:moveTo>
                      <a:pt x="4" y="0"/>
                    </a:moveTo>
                    <a:lnTo>
                      <a:pt x="67" y="158"/>
                    </a:lnTo>
                    <a:lnTo>
                      <a:pt x="136" y="322"/>
                    </a:lnTo>
                    <a:lnTo>
                      <a:pt x="210" y="492"/>
                    </a:lnTo>
                    <a:lnTo>
                      <a:pt x="284" y="671"/>
                    </a:lnTo>
                    <a:lnTo>
                      <a:pt x="359" y="854"/>
                    </a:lnTo>
                    <a:lnTo>
                      <a:pt x="435" y="1045"/>
                    </a:lnTo>
                    <a:lnTo>
                      <a:pt x="511" y="1241"/>
                    </a:lnTo>
                    <a:lnTo>
                      <a:pt x="582" y="1443"/>
                    </a:lnTo>
                    <a:lnTo>
                      <a:pt x="652" y="1649"/>
                    </a:lnTo>
                    <a:lnTo>
                      <a:pt x="715" y="1862"/>
                    </a:lnTo>
                    <a:lnTo>
                      <a:pt x="772" y="2080"/>
                    </a:lnTo>
                    <a:lnTo>
                      <a:pt x="822" y="2301"/>
                    </a:lnTo>
                    <a:lnTo>
                      <a:pt x="864" y="2531"/>
                    </a:lnTo>
                    <a:lnTo>
                      <a:pt x="896" y="2762"/>
                    </a:lnTo>
                    <a:lnTo>
                      <a:pt x="890" y="2762"/>
                    </a:lnTo>
                    <a:lnTo>
                      <a:pt x="858" y="2531"/>
                    </a:lnTo>
                    <a:lnTo>
                      <a:pt x="816" y="2303"/>
                    </a:lnTo>
                    <a:lnTo>
                      <a:pt x="765" y="2080"/>
                    </a:lnTo>
                    <a:lnTo>
                      <a:pt x="709" y="1864"/>
                    </a:lnTo>
                    <a:lnTo>
                      <a:pt x="646" y="1651"/>
                    </a:lnTo>
                    <a:lnTo>
                      <a:pt x="578" y="1445"/>
                    </a:lnTo>
                    <a:lnTo>
                      <a:pt x="505" y="1243"/>
                    </a:lnTo>
                    <a:lnTo>
                      <a:pt x="431" y="1048"/>
                    </a:lnTo>
                    <a:lnTo>
                      <a:pt x="355" y="858"/>
                    </a:lnTo>
                    <a:lnTo>
                      <a:pt x="279" y="673"/>
                    </a:lnTo>
                    <a:lnTo>
                      <a:pt x="206" y="496"/>
                    </a:lnTo>
                    <a:lnTo>
                      <a:pt x="132" y="324"/>
                    </a:lnTo>
                    <a:lnTo>
                      <a:pt x="63" y="160"/>
                    </a:lnTo>
                    <a:lnTo>
                      <a:pt x="0" y="2"/>
                    </a:lnTo>
                    <a:lnTo>
                      <a:pt x="4" y="0"/>
                    </a:lnTo>
                    <a:close/>
                  </a:path>
                </a:pathLst>
              </a:custGeom>
              <a:solidFill>
                <a:srgbClr val="000000"/>
              </a:solidFill>
              <a:ln w="0">
                <a:solidFill>
                  <a:sysClr val="windowText" lastClr="000000">
                    <a:shade val="95000"/>
                    <a:satMod val="105000"/>
                  </a:sysClr>
                </a:solid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grpSp>
        <p:grpSp>
          <p:nvGrpSpPr>
            <p:cNvPr id="49" name="Group 13"/>
            <p:cNvGrpSpPr/>
            <p:nvPr/>
          </p:nvGrpSpPr>
          <p:grpSpPr bwMode="auto">
            <a:xfrm>
              <a:off x="4768" y="3266"/>
              <a:ext cx="798" cy="779"/>
              <a:chOff x="888578" y="4639736"/>
              <a:chExt cx="1731612" cy="1689647"/>
            </a:xfrm>
          </p:grpSpPr>
          <p:sp>
            <p:nvSpPr>
              <p:cNvPr id="55" name="Freeform 11"/>
              <p:cNvSpPr>
                <a:spLocks noEditPoints="1"/>
              </p:cNvSpPr>
              <p:nvPr/>
            </p:nvSpPr>
            <p:spPr bwMode="auto">
              <a:xfrm rot="943525">
                <a:off x="888578" y="4640891"/>
                <a:ext cx="1731612" cy="1688492"/>
              </a:xfrm>
              <a:custGeom>
                <a:avLst/>
                <a:gdLst/>
                <a:ahLst/>
                <a:cxnLst>
                  <a:cxn ang="0">
                    <a:pos x="1613" y="210"/>
                  </a:cxn>
                  <a:cxn ang="0">
                    <a:pos x="1360" y="674"/>
                  </a:cxn>
                  <a:cxn ang="0">
                    <a:pos x="732" y="749"/>
                  </a:cxn>
                  <a:cxn ang="0">
                    <a:pos x="468" y="1245"/>
                  </a:cxn>
                  <a:cxn ang="0">
                    <a:pos x="543" y="1681"/>
                  </a:cxn>
                  <a:cxn ang="0">
                    <a:pos x="50" y="2188"/>
                  </a:cxn>
                  <a:cxn ang="0">
                    <a:pos x="228" y="2752"/>
                  </a:cxn>
                  <a:cxn ang="0">
                    <a:pos x="343" y="3352"/>
                  </a:cxn>
                  <a:cxn ang="0">
                    <a:pos x="478" y="3841"/>
                  </a:cxn>
                  <a:cxn ang="0">
                    <a:pos x="1117" y="4048"/>
                  </a:cxn>
                  <a:cxn ang="0">
                    <a:pos x="1356" y="4540"/>
                  </a:cxn>
                  <a:cxn ang="0">
                    <a:pos x="1892" y="4755"/>
                  </a:cxn>
                  <a:cxn ang="0">
                    <a:pos x="2384" y="4530"/>
                  </a:cxn>
                  <a:cxn ang="0">
                    <a:pos x="2994" y="4837"/>
                  </a:cxn>
                  <a:cxn ang="0">
                    <a:pos x="3448" y="4573"/>
                  </a:cxn>
                  <a:cxn ang="0">
                    <a:pos x="3748" y="4208"/>
                  </a:cxn>
                  <a:cxn ang="0">
                    <a:pos x="4340" y="4066"/>
                  </a:cxn>
                  <a:cxn ang="0">
                    <a:pos x="4515" y="3494"/>
                  </a:cxn>
                  <a:cxn ang="0">
                    <a:pos x="4686" y="3041"/>
                  </a:cxn>
                  <a:cxn ang="0">
                    <a:pos x="4961" y="2570"/>
                  </a:cxn>
                  <a:cxn ang="0">
                    <a:pos x="4658" y="2013"/>
                  </a:cxn>
                  <a:cxn ang="0">
                    <a:pos x="4647" y="1517"/>
                  </a:cxn>
                  <a:cxn ang="0">
                    <a:pos x="4515" y="1031"/>
                  </a:cxn>
                  <a:cxn ang="0">
                    <a:pos x="3876" y="821"/>
                  </a:cxn>
                  <a:cxn ang="0">
                    <a:pos x="3637" y="328"/>
                  </a:cxn>
                  <a:cxn ang="0">
                    <a:pos x="3102" y="114"/>
                  </a:cxn>
                  <a:cxn ang="0">
                    <a:pos x="2609" y="342"/>
                  </a:cxn>
                  <a:cxn ang="0">
                    <a:pos x="1999" y="32"/>
                  </a:cxn>
                  <a:cxn ang="0">
                    <a:pos x="2520" y="217"/>
                  </a:cxn>
                  <a:cxn ang="0">
                    <a:pos x="3212" y="71"/>
                  </a:cxn>
                  <a:cxn ang="0">
                    <a:pos x="3633" y="274"/>
                  </a:cxn>
                  <a:cxn ang="0">
                    <a:pos x="3876" y="788"/>
                  </a:cxn>
                  <a:cxn ang="0">
                    <a:pos x="4483" y="956"/>
                  </a:cxn>
                  <a:cxn ang="0">
                    <a:pos x="4690" y="1403"/>
                  </a:cxn>
                  <a:cxn ang="0">
                    <a:pos x="4761" y="2070"/>
                  </a:cxn>
                  <a:cxn ang="0">
                    <a:pos x="4993" y="2584"/>
                  </a:cxn>
                  <a:cxn ang="0">
                    <a:pos x="4604" y="3137"/>
                  </a:cxn>
                  <a:cxn ang="0">
                    <a:pos x="4551" y="3737"/>
                  </a:cxn>
                  <a:cxn ang="0">
                    <a:pos x="4187" y="4191"/>
                  </a:cxn>
                  <a:cxn ang="0">
                    <a:pos x="3594" y="4365"/>
                  </a:cxn>
                  <a:cxn ang="0">
                    <a:pos x="3127" y="4855"/>
                  </a:cxn>
                  <a:cxn ang="0">
                    <a:pos x="2577" y="4730"/>
                  </a:cxn>
                  <a:cxn ang="0">
                    <a:pos x="1895" y="4787"/>
                  </a:cxn>
                  <a:cxn ang="0">
                    <a:pos x="1428" y="4665"/>
                  </a:cxn>
                  <a:cxn ang="0">
                    <a:pos x="1146" y="4080"/>
                  </a:cxn>
                  <a:cxn ang="0">
                    <a:pos x="589" y="3966"/>
                  </a:cxn>
                  <a:cxn ang="0">
                    <a:pos x="307" y="3552"/>
                  </a:cxn>
                  <a:cxn ang="0">
                    <a:pos x="325" y="2888"/>
                  </a:cxn>
                  <a:cxn ang="0">
                    <a:pos x="0" y="2316"/>
                  </a:cxn>
                  <a:cxn ang="0">
                    <a:pos x="282" y="1809"/>
                  </a:cxn>
                  <a:cxn ang="0">
                    <a:pos x="435" y="1245"/>
                  </a:cxn>
                  <a:cxn ang="0">
                    <a:pos x="632" y="778"/>
                  </a:cxn>
                  <a:cxn ang="0">
                    <a:pos x="1242" y="628"/>
                  </a:cxn>
                  <a:cxn ang="0">
                    <a:pos x="1624" y="153"/>
                  </a:cxn>
                </a:cxnLst>
                <a:rect l="0" t="0" r="r" b="b"/>
                <a:pathLst>
                  <a:path w="4993" h="4872">
                    <a:moveTo>
                      <a:pt x="1999" y="32"/>
                    </a:moveTo>
                    <a:lnTo>
                      <a:pt x="1934" y="35"/>
                    </a:lnTo>
                    <a:lnTo>
                      <a:pt x="1874" y="46"/>
                    </a:lnTo>
                    <a:lnTo>
                      <a:pt x="1781" y="82"/>
                    </a:lnTo>
                    <a:lnTo>
                      <a:pt x="1692" y="135"/>
                    </a:lnTo>
                    <a:lnTo>
                      <a:pt x="1613" y="210"/>
                    </a:lnTo>
                    <a:lnTo>
                      <a:pt x="1542" y="299"/>
                    </a:lnTo>
                    <a:lnTo>
                      <a:pt x="1481" y="407"/>
                    </a:lnTo>
                    <a:lnTo>
                      <a:pt x="1424" y="528"/>
                    </a:lnTo>
                    <a:lnTo>
                      <a:pt x="1378" y="664"/>
                    </a:lnTo>
                    <a:lnTo>
                      <a:pt x="1371" y="678"/>
                    </a:lnTo>
                    <a:lnTo>
                      <a:pt x="1360" y="674"/>
                    </a:lnTo>
                    <a:lnTo>
                      <a:pt x="1246" y="660"/>
                    </a:lnTo>
                    <a:lnTo>
                      <a:pt x="1142" y="656"/>
                    </a:lnTo>
                    <a:lnTo>
                      <a:pt x="1024" y="664"/>
                    </a:lnTo>
                    <a:lnTo>
                      <a:pt x="917" y="681"/>
                    </a:lnTo>
                    <a:lnTo>
                      <a:pt x="817" y="710"/>
                    </a:lnTo>
                    <a:lnTo>
                      <a:pt x="732" y="749"/>
                    </a:lnTo>
                    <a:lnTo>
                      <a:pt x="653" y="803"/>
                    </a:lnTo>
                    <a:lnTo>
                      <a:pt x="589" y="867"/>
                    </a:lnTo>
                    <a:lnTo>
                      <a:pt x="535" y="946"/>
                    </a:lnTo>
                    <a:lnTo>
                      <a:pt x="500" y="1038"/>
                    </a:lnTo>
                    <a:lnTo>
                      <a:pt x="475" y="1138"/>
                    </a:lnTo>
                    <a:lnTo>
                      <a:pt x="468" y="1245"/>
                    </a:lnTo>
                    <a:lnTo>
                      <a:pt x="471" y="1342"/>
                    </a:lnTo>
                    <a:lnTo>
                      <a:pt x="489" y="1442"/>
                    </a:lnTo>
                    <a:lnTo>
                      <a:pt x="514" y="1549"/>
                    </a:lnTo>
                    <a:lnTo>
                      <a:pt x="550" y="1660"/>
                    </a:lnTo>
                    <a:lnTo>
                      <a:pt x="553" y="1674"/>
                    </a:lnTo>
                    <a:lnTo>
                      <a:pt x="543" y="1681"/>
                    </a:lnTo>
                    <a:lnTo>
                      <a:pt x="418" y="1752"/>
                    </a:lnTo>
                    <a:lnTo>
                      <a:pt x="307" y="1831"/>
                    </a:lnTo>
                    <a:lnTo>
                      <a:pt x="214" y="1913"/>
                    </a:lnTo>
                    <a:lnTo>
                      <a:pt x="143" y="2002"/>
                    </a:lnTo>
                    <a:lnTo>
                      <a:pt x="86" y="2091"/>
                    </a:lnTo>
                    <a:lnTo>
                      <a:pt x="50" y="2188"/>
                    </a:lnTo>
                    <a:lnTo>
                      <a:pt x="32" y="2288"/>
                    </a:lnTo>
                    <a:lnTo>
                      <a:pt x="32" y="2316"/>
                    </a:lnTo>
                    <a:lnTo>
                      <a:pt x="46" y="2427"/>
                    </a:lnTo>
                    <a:lnTo>
                      <a:pt x="82" y="2538"/>
                    </a:lnTo>
                    <a:lnTo>
                      <a:pt x="146" y="2648"/>
                    </a:lnTo>
                    <a:lnTo>
                      <a:pt x="228" y="2752"/>
                    </a:lnTo>
                    <a:lnTo>
                      <a:pt x="335" y="2855"/>
                    </a:lnTo>
                    <a:lnTo>
                      <a:pt x="478" y="2963"/>
                    </a:lnTo>
                    <a:lnTo>
                      <a:pt x="471" y="2973"/>
                    </a:lnTo>
                    <a:lnTo>
                      <a:pt x="414" y="3105"/>
                    </a:lnTo>
                    <a:lnTo>
                      <a:pt x="371" y="3230"/>
                    </a:lnTo>
                    <a:lnTo>
                      <a:pt x="343" y="3352"/>
                    </a:lnTo>
                    <a:lnTo>
                      <a:pt x="335" y="3466"/>
                    </a:lnTo>
                    <a:lnTo>
                      <a:pt x="339" y="3548"/>
                    </a:lnTo>
                    <a:lnTo>
                      <a:pt x="357" y="3627"/>
                    </a:lnTo>
                    <a:lnTo>
                      <a:pt x="382" y="3698"/>
                    </a:lnTo>
                    <a:lnTo>
                      <a:pt x="418" y="3766"/>
                    </a:lnTo>
                    <a:lnTo>
                      <a:pt x="478" y="3841"/>
                    </a:lnTo>
                    <a:lnTo>
                      <a:pt x="553" y="3905"/>
                    </a:lnTo>
                    <a:lnTo>
                      <a:pt x="639" y="3955"/>
                    </a:lnTo>
                    <a:lnTo>
                      <a:pt x="742" y="3998"/>
                    </a:lnTo>
                    <a:lnTo>
                      <a:pt x="857" y="4026"/>
                    </a:lnTo>
                    <a:lnTo>
                      <a:pt x="982" y="4041"/>
                    </a:lnTo>
                    <a:lnTo>
                      <a:pt x="1117" y="4048"/>
                    </a:lnTo>
                    <a:lnTo>
                      <a:pt x="1171" y="4048"/>
                    </a:lnTo>
                    <a:lnTo>
                      <a:pt x="1174" y="4062"/>
                    </a:lnTo>
                    <a:lnTo>
                      <a:pt x="1206" y="4201"/>
                    </a:lnTo>
                    <a:lnTo>
                      <a:pt x="1246" y="4330"/>
                    </a:lnTo>
                    <a:lnTo>
                      <a:pt x="1296" y="4444"/>
                    </a:lnTo>
                    <a:lnTo>
                      <a:pt x="1356" y="4540"/>
                    </a:lnTo>
                    <a:lnTo>
                      <a:pt x="1428" y="4622"/>
                    </a:lnTo>
                    <a:lnTo>
                      <a:pt x="1506" y="4687"/>
                    </a:lnTo>
                    <a:lnTo>
                      <a:pt x="1595" y="4733"/>
                    </a:lnTo>
                    <a:lnTo>
                      <a:pt x="1688" y="4758"/>
                    </a:lnTo>
                    <a:lnTo>
                      <a:pt x="1781" y="4765"/>
                    </a:lnTo>
                    <a:lnTo>
                      <a:pt x="1892" y="4755"/>
                    </a:lnTo>
                    <a:lnTo>
                      <a:pt x="2006" y="4726"/>
                    </a:lnTo>
                    <a:lnTo>
                      <a:pt x="2120" y="4680"/>
                    </a:lnTo>
                    <a:lnTo>
                      <a:pt x="2241" y="4612"/>
                    </a:lnTo>
                    <a:lnTo>
                      <a:pt x="2363" y="4526"/>
                    </a:lnTo>
                    <a:lnTo>
                      <a:pt x="2373" y="4519"/>
                    </a:lnTo>
                    <a:lnTo>
                      <a:pt x="2384" y="4530"/>
                    </a:lnTo>
                    <a:lnTo>
                      <a:pt x="2488" y="4622"/>
                    </a:lnTo>
                    <a:lnTo>
                      <a:pt x="2588" y="4697"/>
                    </a:lnTo>
                    <a:lnTo>
                      <a:pt x="2691" y="4758"/>
                    </a:lnTo>
                    <a:lnTo>
                      <a:pt x="2795" y="4801"/>
                    </a:lnTo>
                    <a:lnTo>
                      <a:pt x="2895" y="4830"/>
                    </a:lnTo>
                    <a:lnTo>
                      <a:pt x="2994" y="4837"/>
                    </a:lnTo>
                    <a:lnTo>
                      <a:pt x="3055" y="4833"/>
                    </a:lnTo>
                    <a:lnTo>
                      <a:pt x="3119" y="4822"/>
                    </a:lnTo>
                    <a:lnTo>
                      <a:pt x="3212" y="4787"/>
                    </a:lnTo>
                    <a:lnTo>
                      <a:pt x="3298" y="4733"/>
                    </a:lnTo>
                    <a:lnTo>
                      <a:pt x="3376" y="4662"/>
                    </a:lnTo>
                    <a:lnTo>
                      <a:pt x="3448" y="4573"/>
                    </a:lnTo>
                    <a:lnTo>
                      <a:pt x="3512" y="4465"/>
                    </a:lnTo>
                    <a:lnTo>
                      <a:pt x="3569" y="4344"/>
                    </a:lnTo>
                    <a:lnTo>
                      <a:pt x="3615" y="4208"/>
                    </a:lnTo>
                    <a:lnTo>
                      <a:pt x="3619" y="4194"/>
                    </a:lnTo>
                    <a:lnTo>
                      <a:pt x="3633" y="4194"/>
                    </a:lnTo>
                    <a:lnTo>
                      <a:pt x="3748" y="4208"/>
                    </a:lnTo>
                    <a:lnTo>
                      <a:pt x="3851" y="4212"/>
                    </a:lnTo>
                    <a:lnTo>
                      <a:pt x="3969" y="4205"/>
                    </a:lnTo>
                    <a:lnTo>
                      <a:pt x="4076" y="4191"/>
                    </a:lnTo>
                    <a:lnTo>
                      <a:pt x="4176" y="4162"/>
                    </a:lnTo>
                    <a:lnTo>
                      <a:pt x="4261" y="4119"/>
                    </a:lnTo>
                    <a:lnTo>
                      <a:pt x="4340" y="4066"/>
                    </a:lnTo>
                    <a:lnTo>
                      <a:pt x="4404" y="4001"/>
                    </a:lnTo>
                    <a:lnTo>
                      <a:pt x="4454" y="3923"/>
                    </a:lnTo>
                    <a:lnTo>
                      <a:pt x="4493" y="3830"/>
                    </a:lnTo>
                    <a:lnTo>
                      <a:pt x="4515" y="3730"/>
                    </a:lnTo>
                    <a:lnTo>
                      <a:pt x="4522" y="3623"/>
                    </a:lnTo>
                    <a:lnTo>
                      <a:pt x="4515" y="3494"/>
                    </a:lnTo>
                    <a:lnTo>
                      <a:pt x="4486" y="3355"/>
                    </a:lnTo>
                    <a:lnTo>
                      <a:pt x="4444" y="3209"/>
                    </a:lnTo>
                    <a:lnTo>
                      <a:pt x="4440" y="3195"/>
                    </a:lnTo>
                    <a:lnTo>
                      <a:pt x="4451" y="3191"/>
                    </a:lnTo>
                    <a:lnTo>
                      <a:pt x="4576" y="3120"/>
                    </a:lnTo>
                    <a:lnTo>
                      <a:pt x="4686" y="3041"/>
                    </a:lnTo>
                    <a:lnTo>
                      <a:pt x="4775" y="2955"/>
                    </a:lnTo>
                    <a:lnTo>
                      <a:pt x="4850" y="2870"/>
                    </a:lnTo>
                    <a:lnTo>
                      <a:pt x="4908" y="2777"/>
                    </a:lnTo>
                    <a:lnTo>
                      <a:pt x="4943" y="2681"/>
                    </a:lnTo>
                    <a:lnTo>
                      <a:pt x="4957" y="2581"/>
                    </a:lnTo>
                    <a:lnTo>
                      <a:pt x="4961" y="2570"/>
                    </a:lnTo>
                    <a:lnTo>
                      <a:pt x="4961" y="2552"/>
                    </a:lnTo>
                    <a:lnTo>
                      <a:pt x="4947" y="2441"/>
                    </a:lnTo>
                    <a:lnTo>
                      <a:pt x="4911" y="2331"/>
                    </a:lnTo>
                    <a:lnTo>
                      <a:pt x="4847" y="2220"/>
                    </a:lnTo>
                    <a:lnTo>
                      <a:pt x="4765" y="2116"/>
                    </a:lnTo>
                    <a:lnTo>
                      <a:pt x="4658" y="2013"/>
                    </a:lnTo>
                    <a:lnTo>
                      <a:pt x="4529" y="1917"/>
                    </a:lnTo>
                    <a:lnTo>
                      <a:pt x="4515" y="1909"/>
                    </a:lnTo>
                    <a:lnTo>
                      <a:pt x="4522" y="1895"/>
                    </a:lnTo>
                    <a:lnTo>
                      <a:pt x="4579" y="1763"/>
                    </a:lnTo>
                    <a:lnTo>
                      <a:pt x="4622" y="1638"/>
                    </a:lnTo>
                    <a:lnTo>
                      <a:pt x="4647" y="1517"/>
                    </a:lnTo>
                    <a:lnTo>
                      <a:pt x="4654" y="1403"/>
                    </a:lnTo>
                    <a:lnTo>
                      <a:pt x="4651" y="1320"/>
                    </a:lnTo>
                    <a:lnTo>
                      <a:pt x="4636" y="1245"/>
                    </a:lnTo>
                    <a:lnTo>
                      <a:pt x="4611" y="1174"/>
                    </a:lnTo>
                    <a:lnTo>
                      <a:pt x="4576" y="1106"/>
                    </a:lnTo>
                    <a:lnTo>
                      <a:pt x="4515" y="1031"/>
                    </a:lnTo>
                    <a:lnTo>
                      <a:pt x="4440" y="967"/>
                    </a:lnTo>
                    <a:lnTo>
                      <a:pt x="4354" y="913"/>
                    </a:lnTo>
                    <a:lnTo>
                      <a:pt x="4251" y="871"/>
                    </a:lnTo>
                    <a:lnTo>
                      <a:pt x="4137" y="842"/>
                    </a:lnTo>
                    <a:lnTo>
                      <a:pt x="4012" y="828"/>
                    </a:lnTo>
                    <a:lnTo>
                      <a:pt x="3876" y="821"/>
                    </a:lnTo>
                    <a:lnTo>
                      <a:pt x="3822" y="821"/>
                    </a:lnTo>
                    <a:lnTo>
                      <a:pt x="3819" y="806"/>
                    </a:lnTo>
                    <a:lnTo>
                      <a:pt x="3787" y="667"/>
                    </a:lnTo>
                    <a:lnTo>
                      <a:pt x="3748" y="539"/>
                    </a:lnTo>
                    <a:lnTo>
                      <a:pt x="3698" y="428"/>
                    </a:lnTo>
                    <a:lnTo>
                      <a:pt x="3637" y="328"/>
                    </a:lnTo>
                    <a:lnTo>
                      <a:pt x="3566" y="249"/>
                    </a:lnTo>
                    <a:lnTo>
                      <a:pt x="3487" y="185"/>
                    </a:lnTo>
                    <a:lnTo>
                      <a:pt x="3398" y="139"/>
                    </a:lnTo>
                    <a:lnTo>
                      <a:pt x="3305" y="110"/>
                    </a:lnTo>
                    <a:lnTo>
                      <a:pt x="3212" y="103"/>
                    </a:lnTo>
                    <a:lnTo>
                      <a:pt x="3102" y="114"/>
                    </a:lnTo>
                    <a:lnTo>
                      <a:pt x="2987" y="142"/>
                    </a:lnTo>
                    <a:lnTo>
                      <a:pt x="2873" y="192"/>
                    </a:lnTo>
                    <a:lnTo>
                      <a:pt x="2752" y="260"/>
                    </a:lnTo>
                    <a:lnTo>
                      <a:pt x="2630" y="342"/>
                    </a:lnTo>
                    <a:lnTo>
                      <a:pt x="2620" y="349"/>
                    </a:lnTo>
                    <a:lnTo>
                      <a:pt x="2609" y="342"/>
                    </a:lnTo>
                    <a:lnTo>
                      <a:pt x="2506" y="249"/>
                    </a:lnTo>
                    <a:lnTo>
                      <a:pt x="2402" y="174"/>
                    </a:lnTo>
                    <a:lnTo>
                      <a:pt x="2298" y="110"/>
                    </a:lnTo>
                    <a:lnTo>
                      <a:pt x="2199" y="67"/>
                    </a:lnTo>
                    <a:lnTo>
                      <a:pt x="2095" y="42"/>
                    </a:lnTo>
                    <a:lnTo>
                      <a:pt x="1999" y="32"/>
                    </a:lnTo>
                    <a:close/>
                    <a:moveTo>
                      <a:pt x="1999" y="0"/>
                    </a:moveTo>
                    <a:lnTo>
                      <a:pt x="2102" y="10"/>
                    </a:lnTo>
                    <a:lnTo>
                      <a:pt x="2206" y="35"/>
                    </a:lnTo>
                    <a:lnTo>
                      <a:pt x="2309" y="78"/>
                    </a:lnTo>
                    <a:lnTo>
                      <a:pt x="2416" y="139"/>
                    </a:lnTo>
                    <a:lnTo>
                      <a:pt x="2520" y="217"/>
                    </a:lnTo>
                    <a:lnTo>
                      <a:pt x="2623" y="307"/>
                    </a:lnTo>
                    <a:lnTo>
                      <a:pt x="2745" y="224"/>
                    </a:lnTo>
                    <a:lnTo>
                      <a:pt x="2866" y="160"/>
                    </a:lnTo>
                    <a:lnTo>
                      <a:pt x="2984" y="110"/>
                    </a:lnTo>
                    <a:lnTo>
                      <a:pt x="3098" y="82"/>
                    </a:lnTo>
                    <a:lnTo>
                      <a:pt x="3212" y="71"/>
                    </a:lnTo>
                    <a:lnTo>
                      <a:pt x="3280" y="75"/>
                    </a:lnTo>
                    <a:lnTo>
                      <a:pt x="3344" y="85"/>
                    </a:lnTo>
                    <a:lnTo>
                      <a:pt x="3408" y="107"/>
                    </a:lnTo>
                    <a:lnTo>
                      <a:pt x="3491" y="150"/>
                    </a:lnTo>
                    <a:lnTo>
                      <a:pt x="3566" y="203"/>
                    </a:lnTo>
                    <a:lnTo>
                      <a:pt x="3633" y="274"/>
                    </a:lnTo>
                    <a:lnTo>
                      <a:pt x="3690" y="353"/>
                    </a:lnTo>
                    <a:lnTo>
                      <a:pt x="3744" y="446"/>
                    </a:lnTo>
                    <a:lnTo>
                      <a:pt x="3787" y="549"/>
                    </a:lnTo>
                    <a:lnTo>
                      <a:pt x="3819" y="664"/>
                    </a:lnTo>
                    <a:lnTo>
                      <a:pt x="3847" y="788"/>
                    </a:lnTo>
                    <a:lnTo>
                      <a:pt x="3876" y="788"/>
                    </a:lnTo>
                    <a:lnTo>
                      <a:pt x="3997" y="792"/>
                    </a:lnTo>
                    <a:lnTo>
                      <a:pt x="4112" y="806"/>
                    </a:lnTo>
                    <a:lnTo>
                      <a:pt x="4219" y="831"/>
                    </a:lnTo>
                    <a:lnTo>
                      <a:pt x="4315" y="863"/>
                    </a:lnTo>
                    <a:lnTo>
                      <a:pt x="4404" y="903"/>
                    </a:lnTo>
                    <a:lnTo>
                      <a:pt x="4483" y="956"/>
                    </a:lnTo>
                    <a:lnTo>
                      <a:pt x="4547" y="1017"/>
                    </a:lnTo>
                    <a:lnTo>
                      <a:pt x="4604" y="1088"/>
                    </a:lnTo>
                    <a:lnTo>
                      <a:pt x="4640" y="1160"/>
                    </a:lnTo>
                    <a:lnTo>
                      <a:pt x="4668" y="1235"/>
                    </a:lnTo>
                    <a:lnTo>
                      <a:pt x="4683" y="1317"/>
                    </a:lnTo>
                    <a:lnTo>
                      <a:pt x="4690" y="1403"/>
                    </a:lnTo>
                    <a:lnTo>
                      <a:pt x="4683" y="1517"/>
                    </a:lnTo>
                    <a:lnTo>
                      <a:pt x="4654" y="1638"/>
                    </a:lnTo>
                    <a:lnTo>
                      <a:pt x="4615" y="1767"/>
                    </a:lnTo>
                    <a:lnTo>
                      <a:pt x="4558" y="1899"/>
                    </a:lnTo>
                    <a:lnTo>
                      <a:pt x="4668" y="1981"/>
                    </a:lnTo>
                    <a:lnTo>
                      <a:pt x="4761" y="2070"/>
                    </a:lnTo>
                    <a:lnTo>
                      <a:pt x="4843" y="2159"/>
                    </a:lnTo>
                    <a:lnTo>
                      <a:pt x="4908" y="2256"/>
                    </a:lnTo>
                    <a:lnTo>
                      <a:pt x="4954" y="2352"/>
                    </a:lnTo>
                    <a:lnTo>
                      <a:pt x="4982" y="2452"/>
                    </a:lnTo>
                    <a:lnTo>
                      <a:pt x="4993" y="2552"/>
                    </a:lnTo>
                    <a:lnTo>
                      <a:pt x="4993" y="2584"/>
                    </a:lnTo>
                    <a:lnTo>
                      <a:pt x="4975" y="2688"/>
                    </a:lnTo>
                    <a:lnTo>
                      <a:pt x="4936" y="2788"/>
                    </a:lnTo>
                    <a:lnTo>
                      <a:pt x="4879" y="2884"/>
                    </a:lnTo>
                    <a:lnTo>
                      <a:pt x="4804" y="2973"/>
                    </a:lnTo>
                    <a:lnTo>
                      <a:pt x="4711" y="3059"/>
                    </a:lnTo>
                    <a:lnTo>
                      <a:pt x="4604" y="3137"/>
                    </a:lnTo>
                    <a:lnTo>
                      <a:pt x="4479" y="3212"/>
                    </a:lnTo>
                    <a:lnTo>
                      <a:pt x="4511" y="3319"/>
                    </a:lnTo>
                    <a:lnTo>
                      <a:pt x="4536" y="3427"/>
                    </a:lnTo>
                    <a:lnTo>
                      <a:pt x="4554" y="3527"/>
                    </a:lnTo>
                    <a:lnTo>
                      <a:pt x="4558" y="3623"/>
                    </a:lnTo>
                    <a:lnTo>
                      <a:pt x="4551" y="3737"/>
                    </a:lnTo>
                    <a:lnTo>
                      <a:pt x="4526" y="3841"/>
                    </a:lnTo>
                    <a:lnTo>
                      <a:pt x="4486" y="3937"/>
                    </a:lnTo>
                    <a:lnTo>
                      <a:pt x="4429" y="4023"/>
                    </a:lnTo>
                    <a:lnTo>
                      <a:pt x="4361" y="4091"/>
                    </a:lnTo>
                    <a:lnTo>
                      <a:pt x="4279" y="4148"/>
                    </a:lnTo>
                    <a:lnTo>
                      <a:pt x="4187" y="4191"/>
                    </a:lnTo>
                    <a:lnTo>
                      <a:pt x="4083" y="4219"/>
                    </a:lnTo>
                    <a:lnTo>
                      <a:pt x="3972" y="4237"/>
                    </a:lnTo>
                    <a:lnTo>
                      <a:pt x="3851" y="4244"/>
                    </a:lnTo>
                    <a:lnTo>
                      <a:pt x="3751" y="4241"/>
                    </a:lnTo>
                    <a:lnTo>
                      <a:pt x="3644" y="4230"/>
                    </a:lnTo>
                    <a:lnTo>
                      <a:pt x="3594" y="4365"/>
                    </a:lnTo>
                    <a:lnTo>
                      <a:pt x="3537" y="4487"/>
                    </a:lnTo>
                    <a:lnTo>
                      <a:pt x="3473" y="4594"/>
                    </a:lnTo>
                    <a:lnTo>
                      <a:pt x="3398" y="4687"/>
                    </a:lnTo>
                    <a:lnTo>
                      <a:pt x="3316" y="4762"/>
                    </a:lnTo>
                    <a:lnTo>
                      <a:pt x="3226" y="4819"/>
                    </a:lnTo>
                    <a:lnTo>
                      <a:pt x="3127" y="4855"/>
                    </a:lnTo>
                    <a:lnTo>
                      <a:pt x="3059" y="4869"/>
                    </a:lnTo>
                    <a:lnTo>
                      <a:pt x="2994" y="4872"/>
                    </a:lnTo>
                    <a:lnTo>
                      <a:pt x="2891" y="4862"/>
                    </a:lnTo>
                    <a:lnTo>
                      <a:pt x="2787" y="4837"/>
                    </a:lnTo>
                    <a:lnTo>
                      <a:pt x="2684" y="4790"/>
                    </a:lnTo>
                    <a:lnTo>
                      <a:pt x="2577" y="4730"/>
                    </a:lnTo>
                    <a:lnTo>
                      <a:pt x="2473" y="4655"/>
                    </a:lnTo>
                    <a:lnTo>
                      <a:pt x="2370" y="4562"/>
                    </a:lnTo>
                    <a:lnTo>
                      <a:pt x="2249" y="4644"/>
                    </a:lnTo>
                    <a:lnTo>
                      <a:pt x="2127" y="4708"/>
                    </a:lnTo>
                    <a:lnTo>
                      <a:pt x="2009" y="4758"/>
                    </a:lnTo>
                    <a:lnTo>
                      <a:pt x="1895" y="4787"/>
                    </a:lnTo>
                    <a:lnTo>
                      <a:pt x="1781" y="4797"/>
                    </a:lnTo>
                    <a:lnTo>
                      <a:pt x="1713" y="4794"/>
                    </a:lnTo>
                    <a:lnTo>
                      <a:pt x="1649" y="4783"/>
                    </a:lnTo>
                    <a:lnTo>
                      <a:pt x="1585" y="4762"/>
                    </a:lnTo>
                    <a:lnTo>
                      <a:pt x="1503" y="4722"/>
                    </a:lnTo>
                    <a:lnTo>
                      <a:pt x="1428" y="4665"/>
                    </a:lnTo>
                    <a:lnTo>
                      <a:pt x="1360" y="4597"/>
                    </a:lnTo>
                    <a:lnTo>
                      <a:pt x="1299" y="4515"/>
                    </a:lnTo>
                    <a:lnTo>
                      <a:pt x="1249" y="4423"/>
                    </a:lnTo>
                    <a:lnTo>
                      <a:pt x="1206" y="4319"/>
                    </a:lnTo>
                    <a:lnTo>
                      <a:pt x="1171" y="4205"/>
                    </a:lnTo>
                    <a:lnTo>
                      <a:pt x="1146" y="4080"/>
                    </a:lnTo>
                    <a:lnTo>
                      <a:pt x="1117" y="4080"/>
                    </a:lnTo>
                    <a:lnTo>
                      <a:pt x="996" y="4076"/>
                    </a:lnTo>
                    <a:lnTo>
                      <a:pt x="882" y="4062"/>
                    </a:lnTo>
                    <a:lnTo>
                      <a:pt x="774" y="4041"/>
                    </a:lnTo>
                    <a:lnTo>
                      <a:pt x="678" y="4008"/>
                    </a:lnTo>
                    <a:lnTo>
                      <a:pt x="589" y="3966"/>
                    </a:lnTo>
                    <a:lnTo>
                      <a:pt x="510" y="3916"/>
                    </a:lnTo>
                    <a:lnTo>
                      <a:pt x="446" y="3855"/>
                    </a:lnTo>
                    <a:lnTo>
                      <a:pt x="389" y="3784"/>
                    </a:lnTo>
                    <a:lnTo>
                      <a:pt x="350" y="3712"/>
                    </a:lnTo>
                    <a:lnTo>
                      <a:pt x="325" y="3634"/>
                    </a:lnTo>
                    <a:lnTo>
                      <a:pt x="307" y="3552"/>
                    </a:lnTo>
                    <a:lnTo>
                      <a:pt x="303" y="3466"/>
                    </a:lnTo>
                    <a:lnTo>
                      <a:pt x="311" y="3352"/>
                    </a:lnTo>
                    <a:lnTo>
                      <a:pt x="335" y="3230"/>
                    </a:lnTo>
                    <a:lnTo>
                      <a:pt x="378" y="3102"/>
                    </a:lnTo>
                    <a:lnTo>
                      <a:pt x="435" y="2973"/>
                    </a:lnTo>
                    <a:lnTo>
                      <a:pt x="325" y="2888"/>
                    </a:lnTo>
                    <a:lnTo>
                      <a:pt x="232" y="2802"/>
                    </a:lnTo>
                    <a:lnTo>
                      <a:pt x="150" y="2709"/>
                    </a:lnTo>
                    <a:lnTo>
                      <a:pt x="86" y="2616"/>
                    </a:lnTo>
                    <a:lnTo>
                      <a:pt x="39" y="2516"/>
                    </a:lnTo>
                    <a:lnTo>
                      <a:pt x="11" y="2416"/>
                    </a:lnTo>
                    <a:lnTo>
                      <a:pt x="0" y="2316"/>
                    </a:lnTo>
                    <a:lnTo>
                      <a:pt x="0" y="2288"/>
                    </a:lnTo>
                    <a:lnTo>
                      <a:pt x="18" y="2184"/>
                    </a:lnTo>
                    <a:lnTo>
                      <a:pt x="54" y="2084"/>
                    </a:lnTo>
                    <a:lnTo>
                      <a:pt x="111" y="1988"/>
                    </a:lnTo>
                    <a:lnTo>
                      <a:pt x="186" y="1895"/>
                    </a:lnTo>
                    <a:lnTo>
                      <a:pt x="282" y="1809"/>
                    </a:lnTo>
                    <a:lnTo>
                      <a:pt x="389" y="1731"/>
                    </a:lnTo>
                    <a:lnTo>
                      <a:pt x="514" y="1656"/>
                    </a:lnTo>
                    <a:lnTo>
                      <a:pt x="482" y="1549"/>
                    </a:lnTo>
                    <a:lnTo>
                      <a:pt x="457" y="1442"/>
                    </a:lnTo>
                    <a:lnTo>
                      <a:pt x="439" y="1342"/>
                    </a:lnTo>
                    <a:lnTo>
                      <a:pt x="435" y="1245"/>
                    </a:lnTo>
                    <a:lnTo>
                      <a:pt x="439" y="1156"/>
                    </a:lnTo>
                    <a:lnTo>
                      <a:pt x="457" y="1071"/>
                    </a:lnTo>
                    <a:lnTo>
                      <a:pt x="482" y="988"/>
                    </a:lnTo>
                    <a:lnTo>
                      <a:pt x="518" y="917"/>
                    </a:lnTo>
                    <a:lnTo>
                      <a:pt x="564" y="849"/>
                    </a:lnTo>
                    <a:lnTo>
                      <a:pt x="632" y="778"/>
                    </a:lnTo>
                    <a:lnTo>
                      <a:pt x="714" y="724"/>
                    </a:lnTo>
                    <a:lnTo>
                      <a:pt x="807" y="678"/>
                    </a:lnTo>
                    <a:lnTo>
                      <a:pt x="910" y="649"/>
                    </a:lnTo>
                    <a:lnTo>
                      <a:pt x="1021" y="631"/>
                    </a:lnTo>
                    <a:lnTo>
                      <a:pt x="1142" y="624"/>
                    </a:lnTo>
                    <a:lnTo>
                      <a:pt x="1242" y="628"/>
                    </a:lnTo>
                    <a:lnTo>
                      <a:pt x="1349" y="639"/>
                    </a:lnTo>
                    <a:lnTo>
                      <a:pt x="1392" y="521"/>
                    </a:lnTo>
                    <a:lnTo>
                      <a:pt x="1438" y="410"/>
                    </a:lnTo>
                    <a:lnTo>
                      <a:pt x="1495" y="314"/>
                    </a:lnTo>
                    <a:lnTo>
                      <a:pt x="1556" y="224"/>
                    </a:lnTo>
                    <a:lnTo>
                      <a:pt x="1624" y="153"/>
                    </a:lnTo>
                    <a:lnTo>
                      <a:pt x="1699" y="92"/>
                    </a:lnTo>
                    <a:lnTo>
                      <a:pt x="1777" y="46"/>
                    </a:lnTo>
                    <a:lnTo>
                      <a:pt x="1867" y="14"/>
                    </a:lnTo>
                    <a:lnTo>
                      <a:pt x="1931" y="3"/>
                    </a:lnTo>
                    <a:lnTo>
                      <a:pt x="1999" y="0"/>
                    </a:lnTo>
                    <a:close/>
                  </a:path>
                </a:pathLst>
              </a:custGeom>
              <a:solidFill>
                <a:srgbClr val="5A8C1E"/>
              </a:solidFill>
              <a:ln w="0">
                <a:noFill/>
                <a:prstDash val="solid"/>
                <a:round/>
              </a:ln>
            </p:spPr>
            <p:txBody>
              <a:bodyPr/>
              <a:lstStyle/>
              <a:p>
                <a:pPr algn="l" fontAlgn="auto">
                  <a:spcBef>
                    <a:spcPts val="0"/>
                  </a:spcBef>
                  <a:spcAft>
                    <a:spcPts val="0"/>
                  </a:spcAft>
                  <a:defRPr/>
                </a:pPr>
                <a:endParaRPr lang="en-US" sz="1800" b="0" kern="0">
                  <a:solidFill>
                    <a:sysClr val="windowText" lastClr="000000"/>
                  </a:solidFill>
                  <a:latin typeface="Calibri" panose="020F0502020204030204" pitchFamily="34" charset="0"/>
                  <a:ea typeface="宋体" panose="02010600030101010101" pitchFamily="2" charset="-122"/>
                </a:endParaRPr>
              </a:p>
            </p:txBody>
          </p:sp>
          <p:sp>
            <p:nvSpPr>
              <p:cNvPr id="56" name="Freeform 12"/>
              <p:cNvSpPr/>
              <p:nvPr/>
            </p:nvSpPr>
            <p:spPr bwMode="auto">
              <a:xfrm rot="943525">
                <a:off x="982754" y="4735033"/>
                <a:ext cx="1543261" cy="1500207"/>
              </a:xfrm>
              <a:custGeom>
                <a:avLst/>
                <a:gdLst/>
                <a:ahLst/>
                <a:cxnLst>
                  <a:cxn ang="0">
                    <a:pos x="1942" y="25"/>
                  </a:cxn>
                  <a:cxn ang="0">
                    <a:pos x="2235" y="193"/>
                  </a:cxn>
                  <a:cxn ang="0">
                    <a:pos x="2542" y="146"/>
                  </a:cxn>
                  <a:cxn ang="0">
                    <a:pos x="2845" y="61"/>
                  </a:cxn>
                  <a:cxn ang="0">
                    <a:pos x="3113" y="136"/>
                  </a:cxn>
                  <a:cxn ang="0">
                    <a:pos x="3305" y="360"/>
                  </a:cxn>
                  <a:cxn ang="0">
                    <a:pos x="3416" y="707"/>
                  </a:cxn>
                  <a:cxn ang="0">
                    <a:pos x="3776" y="750"/>
                  </a:cxn>
                  <a:cxn ang="0">
                    <a:pos x="4033" y="892"/>
                  </a:cxn>
                  <a:cxn ang="0">
                    <a:pos x="4158" y="1142"/>
                  </a:cxn>
                  <a:cxn ang="0">
                    <a:pos x="4133" y="1453"/>
                  </a:cxn>
                  <a:cxn ang="0">
                    <a:pos x="4166" y="1781"/>
                  </a:cxn>
                  <a:cxn ang="0">
                    <a:pos x="4398" y="2081"/>
                  </a:cxn>
                  <a:cxn ang="0">
                    <a:pos x="4422" y="2388"/>
                  </a:cxn>
                  <a:cxn ang="0">
                    <a:pos x="4269" y="2642"/>
                  </a:cxn>
                  <a:cxn ang="0">
                    <a:pos x="3976" y="2852"/>
                  </a:cxn>
                  <a:cxn ang="0">
                    <a:pos x="4048" y="3209"/>
                  </a:cxn>
                  <a:cxn ang="0">
                    <a:pos x="3987" y="3495"/>
                  </a:cxn>
                  <a:cxn ang="0">
                    <a:pos x="3791" y="3691"/>
                  </a:cxn>
                  <a:cxn ang="0">
                    <a:pos x="3487" y="3770"/>
                  </a:cxn>
                  <a:cxn ang="0">
                    <a:pos x="3191" y="3877"/>
                  </a:cxn>
                  <a:cxn ang="0">
                    <a:pos x="3020" y="4166"/>
                  </a:cxn>
                  <a:cxn ang="0">
                    <a:pos x="2777" y="4316"/>
                  </a:cxn>
                  <a:cxn ang="0">
                    <a:pos x="2495" y="4302"/>
                  </a:cxn>
                  <a:cxn ang="0">
                    <a:pos x="2203" y="4134"/>
                  </a:cxn>
                  <a:cxn ang="0">
                    <a:pos x="1896" y="4180"/>
                  </a:cxn>
                  <a:cxn ang="0">
                    <a:pos x="1592" y="4266"/>
                  </a:cxn>
                  <a:cxn ang="0">
                    <a:pos x="1325" y="4191"/>
                  </a:cxn>
                  <a:cxn ang="0">
                    <a:pos x="1132" y="3970"/>
                  </a:cxn>
                  <a:cxn ang="0">
                    <a:pos x="1021" y="3623"/>
                  </a:cxn>
                  <a:cxn ang="0">
                    <a:pos x="661" y="3580"/>
                  </a:cxn>
                  <a:cxn ang="0">
                    <a:pos x="404" y="3434"/>
                  </a:cxn>
                  <a:cxn ang="0">
                    <a:pos x="279" y="3188"/>
                  </a:cxn>
                  <a:cxn ang="0">
                    <a:pos x="304" y="2874"/>
                  </a:cxn>
                  <a:cxn ang="0">
                    <a:pos x="272" y="2545"/>
                  </a:cxn>
                  <a:cxn ang="0">
                    <a:pos x="40" y="2245"/>
                  </a:cxn>
                  <a:cxn ang="0">
                    <a:pos x="15" y="1938"/>
                  </a:cxn>
                  <a:cxn ang="0">
                    <a:pos x="168" y="1685"/>
                  </a:cxn>
                  <a:cxn ang="0">
                    <a:pos x="461" y="1474"/>
                  </a:cxn>
                  <a:cxn ang="0">
                    <a:pos x="389" y="1117"/>
                  </a:cxn>
                  <a:cxn ang="0">
                    <a:pos x="450" y="832"/>
                  </a:cxn>
                  <a:cxn ang="0">
                    <a:pos x="646" y="635"/>
                  </a:cxn>
                  <a:cxn ang="0">
                    <a:pos x="950" y="560"/>
                  </a:cxn>
                  <a:cxn ang="0">
                    <a:pos x="1246" y="450"/>
                  </a:cxn>
                  <a:cxn ang="0">
                    <a:pos x="1417" y="161"/>
                  </a:cxn>
                  <a:cxn ang="0">
                    <a:pos x="1656" y="14"/>
                  </a:cxn>
                </a:cxnLst>
                <a:rect l="0" t="0" r="r" b="b"/>
                <a:pathLst>
                  <a:path w="4437" h="4330">
                    <a:moveTo>
                      <a:pt x="1749" y="0"/>
                    </a:moveTo>
                    <a:lnTo>
                      <a:pt x="1846" y="3"/>
                    </a:lnTo>
                    <a:lnTo>
                      <a:pt x="1942" y="25"/>
                    </a:lnTo>
                    <a:lnTo>
                      <a:pt x="2038" y="64"/>
                    </a:lnTo>
                    <a:lnTo>
                      <a:pt x="2135" y="121"/>
                    </a:lnTo>
                    <a:lnTo>
                      <a:pt x="2235" y="193"/>
                    </a:lnTo>
                    <a:lnTo>
                      <a:pt x="2331" y="278"/>
                    </a:lnTo>
                    <a:lnTo>
                      <a:pt x="2438" y="203"/>
                    </a:lnTo>
                    <a:lnTo>
                      <a:pt x="2542" y="146"/>
                    </a:lnTo>
                    <a:lnTo>
                      <a:pt x="2649" y="100"/>
                    </a:lnTo>
                    <a:lnTo>
                      <a:pt x="2749" y="75"/>
                    </a:lnTo>
                    <a:lnTo>
                      <a:pt x="2845" y="61"/>
                    </a:lnTo>
                    <a:lnTo>
                      <a:pt x="2941" y="68"/>
                    </a:lnTo>
                    <a:lnTo>
                      <a:pt x="3031" y="93"/>
                    </a:lnTo>
                    <a:lnTo>
                      <a:pt x="3113" y="136"/>
                    </a:lnTo>
                    <a:lnTo>
                      <a:pt x="3188" y="196"/>
                    </a:lnTo>
                    <a:lnTo>
                      <a:pt x="3252" y="271"/>
                    </a:lnTo>
                    <a:lnTo>
                      <a:pt x="3305" y="360"/>
                    </a:lnTo>
                    <a:lnTo>
                      <a:pt x="3352" y="464"/>
                    </a:lnTo>
                    <a:lnTo>
                      <a:pt x="3387" y="578"/>
                    </a:lnTo>
                    <a:lnTo>
                      <a:pt x="3416" y="707"/>
                    </a:lnTo>
                    <a:lnTo>
                      <a:pt x="3544" y="710"/>
                    </a:lnTo>
                    <a:lnTo>
                      <a:pt x="3666" y="725"/>
                    </a:lnTo>
                    <a:lnTo>
                      <a:pt x="3776" y="750"/>
                    </a:lnTo>
                    <a:lnTo>
                      <a:pt x="3873" y="785"/>
                    </a:lnTo>
                    <a:lnTo>
                      <a:pt x="3959" y="832"/>
                    </a:lnTo>
                    <a:lnTo>
                      <a:pt x="4033" y="892"/>
                    </a:lnTo>
                    <a:lnTo>
                      <a:pt x="4091" y="967"/>
                    </a:lnTo>
                    <a:lnTo>
                      <a:pt x="4133" y="1049"/>
                    </a:lnTo>
                    <a:lnTo>
                      <a:pt x="4158" y="1142"/>
                    </a:lnTo>
                    <a:lnTo>
                      <a:pt x="4166" y="1239"/>
                    </a:lnTo>
                    <a:lnTo>
                      <a:pt x="4158" y="1342"/>
                    </a:lnTo>
                    <a:lnTo>
                      <a:pt x="4133" y="1453"/>
                    </a:lnTo>
                    <a:lnTo>
                      <a:pt x="4098" y="1571"/>
                    </a:lnTo>
                    <a:lnTo>
                      <a:pt x="4044" y="1688"/>
                    </a:lnTo>
                    <a:lnTo>
                      <a:pt x="4166" y="1781"/>
                    </a:lnTo>
                    <a:lnTo>
                      <a:pt x="4265" y="1878"/>
                    </a:lnTo>
                    <a:lnTo>
                      <a:pt x="4344" y="1978"/>
                    </a:lnTo>
                    <a:lnTo>
                      <a:pt x="4398" y="2081"/>
                    </a:lnTo>
                    <a:lnTo>
                      <a:pt x="4430" y="2188"/>
                    </a:lnTo>
                    <a:lnTo>
                      <a:pt x="4437" y="2295"/>
                    </a:lnTo>
                    <a:lnTo>
                      <a:pt x="4422" y="2388"/>
                    </a:lnTo>
                    <a:lnTo>
                      <a:pt x="4387" y="2474"/>
                    </a:lnTo>
                    <a:lnTo>
                      <a:pt x="4337" y="2559"/>
                    </a:lnTo>
                    <a:lnTo>
                      <a:pt x="4269" y="2642"/>
                    </a:lnTo>
                    <a:lnTo>
                      <a:pt x="4187" y="2717"/>
                    </a:lnTo>
                    <a:lnTo>
                      <a:pt x="4087" y="2788"/>
                    </a:lnTo>
                    <a:lnTo>
                      <a:pt x="3976" y="2852"/>
                    </a:lnTo>
                    <a:lnTo>
                      <a:pt x="4016" y="2977"/>
                    </a:lnTo>
                    <a:lnTo>
                      <a:pt x="4037" y="3095"/>
                    </a:lnTo>
                    <a:lnTo>
                      <a:pt x="4048" y="3209"/>
                    </a:lnTo>
                    <a:lnTo>
                      <a:pt x="4041" y="3313"/>
                    </a:lnTo>
                    <a:lnTo>
                      <a:pt x="4023" y="3409"/>
                    </a:lnTo>
                    <a:lnTo>
                      <a:pt x="3987" y="3495"/>
                    </a:lnTo>
                    <a:lnTo>
                      <a:pt x="3937" y="3573"/>
                    </a:lnTo>
                    <a:lnTo>
                      <a:pt x="3869" y="3641"/>
                    </a:lnTo>
                    <a:lnTo>
                      <a:pt x="3791" y="3691"/>
                    </a:lnTo>
                    <a:lnTo>
                      <a:pt x="3702" y="3730"/>
                    </a:lnTo>
                    <a:lnTo>
                      <a:pt x="3598" y="3755"/>
                    </a:lnTo>
                    <a:lnTo>
                      <a:pt x="3487" y="3770"/>
                    </a:lnTo>
                    <a:lnTo>
                      <a:pt x="3366" y="3766"/>
                    </a:lnTo>
                    <a:lnTo>
                      <a:pt x="3234" y="3755"/>
                    </a:lnTo>
                    <a:lnTo>
                      <a:pt x="3191" y="3877"/>
                    </a:lnTo>
                    <a:lnTo>
                      <a:pt x="3141" y="3987"/>
                    </a:lnTo>
                    <a:lnTo>
                      <a:pt x="3084" y="4084"/>
                    </a:lnTo>
                    <a:lnTo>
                      <a:pt x="3020" y="4166"/>
                    </a:lnTo>
                    <a:lnTo>
                      <a:pt x="2945" y="4234"/>
                    </a:lnTo>
                    <a:lnTo>
                      <a:pt x="2866" y="4284"/>
                    </a:lnTo>
                    <a:lnTo>
                      <a:pt x="2777" y="4316"/>
                    </a:lnTo>
                    <a:lnTo>
                      <a:pt x="2684" y="4330"/>
                    </a:lnTo>
                    <a:lnTo>
                      <a:pt x="2592" y="4323"/>
                    </a:lnTo>
                    <a:lnTo>
                      <a:pt x="2495" y="4302"/>
                    </a:lnTo>
                    <a:lnTo>
                      <a:pt x="2399" y="4262"/>
                    </a:lnTo>
                    <a:lnTo>
                      <a:pt x="2302" y="4205"/>
                    </a:lnTo>
                    <a:lnTo>
                      <a:pt x="2203" y="4134"/>
                    </a:lnTo>
                    <a:lnTo>
                      <a:pt x="2106" y="4048"/>
                    </a:lnTo>
                    <a:lnTo>
                      <a:pt x="1999" y="4123"/>
                    </a:lnTo>
                    <a:lnTo>
                      <a:pt x="1896" y="4180"/>
                    </a:lnTo>
                    <a:lnTo>
                      <a:pt x="1789" y="4227"/>
                    </a:lnTo>
                    <a:lnTo>
                      <a:pt x="1689" y="4252"/>
                    </a:lnTo>
                    <a:lnTo>
                      <a:pt x="1592" y="4266"/>
                    </a:lnTo>
                    <a:lnTo>
                      <a:pt x="1496" y="4259"/>
                    </a:lnTo>
                    <a:lnTo>
                      <a:pt x="1407" y="4234"/>
                    </a:lnTo>
                    <a:lnTo>
                      <a:pt x="1325" y="4191"/>
                    </a:lnTo>
                    <a:lnTo>
                      <a:pt x="1250" y="4134"/>
                    </a:lnTo>
                    <a:lnTo>
                      <a:pt x="1185" y="4059"/>
                    </a:lnTo>
                    <a:lnTo>
                      <a:pt x="1132" y="3970"/>
                    </a:lnTo>
                    <a:lnTo>
                      <a:pt x="1085" y="3866"/>
                    </a:lnTo>
                    <a:lnTo>
                      <a:pt x="1050" y="3752"/>
                    </a:lnTo>
                    <a:lnTo>
                      <a:pt x="1021" y="3623"/>
                    </a:lnTo>
                    <a:lnTo>
                      <a:pt x="893" y="3620"/>
                    </a:lnTo>
                    <a:lnTo>
                      <a:pt x="771" y="3605"/>
                    </a:lnTo>
                    <a:lnTo>
                      <a:pt x="661" y="3580"/>
                    </a:lnTo>
                    <a:lnTo>
                      <a:pt x="564" y="3545"/>
                    </a:lnTo>
                    <a:lnTo>
                      <a:pt x="479" y="3495"/>
                    </a:lnTo>
                    <a:lnTo>
                      <a:pt x="404" y="3434"/>
                    </a:lnTo>
                    <a:lnTo>
                      <a:pt x="347" y="3363"/>
                    </a:lnTo>
                    <a:lnTo>
                      <a:pt x="304" y="3281"/>
                    </a:lnTo>
                    <a:lnTo>
                      <a:pt x="279" y="3188"/>
                    </a:lnTo>
                    <a:lnTo>
                      <a:pt x="272" y="3088"/>
                    </a:lnTo>
                    <a:lnTo>
                      <a:pt x="279" y="2984"/>
                    </a:lnTo>
                    <a:lnTo>
                      <a:pt x="304" y="2874"/>
                    </a:lnTo>
                    <a:lnTo>
                      <a:pt x="339" y="2759"/>
                    </a:lnTo>
                    <a:lnTo>
                      <a:pt x="393" y="2638"/>
                    </a:lnTo>
                    <a:lnTo>
                      <a:pt x="272" y="2545"/>
                    </a:lnTo>
                    <a:lnTo>
                      <a:pt x="172" y="2449"/>
                    </a:lnTo>
                    <a:lnTo>
                      <a:pt x="93" y="2349"/>
                    </a:lnTo>
                    <a:lnTo>
                      <a:pt x="40" y="2245"/>
                    </a:lnTo>
                    <a:lnTo>
                      <a:pt x="8" y="2138"/>
                    </a:lnTo>
                    <a:lnTo>
                      <a:pt x="0" y="2031"/>
                    </a:lnTo>
                    <a:lnTo>
                      <a:pt x="15" y="1938"/>
                    </a:lnTo>
                    <a:lnTo>
                      <a:pt x="50" y="1853"/>
                    </a:lnTo>
                    <a:lnTo>
                      <a:pt x="100" y="1767"/>
                    </a:lnTo>
                    <a:lnTo>
                      <a:pt x="168" y="1685"/>
                    </a:lnTo>
                    <a:lnTo>
                      <a:pt x="250" y="1610"/>
                    </a:lnTo>
                    <a:lnTo>
                      <a:pt x="350" y="1538"/>
                    </a:lnTo>
                    <a:lnTo>
                      <a:pt x="461" y="1474"/>
                    </a:lnTo>
                    <a:lnTo>
                      <a:pt x="422" y="1349"/>
                    </a:lnTo>
                    <a:lnTo>
                      <a:pt x="400" y="1231"/>
                    </a:lnTo>
                    <a:lnTo>
                      <a:pt x="389" y="1117"/>
                    </a:lnTo>
                    <a:lnTo>
                      <a:pt x="397" y="1014"/>
                    </a:lnTo>
                    <a:lnTo>
                      <a:pt x="414" y="917"/>
                    </a:lnTo>
                    <a:lnTo>
                      <a:pt x="450" y="832"/>
                    </a:lnTo>
                    <a:lnTo>
                      <a:pt x="500" y="753"/>
                    </a:lnTo>
                    <a:lnTo>
                      <a:pt x="568" y="689"/>
                    </a:lnTo>
                    <a:lnTo>
                      <a:pt x="646" y="635"/>
                    </a:lnTo>
                    <a:lnTo>
                      <a:pt x="736" y="596"/>
                    </a:lnTo>
                    <a:lnTo>
                      <a:pt x="839" y="571"/>
                    </a:lnTo>
                    <a:lnTo>
                      <a:pt x="950" y="560"/>
                    </a:lnTo>
                    <a:lnTo>
                      <a:pt x="1071" y="560"/>
                    </a:lnTo>
                    <a:lnTo>
                      <a:pt x="1203" y="575"/>
                    </a:lnTo>
                    <a:lnTo>
                      <a:pt x="1246" y="450"/>
                    </a:lnTo>
                    <a:lnTo>
                      <a:pt x="1296" y="339"/>
                    </a:lnTo>
                    <a:lnTo>
                      <a:pt x="1353" y="243"/>
                    </a:lnTo>
                    <a:lnTo>
                      <a:pt x="1417" y="161"/>
                    </a:lnTo>
                    <a:lnTo>
                      <a:pt x="1489" y="96"/>
                    </a:lnTo>
                    <a:lnTo>
                      <a:pt x="1571" y="46"/>
                    </a:lnTo>
                    <a:lnTo>
                      <a:pt x="1656" y="14"/>
                    </a:lnTo>
                    <a:lnTo>
                      <a:pt x="1749" y="0"/>
                    </a:lnTo>
                    <a:close/>
                  </a:path>
                </a:pathLst>
              </a:custGeom>
              <a:solidFill>
                <a:srgbClr val="A79C65"/>
              </a:solidFill>
              <a:ln w="9525" cap="flat" cmpd="sng" algn="ctr">
                <a:solidFill>
                  <a:srgbClr val="958A55"/>
                </a:solidFill>
                <a:prstDash val="solid"/>
              </a:ln>
              <a:effectLst>
                <a:outerShdw blurRad="40000" dist="20000" dir="5400000" rotWithShape="0">
                  <a:srgbClr val="000000">
                    <a:alpha val="38000"/>
                  </a:srgbClr>
                </a:outerShdw>
              </a:effectLst>
            </p:spPr>
            <p:txBody>
              <a:bodyPr/>
              <a:lstStyle/>
              <a:p>
                <a:pPr algn="l" fontAlgn="auto">
                  <a:spcBef>
                    <a:spcPts val="0"/>
                  </a:spcBef>
                  <a:spcAft>
                    <a:spcPts val="0"/>
                  </a:spcAft>
                  <a:defRPr/>
                </a:pPr>
                <a:endParaRPr lang="en-US" sz="1800" b="0" kern="0">
                  <a:solidFill>
                    <a:srgbClr val="000000"/>
                  </a:solidFill>
                  <a:latin typeface="Calibri" panose="020F0502020204030204"/>
                  <a:ea typeface="+mn-ea"/>
                </a:endParaRPr>
              </a:p>
            </p:txBody>
          </p:sp>
        </p:grpSp>
        <p:sp>
          <p:nvSpPr>
            <p:cNvPr id="50" name="Freeform 30"/>
            <p:cNvSpPr/>
            <p:nvPr/>
          </p:nvSpPr>
          <p:spPr bwMode="auto">
            <a:xfrm rot="5182892">
              <a:off x="5719" y="1715"/>
              <a:ext cx="811" cy="899"/>
            </a:xfrm>
            <a:custGeom>
              <a:avLst/>
              <a:gdLst/>
              <a:ahLst/>
              <a:cxnLst/>
              <a:rect l="l" t="t" r="r" b="b"/>
              <a:pathLst>
                <a:path w="1102817" h="1231225">
                  <a:moveTo>
                    <a:pt x="574488" y="0"/>
                  </a:moveTo>
                  <a:lnTo>
                    <a:pt x="647555" y="0"/>
                  </a:lnTo>
                  <a:lnTo>
                    <a:pt x="720622" y="9132"/>
                  </a:lnTo>
                  <a:lnTo>
                    <a:pt x="793689" y="26484"/>
                  </a:lnTo>
                  <a:lnTo>
                    <a:pt x="863102" y="53881"/>
                  </a:lnTo>
                  <a:lnTo>
                    <a:pt x="930689" y="90411"/>
                  </a:lnTo>
                  <a:lnTo>
                    <a:pt x="995536" y="134246"/>
                  </a:lnTo>
                  <a:lnTo>
                    <a:pt x="1051250" y="184474"/>
                  </a:lnTo>
                  <a:lnTo>
                    <a:pt x="1101483" y="242008"/>
                  </a:lnTo>
                  <a:lnTo>
                    <a:pt x="1102817" y="243850"/>
                  </a:lnTo>
                  <a:cubicBezTo>
                    <a:pt x="689897" y="327876"/>
                    <a:pt x="392041" y="579109"/>
                    <a:pt x="392041" y="875432"/>
                  </a:cubicBezTo>
                  <a:cubicBezTo>
                    <a:pt x="392041" y="1006483"/>
                    <a:pt x="450299" y="1128714"/>
                    <a:pt x="551573" y="1231225"/>
                  </a:cubicBezTo>
                  <a:lnTo>
                    <a:pt x="499595" y="1220088"/>
                  </a:lnTo>
                  <a:lnTo>
                    <a:pt x="428355" y="1196344"/>
                  </a:lnTo>
                  <a:lnTo>
                    <a:pt x="359854" y="1168033"/>
                  </a:lnTo>
                  <a:lnTo>
                    <a:pt x="297747" y="1133330"/>
                  </a:lnTo>
                  <a:lnTo>
                    <a:pt x="240207" y="1094974"/>
                  </a:lnTo>
                  <a:lnTo>
                    <a:pt x="182667" y="1042920"/>
                  </a:lnTo>
                  <a:lnTo>
                    <a:pt x="130607" y="985385"/>
                  </a:lnTo>
                  <a:lnTo>
                    <a:pt x="88594" y="924198"/>
                  </a:lnTo>
                  <a:lnTo>
                    <a:pt x="53887" y="858445"/>
                  </a:lnTo>
                  <a:lnTo>
                    <a:pt x="27400" y="789039"/>
                  </a:lnTo>
                  <a:lnTo>
                    <a:pt x="10047" y="720546"/>
                  </a:lnTo>
                  <a:lnTo>
                    <a:pt x="0" y="647487"/>
                  </a:lnTo>
                  <a:lnTo>
                    <a:pt x="0" y="574428"/>
                  </a:lnTo>
                  <a:lnTo>
                    <a:pt x="8220" y="501368"/>
                  </a:lnTo>
                  <a:lnTo>
                    <a:pt x="25573" y="430136"/>
                  </a:lnTo>
                  <a:lnTo>
                    <a:pt x="50233" y="360730"/>
                  </a:lnTo>
                  <a:lnTo>
                    <a:pt x="84940" y="294063"/>
                  </a:lnTo>
                  <a:lnTo>
                    <a:pt x="128780" y="230136"/>
                  </a:lnTo>
                  <a:lnTo>
                    <a:pt x="180841" y="172602"/>
                  </a:lnTo>
                  <a:lnTo>
                    <a:pt x="236554" y="124201"/>
                  </a:lnTo>
                  <a:lnTo>
                    <a:pt x="297747" y="82192"/>
                  </a:lnTo>
                  <a:lnTo>
                    <a:pt x="363508" y="49315"/>
                  </a:lnTo>
                  <a:lnTo>
                    <a:pt x="432921" y="24657"/>
                  </a:lnTo>
                  <a:lnTo>
                    <a:pt x="501421" y="7306"/>
                  </a:lnTo>
                  <a:close/>
                </a:path>
              </a:pathLst>
            </a:custGeom>
            <a:solidFill>
              <a:srgbClr val="FFFFFF">
                <a:alpha val="20000"/>
              </a:srgbClr>
            </a:solidFill>
            <a:ln w="0">
              <a:noFill/>
              <a:prstDash val="solid"/>
              <a:rou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l" fontAlgn="auto">
                <a:spcBef>
                  <a:spcPts val="0"/>
                </a:spcBef>
                <a:spcAft>
                  <a:spcPts val="0"/>
                </a:spcAft>
                <a:defRPr/>
              </a:pPr>
              <a:endParaRPr lang="en-US" sz="1800" b="0" kern="0" smtClean="0">
                <a:solidFill>
                  <a:sysClr val="windowText" lastClr="000000"/>
                </a:solidFill>
                <a:ea typeface="+mj-ea"/>
                <a:cs typeface="+mj-cs"/>
              </a:endParaRPr>
            </a:p>
          </p:txBody>
        </p:sp>
        <p:sp>
          <p:nvSpPr>
            <p:cNvPr id="51" name="Freeform 30"/>
            <p:cNvSpPr/>
            <p:nvPr/>
          </p:nvSpPr>
          <p:spPr bwMode="auto">
            <a:xfrm rot="5182892">
              <a:off x="5581" y="1839"/>
              <a:ext cx="1012" cy="857"/>
            </a:xfrm>
            <a:custGeom>
              <a:avLst/>
              <a:gdLst/>
              <a:ahLst/>
              <a:cxnLst/>
              <a:rect l="l" t="t" r="r" b="b"/>
              <a:pathLst>
                <a:path w="1411167" h="1194199">
                  <a:moveTo>
                    <a:pt x="295954" y="0"/>
                  </a:moveTo>
                  <a:lnTo>
                    <a:pt x="247069" y="55403"/>
                  </a:lnTo>
                  <a:lnTo>
                    <a:pt x="204517" y="117356"/>
                  </a:lnTo>
                  <a:lnTo>
                    <a:pt x="171603" y="183250"/>
                  </a:lnTo>
                  <a:lnTo>
                    <a:pt x="145720" y="251846"/>
                  </a:lnTo>
                  <a:lnTo>
                    <a:pt x="128680" y="323364"/>
                  </a:lnTo>
                  <a:lnTo>
                    <a:pt x="119800" y="395881"/>
                  </a:lnTo>
                  <a:lnTo>
                    <a:pt x="120891" y="469620"/>
                  </a:lnTo>
                  <a:lnTo>
                    <a:pt x="129791" y="539714"/>
                  </a:lnTo>
                  <a:lnTo>
                    <a:pt x="147645" y="611825"/>
                  </a:lnTo>
                  <a:lnTo>
                    <a:pt x="174102" y="681310"/>
                  </a:lnTo>
                  <a:lnTo>
                    <a:pt x="208366" y="747150"/>
                  </a:lnTo>
                  <a:lnTo>
                    <a:pt x="253047" y="810585"/>
                  </a:lnTo>
                  <a:lnTo>
                    <a:pt x="303833" y="869248"/>
                  </a:lnTo>
                  <a:lnTo>
                    <a:pt x="356284" y="914314"/>
                  </a:lnTo>
                  <a:lnTo>
                    <a:pt x="413712" y="956309"/>
                  </a:lnTo>
                  <a:lnTo>
                    <a:pt x="478264" y="992736"/>
                  </a:lnTo>
                  <a:lnTo>
                    <a:pt x="546089" y="1024963"/>
                  </a:lnTo>
                  <a:lnTo>
                    <a:pt x="620243" y="1050605"/>
                  </a:lnTo>
                  <a:lnTo>
                    <a:pt x="695413" y="1075452"/>
                  </a:lnTo>
                  <a:lnTo>
                    <a:pt x="772157" y="1094970"/>
                  </a:lnTo>
                  <a:lnTo>
                    <a:pt x="849233" y="1111770"/>
                  </a:lnTo>
                  <a:lnTo>
                    <a:pt x="924608" y="1127440"/>
                  </a:lnTo>
                  <a:lnTo>
                    <a:pt x="1001443" y="1138690"/>
                  </a:lnTo>
                  <a:lnTo>
                    <a:pt x="1075782" y="1147793"/>
                  </a:lnTo>
                  <a:lnTo>
                    <a:pt x="1143996" y="1154307"/>
                  </a:lnTo>
                  <a:lnTo>
                    <a:pt x="1209824" y="1157767"/>
                  </a:lnTo>
                  <a:lnTo>
                    <a:pt x="1269194" y="1161358"/>
                  </a:lnTo>
                  <a:lnTo>
                    <a:pt x="1323348" y="1162469"/>
                  </a:lnTo>
                  <a:lnTo>
                    <a:pt x="1369120" y="1164394"/>
                  </a:lnTo>
                  <a:lnTo>
                    <a:pt x="1405937" y="1164302"/>
                  </a:lnTo>
                  <a:lnTo>
                    <a:pt x="1411167" y="1164289"/>
                  </a:lnTo>
                  <a:lnTo>
                    <a:pt x="1399231" y="1166802"/>
                  </a:lnTo>
                  <a:lnTo>
                    <a:pt x="1370004" y="1170455"/>
                  </a:lnTo>
                  <a:lnTo>
                    <a:pt x="1333471" y="1175021"/>
                  </a:lnTo>
                  <a:lnTo>
                    <a:pt x="1287804" y="1178674"/>
                  </a:lnTo>
                  <a:lnTo>
                    <a:pt x="1233917" y="1184153"/>
                  </a:lnTo>
                  <a:lnTo>
                    <a:pt x="1174550" y="1187806"/>
                  </a:lnTo>
                  <a:lnTo>
                    <a:pt x="1108790" y="1192373"/>
                  </a:lnTo>
                  <a:lnTo>
                    <a:pt x="1040290" y="1194199"/>
                  </a:lnTo>
                  <a:lnTo>
                    <a:pt x="965396" y="1194199"/>
                  </a:lnTo>
                  <a:lnTo>
                    <a:pt x="887763" y="1192373"/>
                  </a:lnTo>
                  <a:lnTo>
                    <a:pt x="811042" y="1185980"/>
                  </a:lnTo>
                  <a:lnTo>
                    <a:pt x="732496" y="1178674"/>
                  </a:lnTo>
                  <a:lnTo>
                    <a:pt x="653949" y="1168628"/>
                  </a:lnTo>
                  <a:lnTo>
                    <a:pt x="576315" y="1153103"/>
                  </a:lnTo>
                  <a:lnTo>
                    <a:pt x="499595" y="1136665"/>
                  </a:lnTo>
                  <a:lnTo>
                    <a:pt x="428355" y="1112921"/>
                  </a:lnTo>
                  <a:lnTo>
                    <a:pt x="359854" y="1084610"/>
                  </a:lnTo>
                  <a:lnTo>
                    <a:pt x="297748" y="1049907"/>
                  </a:lnTo>
                  <a:lnTo>
                    <a:pt x="240207" y="1011551"/>
                  </a:lnTo>
                  <a:lnTo>
                    <a:pt x="182667" y="959497"/>
                  </a:lnTo>
                  <a:lnTo>
                    <a:pt x="130607" y="901962"/>
                  </a:lnTo>
                  <a:lnTo>
                    <a:pt x="88594" y="840775"/>
                  </a:lnTo>
                  <a:lnTo>
                    <a:pt x="53887" y="775022"/>
                  </a:lnTo>
                  <a:lnTo>
                    <a:pt x="27400" y="705616"/>
                  </a:lnTo>
                  <a:lnTo>
                    <a:pt x="10047" y="637123"/>
                  </a:lnTo>
                  <a:lnTo>
                    <a:pt x="0" y="564064"/>
                  </a:lnTo>
                  <a:lnTo>
                    <a:pt x="0" y="491005"/>
                  </a:lnTo>
                  <a:lnTo>
                    <a:pt x="8220" y="417945"/>
                  </a:lnTo>
                  <a:lnTo>
                    <a:pt x="25574" y="346713"/>
                  </a:lnTo>
                  <a:lnTo>
                    <a:pt x="50234" y="277307"/>
                  </a:lnTo>
                  <a:lnTo>
                    <a:pt x="84940" y="210640"/>
                  </a:lnTo>
                  <a:lnTo>
                    <a:pt x="128780" y="146713"/>
                  </a:lnTo>
                  <a:lnTo>
                    <a:pt x="180841" y="89179"/>
                  </a:lnTo>
                  <a:lnTo>
                    <a:pt x="236554" y="40778"/>
                  </a:lnTo>
                  <a:close/>
                </a:path>
              </a:pathLst>
            </a:custGeom>
            <a:solidFill>
              <a:srgbClr val="FFFFFF">
                <a:alpha val="20000"/>
              </a:srgbClr>
            </a:solidFill>
            <a:ln w="0">
              <a:noFill/>
              <a:prstDash val="solid"/>
              <a:round/>
            </a:ln>
            <a:effectLst/>
          </p:spPr>
          <p:txBody>
            <a:bodyPr/>
            <a:lstStyle/>
            <a:p>
              <a:pPr algn="l">
                <a:defRPr/>
              </a:pPr>
              <a:endParaRPr lang="en-US" sz="1800" b="0" kern="0">
                <a:solidFill>
                  <a:sysClr val="windowText" lastClr="000000"/>
                </a:solidFill>
                <a:latin typeface="Calibri" panose="020F0502020204030204" pitchFamily="34" charset="0"/>
                <a:ea typeface="+mj-ea"/>
                <a:cs typeface="+mj-cs"/>
              </a:endParaRPr>
            </a:p>
          </p:txBody>
        </p:sp>
      </p:grpSp>
      <p:sp>
        <p:nvSpPr>
          <p:cNvPr id="100" name="文本框 99"/>
          <p:cNvSpPr txBox="1"/>
          <p:nvPr/>
        </p:nvSpPr>
        <p:spPr>
          <a:xfrm>
            <a:off x="690880" y="1052195"/>
            <a:ext cx="7971155" cy="4091305"/>
          </a:xfrm>
          <a:prstGeom prst="rect">
            <a:avLst/>
          </a:prstGeom>
          <a:noFill/>
          <a:ln w="9525">
            <a:noFill/>
          </a:ln>
        </p:spPr>
        <p:txBody>
          <a:bodyPr wrap="square">
            <a:noAutofit/>
            <a:scene3d>
              <a:camera prst="orthographicFront"/>
              <a:lightRig rig="harsh" dir="t"/>
            </a:scene3d>
            <a:sp3d extrusionH="57150" prstMaterial="matte">
              <a:bevelT w="63500" h="12700" prst="angle"/>
              <a:contourClr>
                <a:schemeClr val="bg1">
                  <a:lumMod val="65000"/>
                </a:schemeClr>
              </a:contourClr>
            </a:sp3d>
          </a:bodyPr>
          <a:p>
            <a:pPr indent="0">
              <a:lnSpc>
                <a:spcPct val="110000"/>
              </a:lnSpc>
            </a:pP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（一）日常训练（</a:t>
            </a:r>
            <a:r>
              <a:rPr lang="en-US" b="1">
                <a:ln/>
                <a:solidFill>
                  <a:schemeClr val="tx1"/>
                </a:solidFill>
                <a:effectLst/>
                <a:latin typeface="方正喵呜体" panose="02010600010101010101" charset="-122"/>
                <a:ea typeface="方正喵呜体" panose="02010600010101010101" charset="-122"/>
                <a:cs typeface="方正喵呜体" panose="02010600010101010101" charset="-122"/>
              </a:rPr>
              <a:t>1</a:t>
            </a: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在日常生活中注意加强运动。如婴儿期的翻身、滚翻、爬行训练，幼儿期的拍球、滑梯、平衡等训练，儿童期的跳绳、踢毽子、游泳、打羽毛球等，此外，家长要允许孩子甜、咬、撕、拉、拽，鼓励孩子游泳、摔跤、拔河、爬绳、搬运货物、踩童车等。（</a:t>
            </a:r>
            <a:r>
              <a:rPr lang="en-US" b="1">
                <a:ln/>
                <a:solidFill>
                  <a:schemeClr val="tx1"/>
                </a:solidFill>
                <a:effectLst/>
                <a:latin typeface="方正喵呜体" panose="02010600010101010101" charset="-122"/>
                <a:ea typeface="方正喵呜体" panose="02010600010101010101" charset="-122"/>
                <a:cs typeface="方正喵呜体" panose="02010600010101010101" charset="-122"/>
              </a:rPr>
              <a:t>2</a:t>
            </a: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）家长要给孩子自由活动的机会，鼓励孩子多参加室外活动。尽可能地让孩子参加体育活动，如打球、游泳、跑步等。（</a:t>
            </a:r>
            <a:r>
              <a:rPr lang="en-US" b="1">
                <a:ln/>
                <a:solidFill>
                  <a:schemeClr val="tx1"/>
                </a:solidFill>
                <a:effectLst/>
                <a:latin typeface="方正喵呜体" panose="02010600010101010101" charset="-122"/>
                <a:ea typeface="方正喵呜体" panose="02010600010101010101" charset="-122"/>
                <a:cs typeface="方正喵呜体" panose="02010600010101010101" charset="-122"/>
              </a:rPr>
              <a:t>3</a:t>
            </a: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注意口腔肌肉的训练。家长不要一听到孩子哭就把把孩子抱起来，可以适当地让孩子哭一哭，让孩子感受不同的音调、音量。如果是人工喂养，尽量选择孔小而密、相对粗糙的奶嘴，让孩子通过嘬、吸、咬等动作训练口腔肌肉；在保障卫生的情况下，家长不应过多限制婴儿吃手。（</a:t>
            </a:r>
            <a:r>
              <a:rPr lang="en-US" b="1">
                <a:ln/>
                <a:solidFill>
                  <a:schemeClr val="tx1"/>
                </a:solidFill>
                <a:effectLst/>
                <a:latin typeface="方正喵呜体" panose="02010600010101010101" charset="-122"/>
                <a:ea typeface="方正喵呜体" panose="02010600010101010101" charset="-122"/>
                <a:cs typeface="方正喵呜体" panose="02010600010101010101" charset="-122"/>
              </a:rPr>
              <a:t>4</a:t>
            </a: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）注重精细动作训练，允许孩子涂鸦、拆东西，鼓励孩子用剪刀、穿珠子，鼓励孩子捏泥巴、面团等。（</a:t>
            </a:r>
            <a:r>
              <a:rPr lang="en-US" b="1">
                <a:ln/>
                <a:solidFill>
                  <a:schemeClr val="tx1"/>
                </a:solidFill>
                <a:effectLst/>
                <a:latin typeface="方正喵呜体" panose="02010600010101010101" charset="-122"/>
                <a:ea typeface="方正喵呜体" panose="02010600010101010101" charset="-122"/>
                <a:cs typeface="方正喵呜体" panose="02010600010101010101" charset="-122"/>
              </a:rPr>
              <a:t>5</a:t>
            </a:r>
            <a:r>
              <a:rPr lang="zh-CN" b="1">
                <a:ln/>
                <a:solidFill>
                  <a:schemeClr val="tx1"/>
                </a:solidFill>
                <a:effectLst/>
                <a:latin typeface="方正喵呜体" panose="02010600010101010101" charset="-122"/>
                <a:ea typeface="方正喵呜体" panose="02010600010101010101" charset="-122"/>
                <a:cs typeface="方正喵呜体" panose="02010600010101010101" charset="-122"/>
              </a:rPr>
              <a:t>）注意训练孩子的生活自理能力，让孩子学习使用筷子，自己洗脸洗手、擦屁股、系鞋带、扣纽扣。</a:t>
            </a:r>
            <a:endParaRPr lang="zh-CN" altLang="en-US" b="1">
              <a:ln/>
              <a:solidFill>
                <a:schemeClr val="tx1"/>
              </a:solidFill>
              <a:effectLst/>
              <a:latin typeface="方正喵呜体" panose="02010600010101010101" charset="-122"/>
              <a:ea typeface="方正喵呜体" panose="02010600010101010101" charset="-122"/>
              <a:cs typeface="方正喵呜体" panose="0201060001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750"/>
                                        <p:tgtEl>
                                          <p:spTgt spid="4"/>
                                        </p:tgtEl>
                                      </p:cBhvr>
                                    </p:animEffect>
                                  </p:childTnLst>
                                </p:cTn>
                              </p:par>
                              <p:par>
                                <p:cTn id="12" presetID="27" presetClass="entr" presetSubtype="0" fill="hold" grpId="1" nodeType="withEffect">
                                  <p:stCondLst>
                                    <p:cond delay="50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25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250"/>
                                        <p:tgtEl>
                                          <p:spTgt spid="4"/>
                                        </p:tgtEl>
                                        <p:attrNameLst>
                                          <p:attrName>fillcolor</p:attrName>
                                        </p:attrNameLst>
                                      </p:cBhvr>
                                      <p:tavLst>
                                        <p:tav tm="0">
                                          <p:val>
                                            <p:clrVal>
                                              <a:schemeClr val="accent2"/>
                                            </p:clrVal>
                                          </p:val>
                                        </p:tav>
                                        <p:tav tm="50000">
                                          <p:val>
                                            <p:clrVal>
                                              <a:schemeClr val="hlink"/>
                                            </p:clrVal>
                                          </p:val>
                                        </p:tav>
                                      </p:tavLst>
                                    </p:anim>
                                    <p:set>
                                      <p:cBhvr>
                                        <p:cTn id="16" dur="250"/>
                                        <p:tgtEl>
                                          <p:spTgt spid="4"/>
                                        </p:tgtEl>
                                        <p:attrNameLst>
                                          <p:attrName>fill.type</p:attrName>
                                        </p:attrNameLst>
                                      </p:cBhvr>
                                      <p:to>
                                        <p:strVal val="solid"/>
                                      </p:to>
                                    </p:set>
                                  </p:childTnLst>
                                </p:cTn>
                              </p:par>
                            </p:childTnLst>
                          </p:cTn>
                        </p:par>
                        <p:par>
                          <p:cTn id="17" fill="hold">
                            <p:stCondLst>
                              <p:cond delay="1625"/>
                            </p:stCondLst>
                            <p:childTnLst>
                              <p:par>
                                <p:cTn id="18" presetID="15"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fltVal val="0"/>
                                          </p:val>
                                        </p:tav>
                                        <p:tav tm="100000">
                                          <p:val>
                                            <p:strVal val="#ppt_w"/>
                                          </p:val>
                                        </p:tav>
                                      </p:tavLst>
                                    </p:anim>
                                    <p:anim calcmode="lin" valueType="num">
                                      <p:cBhvr>
                                        <p:cTn id="27" dur="1000" fill="hold"/>
                                        <p:tgtEl>
                                          <p:spTgt spid="19"/>
                                        </p:tgtEl>
                                        <p:attrNameLst>
                                          <p:attrName>ppt_h</p:attrName>
                                        </p:attrNameLst>
                                      </p:cBhvr>
                                      <p:tavLst>
                                        <p:tav tm="0">
                                          <p:val>
                                            <p:fltVal val="0"/>
                                          </p:val>
                                        </p:tav>
                                        <p:tav tm="100000">
                                          <p:val>
                                            <p:strVal val="#ppt_h"/>
                                          </p:val>
                                        </p:tav>
                                      </p:tavLst>
                                    </p:anim>
                                    <p:anim calcmode="lin" valueType="num">
                                      <p:cBhvr>
                                        <p:cTn id="28"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9"/>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 calcmode="lin" valueType="num">
                                      <p:cBhvr>
                                        <p:cTn id="34"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3"/>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1000" fill="hold"/>
                                        <p:tgtEl>
                                          <p:spTgt spid="47"/>
                                        </p:tgtEl>
                                        <p:attrNameLst>
                                          <p:attrName>ppt_w</p:attrName>
                                        </p:attrNameLst>
                                      </p:cBhvr>
                                      <p:tavLst>
                                        <p:tav tm="0">
                                          <p:val>
                                            <p:fltVal val="0"/>
                                          </p:val>
                                        </p:tav>
                                        <p:tav tm="100000">
                                          <p:val>
                                            <p:strVal val="#ppt_w"/>
                                          </p:val>
                                        </p:tav>
                                      </p:tavLst>
                                    </p:anim>
                                    <p:anim calcmode="lin" valueType="num">
                                      <p:cBhvr>
                                        <p:cTn id="39" dur="1000" fill="hold"/>
                                        <p:tgtEl>
                                          <p:spTgt spid="47"/>
                                        </p:tgtEl>
                                        <p:attrNameLst>
                                          <p:attrName>ppt_h</p:attrName>
                                        </p:attrNameLst>
                                      </p:cBhvr>
                                      <p:tavLst>
                                        <p:tav tm="0">
                                          <p:val>
                                            <p:fltVal val="0"/>
                                          </p:val>
                                        </p:tav>
                                        <p:tav tm="100000">
                                          <p:val>
                                            <p:strVal val="#ppt_h"/>
                                          </p:val>
                                        </p:tav>
                                      </p:tavLst>
                                    </p:anim>
                                    <p:anim calcmode="lin" valueType="num">
                                      <p:cBhvr>
                                        <p:cTn id="40"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19885" y="699770"/>
            <a:ext cx="6071870" cy="2762885"/>
          </a:xfrm>
          <a:prstGeom prst="rect">
            <a:avLst/>
          </a:prstGeom>
          <a:noFill/>
          <a:ln w="9525">
            <a:noFill/>
          </a:ln>
        </p:spPr>
        <p:txBody>
          <a:bodyPr>
            <a:noAutofit/>
          </a:bodyPr>
          <a:p>
            <a:pPr indent="0">
              <a:lnSpc>
                <a:spcPct val="180000"/>
              </a:lnSpc>
            </a:pP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（二）传统游戏</a:t>
            </a:r>
            <a:endPar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endParaRPr>
          </a:p>
          <a:p>
            <a:pPr indent="0">
              <a:lnSpc>
                <a:spcPct val="180000"/>
              </a:lnSpc>
            </a:pP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a:t>
            </a:r>
            <a:r>
              <a:rPr lang="en-US"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1</a:t>
            </a: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）手影。手影是晚上在屋中常玩的一种小游戏，是指用手做成一些姿势，灯光一照，在墙上显出好玩的影像。其作用在于，通过一些有趣的表象吸引儿童活动自己的肌肉关节，形成本体觉。</a:t>
            </a:r>
            <a:endPar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endParaRPr>
          </a:p>
          <a:p>
            <a:pPr indent="0">
              <a:lnSpc>
                <a:spcPct val="180000"/>
              </a:lnSpc>
            </a:pP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a:t>
            </a:r>
            <a:r>
              <a:rPr lang="en-US"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2</a:t>
            </a: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）翻饼烙饼。</a:t>
            </a:r>
            <a:endPar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endParaRPr>
          </a:p>
          <a:p>
            <a:pPr indent="0">
              <a:lnSpc>
                <a:spcPct val="180000"/>
              </a:lnSpc>
            </a:pP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a:t>
            </a:r>
            <a:r>
              <a:rPr lang="en-US"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3</a:t>
            </a:r>
            <a:r>
              <a:rPr lang="zh-CN"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rPr>
              <a:t>）变速跑。</a:t>
            </a:r>
            <a:endParaRPr lang="zh-CN" altLang="en-US" b="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宋体" panose="02010600030101010101" pitchFamily="2" charset="-122"/>
            </a:endParaRPr>
          </a:p>
        </p:txBody>
      </p:sp>
      <p:pic>
        <p:nvPicPr>
          <p:cNvPr id="2" name="图片 1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40266" y="3156883"/>
            <a:ext cx="19208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46" y="2111991"/>
            <a:ext cx="16160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19" y="627361"/>
            <a:ext cx="115411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
          <p:cNvSpPr txBox="1"/>
          <p:nvPr/>
        </p:nvSpPr>
        <p:spPr>
          <a:xfrm>
            <a:off x="814841" y="843311"/>
            <a:ext cx="664209" cy="610028"/>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6600" dirty="0" smtClean="0">
                <a:ln w="28575">
                  <a:solidFill>
                    <a:sysClr val="window" lastClr="FFFFFF"/>
                  </a:solidFill>
                  <a:prstDash val="solid"/>
                  <a:miter lim="800000"/>
                </a:ln>
                <a:noFill/>
                <a:latin typeface="Comic Sans MS" panose="030F0702030302020204" pitchFamily="66" charset="0"/>
                <a:cs typeface="Arial" panose="020B0604020202020204" pitchFamily="34" charset="0"/>
              </a:rPr>
              <a:t>A</a:t>
            </a:r>
            <a:endParaRPr lang="zh-CN" altLang="en-US" sz="6600" dirty="0">
              <a:ln w="28575">
                <a:solidFill>
                  <a:sysClr val="window" lastClr="FFFFFF"/>
                </a:solidFill>
                <a:prstDash val="solid"/>
                <a:miter lim="800000"/>
              </a:ln>
              <a:noFill/>
              <a:latin typeface="Comic Sans MS" panose="030F0702030302020204" pitchFamily="66" charset="0"/>
              <a:cs typeface="Arial" panose="020B0604020202020204" pitchFamily="34" charset="0"/>
            </a:endParaRPr>
          </a:p>
        </p:txBody>
      </p:sp>
      <p:sp>
        <p:nvSpPr>
          <p:cNvPr id="80" name="TextBox 8"/>
          <p:cNvSpPr txBox="1"/>
          <p:nvPr/>
        </p:nvSpPr>
        <p:spPr>
          <a:xfrm>
            <a:off x="611286" y="2456418"/>
            <a:ext cx="664209" cy="610029"/>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6600" dirty="0" smtClean="0">
                <a:ln w="28575">
                  <a:solidFill>
                    <a:sysClr val="window" lastClr="FFFFFF"/>
                  </a:solidFill>
                  <a:prstDash val="solid"/>
                  <a:miter lim="800000"/>
                </a:ln>
                <a:noFill/>
                <a:latin typeface="Comic Sans MS" panose="030F0702030302020204" pitchFamily="66" charset="0"/>
                <a:cs typeface="Arial" panose="020B0604020202020204" pitchFamily="34" charset="0"/>
              </a:rPr>
              <a:t>B</a:t>
            </a:r>
            <a:endParaRPr lang="zh-CN" altLang="en-US" sz="6600" dirty="0">
              <a:ln w="28575">
                <a:solidFill>
                  <a:sysClr val="window" lastClr="FFFFFF"/>
                </a:solidFill>
                <a:prstDash val="solid"/>
                <a:miter lim="800000"/>
              </a:ln>
              <a:noFill/>
              <a:latin typeface="Comic Sans MS" panose="030F0702030302020204" pitchFamily="66" charset="0"/>
              <a:cs typeface="Arial" panose="020B0604020202020204" pitchFamily="34" charset="0"/>
            </a:endParaRPr>
          </a:p>
        </p:txBody>
      </p:sp>
      <p:sp>
        <p:nvSpPr>
          <p:cNvPr id="81" name="TextBox 9"/>
          <p:cNvSpPr txBox="1"/>
          <p:nvPr/>
        </p:nvSpPr>
        <p:spPr>
          <a:xfrm>
            <a:off x="6732061" y="3796332"/>
            <a:ext cx="663865" cy="609211"/>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fontAlgn="auto">
              <a:spcBef>
                <a:spcPts val="0"/>
              </a:spcBef>
              <a:spcAft>
                <a:spcPts val="0"/>
              </a:spcAft>
              <a:defRPr/>
            </a:pPr>
            <a:r>
              <a:rPr lang="en-US" altLang="zh-CN" sz="6600" dirty="0" smtClean="0">
                <a:ln w="28575">
                  <a:solidFill>
                    <a:sysClr val="window" lastClr="FFFFFF"/>
                  </a:solidFill>
                  <a:prstDash val="solid"/>
                  <a:miter lim="800000"/>
                </a:ln>
                <a:noFill/>
                <a:latin typeface="Comic Sans MS" panose="030F0702030302020204" pitchFamily="66" charset="0"/>
                <a:cs typeface="Arial" panose="020B0604020202020204" pitchFamily="34" charset="0"/>
              </a:rPr>
              <a:t>C</a:t>
            </a:r>
            <a:endParaRPr lang="zh-CN" altLang="en-US" sz="6600" dirty="0">
              <a:ln w="28575">
                <a:solidFill>
                  <a:sysClr val="window" lastClr="FFFFFF"/>
                </a:solidFill>
                <a:prstDash val="solid"/>
                <a:miter lim="800000"/>
              </a:ln>
              <a:noFill/>
              <a:latin typeface="Comic Sans MS" panose="030F0702030302020204" pitchFamily="66" charset="0"/>
              <a:cs typeface="Arial" panose="020B0604020202020204" pitchFamily="34" charset="0"/>
            </a:endParaRPr>
          </a:p>
        </p:txBody>
      </p:sp>
      <p:pic>
        <p:nvPicPr>
          <p:cNvPr id="87" name="图片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3519" y="4003656"/>
            <a:ext cx="1698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图片 3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3044" y="2867006"/>
            <a:ext cx="1682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1000"/>
                                        <p:tgtEl>
                                          <p:spTgt spid="78"/>
                                        </p:tgtEl>
                                      </p:cBhvr>
                                    </p:animEffect>
                                    <p:anim calcmode="lin" valueType="num">
                                      <p:cBhvr>
                                        <p:cTn id="20" dur="1000" fill="hold"/>
                                        <p:tgtEl>
                                          <p:spTgt spid="78"/>
                                        </p:tgtEl>
                                        <p:attrNameLst>
                                          <p:attrName>ppt_x</p:attrName>
                                        </p:attrNameLst>
                                      </p:cBhvr>
                                      <p:tavLst>
                                        <p:tav tm="0">
                                          <p:val>
                                            <p:strVal val="#ppt_x"/>
                                          </p:val>
                                        </p:tav>
                                        <p:tav tm="100000">
                                          <p:val>
                                            <p:strVal val="#ppt_x"/>
                                          </p:val>
                                        </p:tav>
                                      </p:tavLst>
                                    </p:anim>
                                    <p:anim calcmode="lin" valueType="num">
                                      <p:cBhvr>
                                        <p:cTn id="21" dur="1000" fill="hold"/>
                                        <p:tgtEl>
                                          <p:spTgt spid="7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2" presetClass="entr" presetSubtype="8"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slide(fromLeft)">
                                      <p:cBhvr>
                                        <p:cTn id="25" dur="500"/>
                                        <p:tgtEl>
                                          <p:spTgt spid="79"/>
                                        </p:tgtEl>
                                      </p:cBhvr>
                                    </p:animEffect>
                                  </p:childTnLst>
                                </p:cTn>
                              </p:par>
                              <p:par>
                                <p:cTn id="26" presetID="12" presetClass="entr" presetSubtype="8"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slide(fromLeft)">
                                      <p:cBhvr>
                                        <p:cTn id="28" dur="500"/>
                                        <p:tgtEl>
                                          <p:spTgt spid="80"/>
                                        </p:tgtEl>
                                      </p:cBhvr>
                                    </p:animEffect>
                                  </p:childTnLst>
                                </p:cTn>
                              </p:par>
                              <p:par>
                                <p:cTn id="29" presetID="12" presetClass="entr" presetSubtype="8"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slide(fromLeft)">
                                      <p:cBhvr>
                                        <p:cTn id="31" dur="500"/>
                                        <p:tgtEl>
                                          <p:spTgt spid="81"/>
                                        </p:tgtEl>
                                      </p:cBhvr>
                                    </p:animEffect>
                                  </p:childTnLst>
                                </p:cTn>
                              </p:par>
                              <p:par>
                                <p:cTn id="32" presetID="22" presetClass="entr" presetSubtype="8" fill="hold"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left)">
                                      <p:cBhvr>
                                        <p:cTn id="34" dur="500"/>
                                        <p:tgtEl>
                                          <p:spTgt spid="87"/>
                                        </p:tgtEl>
                                      </p:cBhvr>
                                    </p:animEffect>
                                  </p:childTnLst>
                                </p:cTn>
                              </p:par>
                              <p:par>
                                <p:cTn id="35" presetID="22" presetClass="entr" presetSubtype="8"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40447" y="355018"/>
            <a:ext cx="6168642" cy="4016932"/>
          </a:xfrm>
          <a:prstGeom prst="rect">
            <a:avLst/>
          </a:prstGeom>
          <a:effectLst>
            <a:outerShdw blurRad="317500" dist="38100" dir="2700000" sx="91000" sy="91000" algn="tl" rotWithShape="0">
              <a:prstClr val="black">
                <a:alpha val="22000"/>
              </a:prstClr>
            </a:outerShdw>
          </a:effectLst>
        </p:spPr>
      </p:pic>
      <p:sp>
        <p:nvSpPr>
          <p:cNvPr id="5" name="标题 1"/>
          <p:cNvSpPr txBox="1"/>
          <p:nvPr/>
        </p:nvSpPr>
        <p:spPr bwMode="auto">
          <a:xfrm>
            <a:off x="1619672" y="2106066"/>
            <a:ext cx="497162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lvl="0" algn="r" eaLnBrk="1" fontAlgn="auto" hangingPunct="1">
              <a:spcBef>
                <a:spcPts val="0"/>
              </a:spcBef>
              <a:spcAft>
                <a:spcPts val="0"/>
              </a:spcAft>
              <a:defRPr sz="3200" b="0">
                <a:ln>
                  <a:solidFill>
                    <a:prstClr val="white"/>
                  </a:solidFill>
                </a:ln>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effectLst>
                  <a:outerShdw blurRad="38100" dist="38100" dir="2700000" algn="tl">
                    <a:srgbClr val="000000">
                      <a:alpha val="43137"/>
                    </a:srgbClr>
                  </a:outerShdw>
                </a:effectLst>
                <a:latin typeface="方正胖娃简体" panose="03000509000000000000" pitchFamily="65" charset="-122"/>
                <a:ea typeface="方正胖娃简体" panose="03000509000000000000" pitchFamily="65" charset="-122"/>
              </a:defRPr>
            </a:lvl1pPr>
            <a:lvl2pPr algn="ctr" eaLnBrk="0" hangingPunct="0">
              <a:defRPr sz="2800" b="1">
                <a:solidFill>
                  <a:srgbClr val="0D0D0D"/>
                </a:solidFill>
                <a:latin typeface="Lucida Sans" panose="020B0602030504020204" pitchFamily="34" charset="0"/>
                <a:ea typeface="黑体" panose="02010609060101010101" pitchFamily="49" charset="-122"/>
              </a:defRPr>
            </a:lvl2pPr>
            <a:lvl3pPr algn="ctr" eaLnBrk="0" hangingPunct="0">
              <a:defRPr sz="2800" b="1">
                <a:solidFill>
                  <a:srgbClr val="0D0D0D"/>
                </a:solidFill>
                <a:latin typeface="Lucida Sans" panose="020B0602030504020204" pitchFamily="34" charset="0"/>
                <a:ea typeface="黑体" panose="02010609060101010101" pitchFamily="49" charset="-122"/>
              </a:defRPr>
            </a:lvl3pPr>
            <a:lvl4pPr algn="ctr" eaLnBrk="0" hangingPunct="0">
              <a:defRPr sz="2800" b="1">
                <a:solidFill>
                  <a:srgbClr val="0D0D0D"/>
                </a:solidFill>
                <a:latin typeface="Lucida Sans" panose="020B0602030504020204" pitchFamily="34" charset="0"/>
                <a:ea typeface="黑体" panose="02010609060101010101" pitchFamily="49" charset="-122"/>
              </a:defRPr>
            </a:lvl4pPr>
            <a:lvl5pPr algn="ctr" eaLnBrk="0" hangingPunct="0">
              <a:defRPr sz="2800" b="1">
                <a:solidFill>
                  <a:srgbClr val="0D0D0D"/>
                </a:solidFill>
                <a:latin typeface="Lucida Sans" panose="020B0602030504020204" pitchFamily="34" charset="0"/>
                <a:ea typeface="黑体" panose="02010609060101010101" pitchFamily="49" charset="-122"/>
              </a:defRPr>
            </a:lvl5pPr>
            <a:lvl6pPr marL="457200" algn="ctr" eaLnBrk="0" fontAlgn="base" hangingPunct="0">
              <a:spcBef>
                <a:spcPct val="0"/>
              </a:spcBef>
              <a:spcAft>
                <a:spcPct val="0"/>
              </a:spcAft>
              <a:defRPr sz="4000" b="1"/>
            </a:lvl6pPr>
            <a:lvl7pPr marL="914400" algn="ctr" eaLnBrk="0" fontAlgn="base" hangingPunct="0">
              <a:spcBef>
                <a:spcPct val="0"/>
              </a:spcBef>
              <a:spcAft>
                <a:spcPct val="0"/>
              </a:spcAft>
              <a:defRPr sz="4000" b="1"/>
            </a:lvl7pPr>
            <a:lvl8pPr marL="1371600" algn="ctr" eaLnBrk="0" fontAlgn="base" hangingPunct="0">
              <a:spcBef>
                <a:spcPct val="0"/>
              </a:spcBef>
              <a:spcAft>
                <a:spcPct val="0"/>
              </a:spcAft>
              <a:defRPr sz="4000" b="1"/>
            </a:lvl8pPr>
            <a:lvl9pPr marL="1828800" algn="ctr" eaLnBrk="0" fontAlgn="base" hangingPunct="0">
              <a:spcBef>
                <a:spcPct val="0"/>
              </a:spcBef>
              <a:spcAft>
                <a:spcPct val="0"/>
              </a:spcAft>
              <a:defRPr sz="4000" b="1"/>
            </a:lvl9pPr>
          </a:lstStyle>
          <a:p>
            <a:r>
              <a:rPr lang="zh-CN" altLang="en-US" sz="5400" dirty="0"/>
              <a:t>谢谢观看！</a:t>
            </a:r>
            <a:endParaRPr lang="zh-CN" altLang="en-US" sz="5400" dirty="0"/>
          </a:p>
        </p:txBody>
      </p:sp>
      <p:sp>
        <p:nvSpPr>
          <p:cNvPr id="6" name="矩形 1"/>
          <p:cNvSpPr>
            <a:spLocks noChangeArrowheads="1"/>
          </p:cNvSpPr>
          <p:nvPr/>
        </p:nvSpPr>
        <p:spPr bwMode="auto">
          <a:xfrm>
            <a:off x="4049713" y="2753369"/>
            <a:ext cx="196088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2800" dirty="0" smtClean="0">
                <a:solidFill>
                  <a:srgbClr val="92D050"/>
                </a:solidFill>
                <a:latin typeface="黑体" panose="02010609060101010101" pitchFamily="49" charset="-122"/>
                <a:ea typeface="黑体" panose="02010609060101010101" pitchFamily="49" charset="-122"/>
              </a:rPr>
              <a:t>Thank You!</a:t>
            </a:r>
            <a:endParaRPr lang="zh-CN" altLang="en-US" sz="2800" dirty="0">
              <a:solidFill>
                <a:srgbClr val="92D05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1399"/>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anim calcmode="lin" valueType="num">
                                      <p:cBhvr>
                                        <p:cTn id="16"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
                                        </p:tgtEl>
                                      </p:cBhvr>
                                    </p:animEffect>
                                  </p:childTnLst>
                                </p:cTn>
                              </p:par>
                            </p:childTnLst>
                          </p:cTn>
                        </p:par>
                        <p:par>
                          <p:cTn id="19" fill="hold">
                            <p:stCondLst>
                              <p:cond delay="2349"/>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123478"/>
            <a:ext cx="1213004" cy="2169997"/>
          </a:xfrm>
          <a:prstGeom prst="rect">
            <a:avLst/>
          </a:prstGeom>
        </p:spPr>
      </p:pic>
      <p:sp>
        <p:nvSpPr>
          <p:cNvPr id="3" name="圆角矩形 2"/>
          <p:cNvSpPr/>
          <p:nvPr/>
        </p:nvSpPr>
        <p:spPr>
          <a:xfrm>
            <a:off x="1392555" y="699135"/>
            <a:ext cx="6120765" cy="3890645"/>
          </a:xfrm>
          <a:prstGeom prst="roundRect">
            <a:avLst>
              <a:gd name="adj" fmla="val 15352"/>
            </a:avLst>
          </a:prstGeom>
          <a:solidFill>
            <a:schemeClr val="bg1"/>
          </a:solidFill>
          <a:ln>
            <a:solidFill>
              <a:schemeClr val="accent6">
                <a:lumMod val="50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第第一节          感觉运动统合概述概述</a:t>
            </a:r>
            <a:endParaRPr lang="zh-CN" altLang="en-US"/>
          </a:p>
        </p:txBody>
      </p:sp>
      <p:sp>
        <p:nvSpPr>
          <p:cNvPr id="5" name="TextBox 4"/>
          <p:cNvSpPr txBox="1">
            <a:spLocks noChangeArrowheads="1"/>
          </p:cNvSpPr>
          <p:nvPr/>
        </p:nvSpPr>
        <p:spPr bwMode="auto">
          <a:xfrm>
            <a:off x="1979824" y="1203544"/>
            <a:ext cx="5112568" cy="526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lgn="l" defTabSz="652145">
              <a:defRPr>
                <a:solidFill>
                  <a:schemeClr val="tx1"/>
                </a:solidFill>
                <a:latin typeface="Arial" panose="020B0604020202020204" pitchFamily="34" charset="0"/>
              </a:defRPr>
            </a:lvl1pPr>
            <a:lvl2pPr marL="530225" indent="-203200" algn="l" defTabSz="652145">
              <a:defRPr>
                <a:solidFill>
                  <a:schemeClr val="tx1"/>
                </a:solidFill>
                <a:latin typeface="Arial" panose="020B0604020202020204" pitchFamily="34" charset="0"/>
              </a:defRPr>
            </a:lvl2pPr>
            <a:lvl3pPr marL="815975" indent="-163830" algn="l" defTabSz="652145">
              <a:defRPr>
                <a:solidFill>
                  <a:schemeClr val="tx1"/>
                </a:solidFill>
                <a:latin typeface="Arial" panose="020B0604020202020204" pitchFamily="34" charset="0"/>
              </a:defRPr>
            </a:lvl3pPr>
            <a:lvl4pPr marL="1143000" indent="-163830" algn="l" defTabSz="652145">
              <a:defRPr>
                <a:solidFill>
                  <a:schemeClr val="tx1"/>
                </a:solidFill>
                <a:latin typeface="Arial" panose="020B0604020202020204" pitchFamily="34" charset="0"/>
              </a:defRPr>
            </a:lvl4pPr>
            <a:lvl5pPr marL="1470025" indent="-163830" algn="l" defTabSz="652145">
              <a:defRPr>
                <a:solidFill>
                  <a:schemeClr val="tx1"/>
                </a:solidFill>
                <a:latin typeface="Arial" panose="020B0604020202020204" pitchFamily="34" charset="0"/>
              </a:defRPr>
            </a:lvl5pPr>
            <a:lvl6pPr marL="1927225" indent="-163830" defTabSz="652145" fontAlgn="base">
              <a:spcBef>
                <a:spcPct val="0"/>
              </a:spcBef>
              <a:spcAft>
                <a:spcPct val="0"/>
              </a:spcAft>
              <a:defRPr>
                <a:solidFill>
                  <a:schemeClr val="tx1"/>
                </a:solidFill>
                <a:latin typeface="Arial" panose="020B0604020202020204" pitchFamily="34" charset="0"/>
              </a:defRPr>
            </a:lvl6pPr>
            <a:lvl7pPr marL="2384425" indent="-163830" defTabSz="652145" fontAlgn="base">
              <a:spcBef>
                <a:spcPct val="0"/>
              </a:spcBef>
              <a:spcAft>
                <a:spcPct val="0"/>
              </a:spcAft>
              <a:defRPr>
                <a:solidFill>
                  <a:schemeClr val="tx1"/>
                </a:solidFill>
                <a:latin typeface="Arial" panose="020B0604020202020204" pitchFamily="34" charset="0"/>
              </a:defRPr>
            </a:lvl7pPr>
            <a:lvl8pPr marL="2841625" indent="-163830" defTabSz="652145" fontAlgn="base">
              <a:spcBef>
                <a:spcPct val="0"/>
              </a:spcBef>
              <a:spcAft>
                <a:spcPct val="0"/>
              </a:spcAft>
              <a:defRPr>
                <a:solidFill>
                  <a:schemeClr val="tx1"/>
                </a:solidFill>
                <a:latin typeface="Arial" panose="020B0604020202020204" pitchFamily="34" charset="0"/>
              </a:defRPr>
            </a:lvl8pPr>
            <a:lvl9pPr marL="3298825" indent="-163830" defTabSz="652145" fontAlgn="base">
              <a:spcBef>
                <a:spcPct val="0"/>
              </a:spcBef>
              <a:spcAft>
                <a:spcPct val="0"/>
              </a:spcAft>
              <a:defRPr>
                <a:solidFill>
                  <a:schemeClr val="tx1"/>
                </a:solidFill>
                <a:latin typeface="Arial" panose="020B0604020202020204" pitchFamily="34" charset="0"/>
              </a:defRPr>
            </a:lvl9pPr>
          </a:lstStyle>
          <a:p>
            <a:pPr>
              <a:lnSpc>
                <a:spcPct val="150000"/>
              </a:lnSpc>
            </a:pPr>
            <a:r>
              <a:rPr lang="zh-CN" altLang="en-US" sz="2000" b="0" dirty="0" smtClean="0">
                <a:solidFill>
                  <a:srgbClr val="404040"/>
                </a:solidFill>
                <a:effectLst>
                  <a:glow rad="101600">
                    <a:schemeClr val="accent2">
                      <a:satMod val="175000"/>
                      <a:alpha val="40000"/>
                    </a:schemeClr>
                  </a:glow>
                </a:effectLst>
                <a:latin typeface="文鼎霹雳体" panose="020B0602010101010101" charset="-122"/>
                <a:ea typeface="文鼎霹雳体" panose="020B0602010101010101" charset="-122"/>
                <a:cs typeface="文鼎霹雳体" panose="020B0602010101010101" charset="-122"/>
              </a:rPr>
              <a:t> </a:t>
            </a:r>
            <a:r>
              <a:rPr lang="zh-CN" altLang="en-US" sz="2000" b="0" dirty="0" smtClean="0">
                <a:solidFill>
                  <a:srgbClr val="404040"/>
                </a:solidFill>
                <a:effectLst>
                  <a:glow rad="101600">
                    <a:schemeClr val="accent2">
                      <a:satMod val="175000"/>
                      <a:alpha val="40000"/>
                    </a:schemeClr>
                  </a:glow>
                </a:effectLst>
                <a:latin typeface="华康海报体W12(P)" panose="040B0C00000000000000" charset="-122"/>
                <a:ea typeface="华康海报体W12(P)" panose="040B0C00000000000000" charset="-122"/>
                <a:cs typeface="华康海报体W12(P)" panose="040B0C00000000000000" charset="-122"/>
              </a:rPr>
              <a:t> 儿童感觉运动统合问题咨询与辅导</a:t>
            </a:r>
            <a:endParaRPr lang="zh-CN" altLang="en-US" sz="2000" b="0" dirty="0" smtClean="0">
              <a:solidFill>
                <a:srgbClr val="404040"/>
              </a:solidFill>
              <a:effectLst>
                <a:glow rad="101600">
                  <a:schemeClr val="accent2">
                    <a:satMod val="175000"/>
                    <a:alpha val="40000"/>
                  </a:schemeClr>
                </a:glow>
              </a:effectLst>
              <a:latin typeface="华康海报体W12(P)" panose="040B0C00000000000000" charset="-122"/>
              <a:ea typeface="华康海报体W12(P)" panose="040B0C00000000000000" charset="-122"/>
              <a:cs typeface="华康海报体W12(P)" panose="040B0C00000000000000" charset="-122"/>
            </a:endParaRPr>
          </a:p>
        </p:txBody>
      </p:sp>
      <p:sp>
        <p:nvSpPr>
          <p:cNvPr id="6" name="TextBox 5"/>
          <p:cNvSpPr txBox="1"/>
          <p:nvPr/>
        </p:nvSpPr>
        <p:spPr>
          <a:xfrm>
            <a:off x="131753" y="483518"/>
            <a:ext cx="551815" cy="1368152"/>
          </a:xfrm>
          <a:prstGeom prst="rect">
            <a:avLst/>
          </a:prstGeom>
          <a:noFill/>
        </p:spPr>
        <p:txBody>
          <a:bodyPr vert="eaVert" wrap="square" rtlCol="0">
            <a:spAutoFit/>
          </a:bodyPr>
          <a:lstStyle/>
          <a:p>
            <a:r>
              <a:rPr lang="zh-CN" altLang="en-US" sz="2400" dirty="0"/>
              <a:t> </a:t>
            </a:r>
            <a:endParaRPr lang="zh-CN" altLang="en-US" sz="2400" dirty="0"/>
          </a:p>
        </p:txBody>
      </p:sp>
      <p:pic>
        <p:nvPicPr>
          <p:cNvPr id="7" name="Picture 110" descr="气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764" y="627266"/>
            <a:ext cx="1906587" cy="157797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45745" y="627380"/>
            <a:ext cx="438150" cy="1201420"/>
          </a:xfrm>
          <a:prstGeom prst="rect">
            <a:avLst/>
          </a:prstGeom>
          <a:noFill/>
        </p:spPr>
        <p:txBody>
          <a:bodyPr wrap="square" rtlCol="0">
            <a:noAutofit/>
          </a:bodyPr>
          <a:p>
            <a:r>
              <a:rPr lang="zh-CN" altLang="en-US"/>
              <a:t>第</a:t>
            </a:r>
            <a:endParaRPr lang="zh-CN" altLang="en-US"/>
          </a:p>
          <a:p>
            <a:r>
              <a:rPr lang="zh-CN" altLang="en-US"/>
              <a:t>二</a:t>
            </a:r>
            <a:endParaRPr lang="zh-CN" altLang="en-US"/>
          </a:p>
          <a:p>
            <a:r>
              <a:rPr lang="zh-CN" altLang="en-US"/>
              <a:t>章</a:t>
            </a:r>
            <a:endParaRPr lang="zh-CN" altLang="en-US"/>
          </a:p>
        </p:txBody>
      </p:sp>
      <p:sp>
        <p:nvSpPr>
          <p:cNvPr id="8" name="文本框 7"/>
          <p:cNvSpPr txBox="1"/>
          <p:nvPr/>
        </p:nvSpPr>
        <p:spPr>
          <a:xfrm>
            <a:off x="2267585" y="1779270"/>
            <a:ext cx="3540125" cy="368300"/>
          </a:xfrm>
          <a:prstGeom prst="rect">
            <a:avLst/>
          </a:prstGeom>
          <a:noFill/>
        </p:spPr>
        <p:txBody>
          <a:bodyPr wrap="square" rtlCol="0">
            <a:spAutoFit/>
          </a:bodyPr>
          <a:p>
            <a:r>
              <a:rPr lang="zh-CN" altLang="en-US">
                <a:solidFill>
                  <a:srgbClr val="002060"/>
                </a:solidFill>
                <a:latin typeface="华文新魏" panose="02010800040101010101" charset="-122"/>
                <a:ea typeface="华文新魏" panose="02010800040101010101" charset="-122"/>
                <a:cs typeface="华文新魏" panose="02010800040101010101" charset="-122"/>
              </a:rPr>
              <a:t>第一节          感觉运动统合概述</a:t>
            </a:r>
            <a:endParaRPr lang="zh-CN" altLang="en-US">
              <a:solidFill>
                <a:srgbClr val="002060"/>
              </a:solidFill>
              <a:latin typeface="华文新魏" panose="02010800040101010101" charset="-122"/>
              <a:ea typeface="华文新魏" panose="02010800040101010101" charset="-122"/>
              <a:cs typeface="华文新魏" panose="02010800040101010101" charset="-122"/>
            </a:endParaRPr>
          </a:p>
        </p:txBody>
      </p:sp>
      <p:sp>
        <p:nvSpPr>
          <p:cNvPr id="9" name="文本框 8"/>
          <p:cNvSpPr txBox="1"/>
          <p:nvPr/>
        </p:nvSpPr>
        <p:spPr>
          <a:xfrm>
            <a:off x="1619885" y="2211705"/>
            <a:ext cx="5827395" cy="2061210"/>
          </a:xfrm>
          <a:prstGeom prst="rect">
            <a:avLst/>
          </a:prstGeom>
          <a:pattFill prst="dashHorz">
            <a:fgClr>
              <a:srgbClr val="4F81BD"/>
            </a:fgClr>
            <a:bgClr>
              <a:srgbClr val="FFFFFF"/>
            </a:bgClr>
          </a:pattFill>
        </p:spPr>
        <p:txBody>
          <a:bodyPr wrap="square" rtlCol="0">
            <a:spAutoFit/>
          </a:bodyPr>
          <a:p>
            <a:r>
              <a:rPr lang="zh-CN" altLang="en-US" sz="1600">
                <a:solidFill>
                  <a:srgbClr val="7030A0"/>
                </a:solidFill>
                <a:latin typeface="方正正大黑简体" panose="02000000000000000000" charset="-122"/>
                <a:ea typeface="方正正大黑简体" panose="02000000000000000000" charset="-122"/>
                <a:cs typeface="方正正大黑简体" panose="02000000000000000000" charset="-122"/>
              </a:rPr>
              <a:t>感觉运动统合，简称感统，是指人的大脑将从各种感觉器官传来的感觉信息进行多次分析、综合处理，并且做出正确的反应决策，使个体在外界环境的刺激中和谐、有效的运作的过程。</a:t>
            </a:r>
            <a:endParaRPr lang="zh-CN" altLang="en-US" sz="1600">
              <a:solidFill>
                <a:srgbClr val="7030A0"/>
              </a:solidFill>
              <a:latin typeface="方正正大黑简体" panose="02000000000000000000" charset="-122"/>
              <a:ea typeface="方正正大黑简体" panose="02000000000000000000" charset="-122"/>
              <a:cs typeface="方正正大黑简体" panose="02000000000000000000" charset="-122"/>
            </a:endParaRPr>
          </a:p>
          <a:p>
            <a:endParaRPr lang="zh-CN" altLang="en-US" sz="1600">
              <a:solidFill>
                <a:srgbClr val="7030A0"/>
              </a:solidFill>
              <a:latin typeface="方正正大黑简体" panose="02000000000000000000" charset="-122"/>
              <a:ea typeface="方正正大黑简体" panose="02000000000000000000" charset="-122"/>
              <a:cs typeface="方正正大黑简体" panose="02000000000000000000" charset="-122"/>
            </a:endParaRPr>
          </a:p>
          <a:p>
            <a:r>
              <a:rPr lang="zh-CN" altLang="en-US" sz="1600">
                <a:solidFill>
                  <a:srgbClr val="7030A0"/>
                </a:solidFill>
                <a:latin typeface="方正正大黑简体" panose="02000000000000000000" charset="-122"/>
                <a:ea typeface="方正正大黑简体" panose="02000000000000000000" charset="-122"/>
                <a:cs typeface="方正正大黑简体" panose="02000000000000000000" charset="-122"/>
              </a:rPr>
              <a:t> 感觉运动统合失调：是指人的大脑不能顺利地把从各种感觉器官传来的信息进行正确且有效的分析和处理，一致个体与外界环境的接触发生障碍，大脑对身体各器官功能失去了控制和组合的能力，导致行为失调。</a:t>
            </a:r>
            <a:endParaRPr lang="zh-CN" altLang="en-US" sz="1600">
              <a:solidFill>
                <a:srgbClr val="7030A0"/>
              </a:solidFill>
              <a:latin typeface="方正正大黑简体" panose="02000000000000000000" charset="-122"/>
              <a:ea typeface="方正正大黑简体" panose="02000000000000000000" charset="-122"/>
              <a:cs typeface="方正正大黑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vertical)">
                                      <p:cBhvr>
                                        <p:cTn id="13" dur="500"/>
                                        <p:tgtEl>
                                          <p:spTgt spid="6"/>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3000"/>
                            </p:stCondLst>
                            <p:childTnLst>
                              <p:par>
                                <p:cTn id="25" presetID="15"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31"/>
          <p:cNvSpPr>
            <a:spLocks noChangeArrowheads="1"/>
          </p:cNvSpPr>
          <p:nvPr/>
        </p:nvSpPr>
        <p:spPr bwMode="auto">
          <a:xfrm>
            <a:off x="1568450" y="411480"/>
            <a:ext cx="7338060" cy="4485005"/>
          </a:xfrm>
          <a:prstGeom prst="roundRect">
            <a:avLst>
              <a:gd name="adj" fmla="val 50000"/>
            </a:avLst>
          </a:prstGeom>
          <a:gradFill rotWithShape="1">
            <a:gsLst>
              <a:gs pos="0">
                <a:srgbClr val="4F9FD4">
                  <a:alpha val="0"/>
                </a:srgbClr>
              </a:gs>
              <a:gs pos="100000">
                <a:srgbClr val="4F9FD4"/>
              </a:gs>
              <a:gs pos="100000">
                <a:srgbClr val="FFFFFF"/>
              </a:gs>
            </a:gsLst>
            <a:lin ang="0" scaled="1"/>
          </a:gradFill>
          <a:ln w="25400">
            <a:solidFill>
              <a:srgbClr val="4F9FD4"/>
            </a:solidFill>
            <a:round/>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1600" dirty="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rPr>
              <a:t>（</a:t>
            </a:r>
            <a:r>
              <a:rPr lang="zh-CN" altLang="en-US" sz="1600" dirty="0">
                <a:solidFill>
                  <a:srgbClr val="7C047A"/>
                </a:solidFill>
                <a:latin typeface="幼圆" panose="02010509060101010101" charset="-122"/>
                <a:ea typeface="幼圆" panose="02010509060101010101" charset="-122"/>
                <a:cs typeface="幼圆" panose="02010509060101010101" charset="-122"/>
              </a:rPr>
              <a:t>1）身体运动协调障碍，早期表现：穿脱衣裤、扣纽带、拉链、系鞋带等动作缓慢及笨拙；运动协调性不佳；吃饭时常掉饭粒；由于控制小肌肉及手眼协调的肌肉发育欠佳，影响舌头及唇部肌肉、呼吸和声带的运动，造成发音及语言表达能力不佳。</a:t>
            </a:r>
            <a:endParaRPr lang="zh-CN" altLang="en-US" sz="1600" dirty="0">
              <a:solidFill>
                <a:srgbClr val="7C047A"/>
              </a:solidFill>
              <a:latin typeface="幼圆" panose="02010509060101010101" charset="-122"/>
              <a:ea typeface="幼圆" panose="02010509060101010101" charset="-122"/>
              <a:cs typeface="幼圆" panose="02010509060101010101" charset="-122"/>
            </a:endParaRPr>
          </a:p>
          <a:p>
            <a:pPr>
              <a:defRPr/>
            </a:pPr>
            <a:r>
              <a:rPr lang="zh-CN" altLang="en-US" sz="1600" dirty="0">
                <a:solidFill>
                  <a:srgbClr val="7C047A"/>
                </a:solidFill>
                <a:latin typeface="幼圆" panose="02010509060101010101" charset="-122"/>
                <a:ea typeface="幼圆" panose="02010509060101010101" charset="-122"/>
                <a:cs typeface="幼圆" panose="02010509060101010101" charset="-122"/>
              </a:rPr>
              <a:t>（2）结构和空间知觉障碍，可表现为空间距离知觉不准确，左右分辨不清，易迷失方向；有的儿童还会出现视觉的不平顺，由此造成看书跳字、跳行，严重的无法进行阅读；做功课眼睛容易疲劳，造成学习能力的不足。</a:t>
            </a:r>
            <a:endParaRPr lang="zh-CN" altLang="en-US" sz="1600" dirty="0">
              <a:solidFill>
                <a:srgbClr val="7C047A"/>
              </a:solidFill>
              <a:latin typeface="幼圆" panose="02010509060101010101" charset="-122"/>
              <a:ea typeface="幼圆" panose="02010509060101010101" charset="-122"/>
              <a:cs typeface="幼圆" panose="02010509060101010101" charset="-122"/>
            </a:endParaRPr>
          </a:p>
          <a:p>
            <a:pPr>
              <a:defRPr/>
            </a:pPr>
            <a:r>
              <a:rPr lang="zh-CN" altLang="en-US" sz="1600" dirty="0">
                <a:solidFill>
                  <a:srgbClr val="7C047A"/>
                </a:solidFill>
                <a:latin typeface="幼圆" panose="02010509060101010101" charset="-122"/>
                <a:ea typeface="幼圆" panose="02010509060101010101" charset="-122"/>
                <a:cs typeface="幼圆" panose="02010509060101010101" charset="-122"/>
              </a:rPr>
              <a:t>（3）身体平衡功能障碍，可表现为喜欢旋转或绕圈子跑、手脚笨拙、容易跌倒、常碰撞桌椅；爬上爬下、不安地乱跑；组织力不佳，经常弄乱东西，不喜欢整理自己的环境。</a:t>
            </a:r>
            <a:endParaRPr lang="zh-CN" altLang="en-US" sz="1600" dirty="0">
              <a:solidFill>
                <a:srgbClr val="7C047A"/>
              </a:solidFill>
              <a:latin typeface="幼圆" panose="02010509060101010101" charset="-122"/>
              <a:ea typeface="幼圆" panose="02010509060101010101" charset="-122"/>
              <a:cs typeface="幼圆" panose="02010509060101010101" charset="-122"/>
            </a:endParaRPr>
          </a:p>
          <a:p>
            <a:pPr>
              <a:defRPr/>
            </a:pPr>
            <a:r>
              <a:rPr lang="zh-CN" altLang="en-US" sz="1600" dirty="0">
                <a:solidFill>
                  <a:srgbClr val="7C047A"/>
                </a:solidFill>
                <a:latin typeface="幼圆" panose="02010509060101010101" charset="-122"/>
                <a:ea typeface="幼圆" panose="02010509060101010101" charset="-122"/>
                <a:cs typeface="幼圆" panose="02010509060101010101" charset="-122"/>
              </a:rPr>
              <a:t>（4）听知觉及语言障碍，可表现为不听人讲话、语言发展迟缓、语言表达能力不佳等。</a:t>
            </a:r>
            <a:endParaRPr lang="zh-CN" altLang="en-US" sz="1600" dirty="0">
              <a:solidFill>
                <a:srgbClr val="7C047A"/>
              </a:solidFill>
              <a:latin typeface="幼圆" panose="02010509060101010101" charset="-122"/>
              <a:ea typeface="幼圆" panose="02010509060101010101" charset="-122"/>
              <a:cs typeface="幼圆" panose="02010509060101010101" charset="-122"/>
            </a:endParaRPr>
          </a:p>
          <a:p>
            <a:pPr>
              <a:defRPr/>
            </a:pPr>
            <a:r>
              <a:rPr lang="zh-CN" altLang="en-US" sz="1600" dirty="0">
                <a:solidFill>
                  <a:srgbClr val="7C047A"/>
                </a:solidFill>
                <a:latin typeface="幼圆" panose="02010509060101010101" charset="-122"/>
                <a:ea typeface="幼圆" panose="02010509060101010101" charset="-122"/>
                <a:cs typeface="幼圆" panose="02010509060101010101" charset="-122"/>
              </a:rPr>
              <a:t>（5）触觉防御障碍。对这类儿童进行触知觉检查时，他们常表现出过分的防御反应和躯体、情绪反应。日常生活中表现为胆小、害怕陌生环境、害羞、不安、粘人、怕黑，咬指甲、偏食、挑食、独占性强。</a:t>
            </a:r>
            <a:endParaRPr lang="zh-CN" altLang="en-US" sz="1600" dirty="0">
              <a:solidFill>
                <a:srgbClr val="7C047A"/>
              </a:solidFill>
              <a:latin typeface="幼圆" panose="02010509060101010101" charset="-122"/>
              <a:ea typeface="幼圆" panose="02010509060101010101" charset="-122"/>
              <a:cs typeface="幼圆" panose="02010509060101010101" charset="-122"/>
            </a:endParaRPr>
          </a:p>
        </p:txBody>
      </p:sp>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705" y="123190"/>
            <a:ext cx="1212850" cy="2677160"/>
          </a:xfrm>
          <a:prstGeom prst="rect">
            <a:avLst/>
          </a:prstGeom>
        </p:spPr>
      </p:pic>
      <p:sp>
        <p:nvSpPr>
          <p:cNvPr id="32" name="TextBox 31"/>
          <p:cNvSpPr txBox="1"/>
          <p:nvPr/>
        </p:nvSpPr>
        <p:spPr>
          <a:xfrm>
            <a:off x="179705" y="267335"/>
            <a:ext cx="490220" cy="3207385"/>
          </a:xfrm>
          <a:prstGeom prst="rect">
            <a:avLst/>
          </a:prstGeom>
          <a:noFill/>
        </p:spPr>
        <p:txBody>
          <a:bodyPr vert="eaVert" wrap="square" rtlCol="0">
            <a:spAutoFit/>
          </a:bodyPr>
          <a:lstStyle/>
          <a:p>
            <a:r>
              <a:rPr lang="zh-CN" altLang="en-US" sz="2000" dirty="0">
                <a:latin typeface="华康俪金黑W8(P)" panose="020B0800000000000000" charset="-122"/>
                <a:ea typeface="华康俪金黑W8(P)" panose="020B0800000000000000" charset="-122"/>
              </a:rPr>
              <a:t>感统失调的主要表现</a:t>
            </a:r>
            <a:endParaRPr lang="zh-CN" altLang="en-US" sz="2000" dirty="0">
              <a:latin typeface="华康俪金黑W8(P)" panose="020B0800000000000000" charset="-122"/>
              <a:ea typeface="华康俪金黑W8(P)" panose="020B08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5"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vertical)">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128395" y="927100"/>
            <a:ext cx="2760980" cy="864235"/>
          </a:xfrm>
          <a:prstGeom prst="rect">
            <a:avLst/>
          </a:prstGeom>
        </p:spPr>
      </p:pic>
      <p:sp>
        <p:nvSpPr>
          <p:cNvPr id="4" name="Text Box 90"/>
          <p:cNvSpPr txBox="1">
            <a:spLocks noChangeArrowheads="1"/>
          </p:cNvSpPr>
          <p:nvPr/>
        </p:nvSpPr>
        <p:spPr bwMode="ltGray">
          <a:xfrm flipH="1">
            <a:off x="318770" y="532130"/>
            <a:ext cx="76200" cy="169545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34" tIns="40017" rIns="80034" bIns="40017">
            <a:spAutoFit/>
          </a:bodyPr>
          <a:lstStyle>
            <a:lvl1pPr algn="l" defTabSz="800100">
              <a:defRPr>
                <a:solidFill>
                  <a:schemeClr val="tx1"/>
                </a:solidFill>
                <a:latin typeface="Arial" panose="020B0604020202020204" pitchFamily="34" charset="0"/>
              </a:defRPr>
            </a:lvl1pPr>
            <a:lvl2pPr marL="400050" algn="l" defTabSz="800100">
              <a:defRPr>
                <a:solidFill>
                  <a:schemeClr val="tx1"/>
                </a:solidFill>
                <a:latin typeface="Arial" panose="020B0604020202020204" pitchFamily="34" charset="0"/>
              </a:defRPr>
            </a:lvl2pPr>
            <a:lvl3pPr marL="800100" algn="l" defTabSz="800100">
              <a:defRPr>
                <a:solidFill>
                  <a:schemeClr val="tx1"/>
                </a:solidFill>
                <a:latin typeface="Arial" panose="020B0604020202020204" pitchFamily="34" charset="0"/>
              </a:defRPr>
            </a:lvl3pPr>
            <a:lvl4pPr marL="1200150" algn="l" defTabSz="800100">
              <a:defRPr>
                <a:solidFill>
                  <a:schemeClr val="tx1"/>
                </a:solidFill>
                <a:latin typeface="Arial" panose="020B0604020202020204" pitchFamily="34" charset="0"/>
              </a:defRPr>
            </a:lvl4pPr>
            <a:lvl5pPr marL="1600200" algn="l" defTabSz="800100">
              <a:defRPr>
                <a:solidFill>
                  <a:schemeClr val="tx1"/>
                </a:solidFill>
                <a:latin typeface="Arial" panose="020B0604020202020204" pitchFamily="34" charset="0"/>
              </a:defRPr>
            </a:lvl5pPr>
            <a:lvl6pPr marL="2057400" defTabSz="800100" fontAlgn="base">
              <a:spcBef>
                <a:spcPct val="0"/>
              </a:spcBef>
              <a:spcAft>
                <a:spcPct val="0"/>
              </a:spcAft>
              <a:defRPr>
                <a:solidFill>
                  <a:schemeClr val="tx1"/>
                </a:solidFill>
                <a:latin typeface="Arial" panose="020B0604020202020204" pitchFamily="34" charset="0"/>
              </a:defRPr>
            </a:lvl6pPr>
            <a:lvl7pPr marL="2514600" defTabSz="800100" fontAlgn="base">
              <a:spcBef>
                <a:spcPct val="0"/>
              </a:spcBef>
              <a:spcAft>
                <a:spcPct val="0"/>
              </a:spcAft>
              <a:defRPr>
                <a:solidFill>
                  <a:schemeClr val="tx1"/>
                </a:solidFill>
                <a:latin typeface="Arial" panose="020B0604020202020204" pitchFamily="34" charset="0"/>
              </a:defRPr>
            </a:lvl7pPr>
            <a:lvl8pPr marL="2971800" defTabSz="800100" fontAlgn="base">
              <a:spcBef>
                <a:spcPct val="0"/>
              </a:spcBef>
              <a:spcAft>
                <a:spcPct val="0"/>
              </a:spcAft>
              <a:defRPr>
                <a:solidFill>
                  <a:schemeClr val="tx1"/>
                </a:solidFill>
                <a:latin typeface="Arial" panose="020B0604020202020204" pitchFamily="34" charset="0"/>
              </a:defRPr>
            </a:lvl8pPr>
            <a:lvl9pPr marL="3429000" defTabSz="800100" fontAlgn="base">
              <a:spcBef>
                <a:spcPct val="0"/>
              </a:spcBef>
              <a:spcAft>
                <a:spcPct val="0"/>
              </a:spcAft>
              <a:defRPr>
                <a:solidFill>
                  <a:schemeClr val="tx1"/>
                </a:solidFill>
                <a:latin typeface="Arial" panose="020B0604020202020204" pitchFamily="34" charset="0"/>
              </a:defRPr>
            </a:lvl9pPr>
          </a:lstStyle>
          <a:p>
            <a:r>
              <a:rPr lang="zh-CN" altLang="en-US" sz="1500" dirty="0">
                <a:latin typeface="微软雅黑" panose="020B0503020204020204" pitchFamily="34" charset="-122"/>
                <a:ea typeface="微软雅黑" panose="020B0503020204020204" pitchFamily="34" charset="-122"/>
              </a:rPr>
              <a:t>感统失调的原因：</a:t>
            </a:r>
            <a:endParaRPr lang="zh-CN" altLang="en-US" sz="1500" dirty="0">
              <a:latin typeface="微软雅黑" panose="020B0503020204020204" pitchFamily="34" charset="-122"/>
              <a:ea typeface="微软雅黑" panose="020B0503020204020204" pitchFamily="34" charset="-122"/>
            </a:endParaRPr>
          </a:p>
        </p:txBody>
      </p:sp>
      <p:grpSp>
        <p:nvGrpSpPr>
          <p:cNvPr id="21" name="组合 20"/>
          <p:cNvGrpSpPr/>
          <p:nvPr/>
        </p:nvGrpSpPr>
        <p:grpSpPr>
          <a:xfrm>
            <a:off x="1043304" y="194945"/>
            <a:ext cx="7791450" cy="5111750"/>
            <a:chOff x="1972216" y="1527477"/>
            <a:chExt cx="5936448" cy="5397751"/>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502" y="2199346"/>
              <a:ext cx="4995905" cy="3852854"/>
            </a:xfrm>
            <a:prstGeom prst="rect">
              <a:avLst/>
            </a:prstGeom>
          </p:spPr>
        </p:pic>
        <p:cxnSp>
          <p:nvCxnSpPr>
            <p:cNvPr id="23" name="直接连接符 22"/>
            <p:cNvCxnSpPr/>
            <p:nvPr/>
          </p:nvCxnSpPr>
          <p:spPr>
            <a:xfrm>
              <a:off x="2681698" y="1646530"/>
              <a:ext cx="0" cy="817042"/>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24" name="直接连接符 23"/>
            <p:cNvCxnSpPr/>
            <p:nvPr/>
          </p:nvCxnSpPr>
          <p:spPr>
            <a:xfrm>
              <a:off x="2681698" y="3214130"/>
              <a:ext cx="0" cy="817042"/>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25" name="直接连接符 24"/>
            <p:cNvCxnSpPr/>
            <p:nvPr/>
          </p:nvCxnSpPr>
          <p:spPr>
            <a:xfrm>
              <a:off x="2681698" y="4797151"/>
              <a:ext cx="0" cy="817042"/>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26" name="TextBox 25"/>
            <p:cNvSpPr txBox="1"/>
            <p:nvPr/>
          </p:nvSpPr>
          <p:spPr>
            <a:xfrm>
              <a:off x="1972216" y="1527477"/>
              <a:ext cx="5936448" cy="5397751"/>
            </a:xfrm>
            <a:prstGeom prst="rect">
              <a:avLst/>
            </a:prstGeom>
            <a:noFill/>
          </p:spPr>
          <p:txBody>
            <a:bodyPr wrap="square" rtlCol="0">
              <a:no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600" b="1" i="0" u="none" strike="noStrike" kern="0" cap="none" spc="0" normalizeH="0" baseline="0" noProof="0" dirty="0">
                  <a:ln>
                    <a:solidFill>
                      <a:schemeClr val="accent6">
                        <a:lumMod val="40000"/>
                        <a:lumOff val="60000"/>
                      </a:schemeClr>
                    </a:solid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rPr>
                <a:t>（</a:t>
              </a:r>
              <a:r>
                <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rPr>
                <a:t>1）先天不足（有些孕妇经常处在忙碌、焦虑和不安之中，运动明显不足，就会影响胎位的变动，并直接影响胎儿平衡能力的发育。有的孕妇因嗜好烟酒、浓茶、咖啡等而影响营养的摄入，造成胎儿大脑发育不足，引起胎儿出生后触觉学习不良的现象。有的孕妇为保持体形或害怕疼痛而要求剖腹产，使孩子失去了唯一的经过产道挤压获得触觉训练的机会；孩子出生后，成人长期将他们搂抱在怀中，缺少抬头、滚地等成长所需要的活动，容易在以后的成长过程中出现注意缺陷、动作过多和自我控制能力差等问题）。</a:t>
              </a:r>
              <a:endPar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endParaRPr>
            </a:p>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rPr>
                <a:t>（2）缺乏运动（一些父母对孩子过度疼爱，造成孩子从小几乎生活在“真空”里。他们吃最有营养的事物，穿最柔软的衣服，住最舒适的环境，整天被父母抱在怀里，有的孩子甚至没有经过爬行阶段便直接学会了走路。尤其现在的孩子，很少有机会尽情地奔跑、跳跃、玩水、玩沙、打弹子、滚铁环、捉迷藏等，因而缺乏足够的感觉上的刺激和肌肉运动。这种抚养方式，会使孩子的身体协调能力发展迟缓，甚至出现感觉异常。比如，有的孩子写作业时常常漏字，家长以为这是孩子粗心大意，实际上这是因为孩子的感统能力失调，大脑无法控制眼球的轻微震颤所致。）</a:t>
              </a:r>
              <a:endPar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endParaRPr>
            </a:p>
            <a:p>
              <a:pPr marL="0" marR="0" lvl="0" indent="0" algn="l" defTabSz="914400" eaLnBrk="1" fontAlgn="auto" latinLnBrk="0" hangingPunct="1">
                <a:lnSpc>
                  <a:spcPct val="130000"/>
                </a:lnSpc>
                <a:spcBef>
                  <a:spcPts val="0"/>
                </a:spcBef>
                <a:spcAft>
                  <a:spcPts val="0"/>
                </a:spcAft>
                <a:buClrTx/>
                <a:buSzTx/>
                <a:buFontTx/>
                <a:buNone/>
                <a:defRPr/>
              </a:pPr>
              <a:endPar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endParaRPr>
            </a:p>
          </p:txBody>
        </p:sp>
        <p:sp>
          <p:nvSpPr>
            <p:cNvPr id="29" name="TextBox 28"/>
            <p:cNvSpPr txBox="1"/>
            <p:nvPr/>
          </p:nvSpPr>
          <p:spPr>
            <a:xfrm>
              <a:off x="2903408" y="1646530"/>
              <a:ext cx="2964736" cy="476075"/>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endParaRPr kumimoji="0" lang="en-US" altLang="zh-CN" sz="18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2" name="TextBox 31"/>
            <p:cNvSpPr txBox="1"/>
            <p:nvPr/>
          </p:nvSpPr>
          <p:spPr>
            <a:xfrm>
              <a:off x="2903408" y="2056178"/>
              <a:ext cx="2964736" cy="476075"/>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endParaRPr kumimoji="0" lang="en-US" altLang="zh-CN" sz="18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750"/>
                                        <p:tgtEl>
                                          <p:spTgt spid="4"/>
                                        </p:tgtEl>
                                      </p:cBhvr>
                                    </p:animEffect>
                                  </p:childTnLst>
                                </p:cTn>
                              </p:par>
                              <p:par>
                                <p:cTn id="12" presetID="27" presetClass="entr" presetSubtype="0" fill="hold" grpId="1" nodeType="withEffect">
                                  <p:stCondLst>
                                    <p:cond delay="50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25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250"/>
                                        <p:tgtEl>
                                          <p:spTgt spid="4"/>
                                        </p:tgtEl>
                                        <p:attrNameLst>
                                          <p:attrName>fillcolor</p:attrName>
                                        </p:attrNameLst>
                                      </p:cBhvr>
                                      <p:tavLst>
                                        <p:tav tm="0">
                                          <p:val>
                                            <p:clrVal>
                                              <a:schemeClr val="accent2"/>
                                            </p:clrVal>
                                          </p:val>
                                        </p:tav>
                                        <p:tav tm="50000">
                                          <p:val>
                                            <p:clrVal>
                                              <a:schemeClr val="hlink"/>
                                            </p:clrVal>
                                          </p:val>
                                        </p:tav>
                                      </p:tavLst>
                                    </p:anim>
                                    <p:set>
                                      <p:cBhvr>
                                        <p:cTn id="16" dur="250"/>
                                        <p:tgtEl>
                                          <p:spTgt spid="4"/>
                                        </p:tgtEl>
                                        <p:attrNameLst>
                                          <p:attrName>fill.type</p:attrName>
                                        </p:attrNameLst>
                                      </p:cBhvr>
                                      <p:to>
                                        <p:strVal val="solid"/>
                                      </p:to>
                                    </p:set>
                                  </p:childTnLst>
                                </p:cTn>
                              </p:par>
                            </p:childTnLst>
                          </p:cTn>
                        </p:par>
                        <p:par>
                          <p:cTn id="17" fill="hold">
                            <p:stCondLst>
                              <p:cond delay="1625"/>
                            </p:stCondLst>
                            <p:childTnLst>
                              <p:par>
                                <p:cTn id="18" presetID="53" presetClass="entr" presetSubtype="16"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0" y="51470"/>
            <a:ext cx="2370996" cy="864096"/>
          </a:xfrm>
          <a:prstGeom prst="rect">
            <a:avLst/>
          </a:prstGeom>
        </p:spPr>
      </p:pic>
      <p:sp>
        <p:nvSpPr>
          <p:cNvPr id="2" name="文本框 1"/>
          <p:cNvSpPr txBox="1"/>
          <p:nvPr/>
        </p:nvSpPr>
        <p:spPr>
          <a:xfrm>
            <a:off x="1187450" y="915670"/>
            <a:ext cx="6976110" cy="3829685"/>
          </a:xfrm>
          <a:prstGeom prst="rect">
            <a:avLst/>
          </a:prstGeom>
          <a:noFill/>
        </p:spPr>
        <p:txBody>
          <a:bodyPr wrap="square" rtlCol="0" anchor="t">
            <a:noAutofit/>
          </a:bodyPr>
          <a:p>
            <a:pPr marL="0" marR="0" lvl="0" indent="0" algn="l" defTabSz="914400" eaLnBrk="1" fontAlgn="auto" latinLnBrk="0" hangingPunct="1">
              <a:lnSpc>
                <a:spcPct val="130000"/>
              </a:lnSpc>
              <a:spcBef>
                <a:spcPts val="0"/>
              </a:spcBef>
              <a:spcAft>
                <a:spcPts val="0"/>
              </a:spcAft>
              <a:buClrTx/>
              <a:buSzTx/>
              <a:buFontTx/>
              <a:buNone/>
              <a:defRPr/>
            </a:pPr>
            <a:r>
              <a:rPr lang="zh-CN" altLang="en-US" sz="1600" b="1" kern="0" noProof="0" dirty="0">
                <a:ln>
                  <a:noFill/>
                </a:ln>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sym typeface="+mn-ea"/>
              </a:rPr>
              <a:t>（3）生活环境过于封闭（过去，儿童的语言、行为与思想大多是在与兄弟姐妹或邻居伙伴的交往中学会的。现在，很多儿童是家中的“独苗”，居住在“独门独户”的环境中，多数儿童在4岁之前缺乏与同龄孩子相处的经验，这对他们以后的人际交往极为不利。一些由老人照顾的儿童，接受的触摸刺激往往较少，加之抚养者的面部表情单调，都对儿童的发展有不利影响。）</a:t>
            </a:r>
            <a:endPar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endParaRPr>
          </a:p>
          <a:p>
            <a:pPr marL="0" marR="0" lvl="0" indent="0" algn="l" defTabSz="914400" eaLnBrk="1" fontAlgn="auto" latinLnBrk="0" hangingPunct="1">
              <a:lnSpc>
                <a:spcPct val="130000"/>
              </a:lnSpc>
              <a:spcBef>
                <a:spcPts val="0"/>
              </a:spcBef>
              <a:spcAft>
                <a:spcPts val="0"/>
              </a:spcAft>
              <a:buClrTx/>
              <a:buSzTx/>
              <a:buFontTx/>
              <a:buNone/>
              <a:defRPr/>
            </a:pPr>
            <a:r>
              <a:rPr lang="zh-CN" altLang="en-US" sz="1600" b="1" kern="0" noProof="0" dirty="0">
                <a:ln>
                  <a:noFill/>
                </a:ln>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sym typeface="+mn-ea"/>
              </a:rPr>
              <a:t>（4）育儿方式的偏差</a:t>
            </a:r>
            <a:endParaRPr kumimoji="0" lang="zh-CN" altLang="en-US" sz="1600" b="1" i="0" u="none" strike="noStrike" kern="0" cap="none" spc="0" normalizeH="0" baseline="0" noProof="0" dirty="0">
              <a:ln>
                <a:noFill/>
              </a:ln>
              <a:solidFill>
                <a:schemeClr val="tx1"/>
              </a:solidFill>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endParaRPr>
          </a:p>
          <a:p>
            <a:pPr marL="0" marR="0" lvl="0" indent="0" algn="l" defTabSz="914400" eaLnBrk="1" fontAlgn="auto" latinLnBrk="0" hangingPunct="1">
              <a:lnSpc>
                <a:spcPct val="130000"/>
              </a:lnSpc>
              <a:spcBef>
                <a:spcPts val="0"/>
              </a:spcBef>
              <a:spcAft>
                <a:spcPts val="0"/>
              </a:spcAft>
              <a:buClrTx/>
              <a:buSzTx/>
              <a:buFontTx/>
              <a:buNone/>
              <a:defRPr/>
            </a:pPr>
            <a:r>
              <a:rPr lang="zh-CN" altLang="en-US" sz="1600" b="1" kern="0" noProof="0" dirty="0">
                <a:ln>
                  <a:noFill/>
                </a:ln>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sym typeface="+mn-ea"/>
              </a:rPr>
              <a:t>  有的父母对孩子骄纵溺爱、保护过度，造成孩子身体操作能力的欠缺。一些孩子到了小学三四年级还要父母帮他们穿衣、拖鞋，有的甚至还不会用筷子。有的父母“望子成龙”心切，对孩子期望太高、要求太多、管教太严，过多的兴趣班、课外班和课业任务使孩子智力活动负担过重而身体运动不足，压抑了他们游戏、玩耍的天性，结果往往适得其反。</a:t>
            </a:r>
            <a:endParaRPr lang="zh-CN" altLang="en-US" sz="1600" b="1" kern="0" noProof="0" dirty="0">
              <a:ln>
                <a:noFill/>
              </a:ln>
              <a:effectLst>
                <a:innerShdw blurRad="63500" dist="50800" dir="16200000">
                  <a:prstClr val="black">
                    <a:alpha val="50000"/>
                  </a:prstClr>
                </a:innerShdw>
              </a:effectLst>
              <a:uLnTx/>
              <a:uFillTx/>
              <a:latin typeface="仿宋" panose="02010609060101010101" charset="-122"/>
              <a:ea typeface="仿宋" panose="02010609060101010101" charset="-122"/>
              <a:cs typeface="仿宋" panose="02010609060101010101" charset="-122"/>
              <a:sym typeface="+mn-ea"/>
            </a:endParaRPr>
          </a:p>
        </p:txBody>
      </p:sp>
      <p:pic>
        <p:nvPicPr>
          <p:cNvPr id="15" name="Picture 14" descr="照相小孩"/>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323850" y="2427605"/>
            <a:ext cx="2059940" cy="2942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照相小孩"/>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82738"/>
            <a:ext cx="2984500" cy="3848100"/>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2032000" y="864235"/>
            <a:ext cx="6295390" cy="3575685"/>
          </a:xfrm>
          <a:prstGeom prst="rect">
            <a:avLst/>
          </a:prstGeom>
          <a:blipFill>
            <a:blip r:embed="rId2"/>
          </a:blipFill>
          <a:ln w="9525">
            <a:noFill/>
          </a:ln>
        </p:spPr>
        <p:txBody>
          <a:bodyPr wrap="square">
            <a:noAutofit/>
          </a:bodyPr>
          <a:p>
            <a:pPr indent="0">
              <a:lnSpc>
                <a:spcPct val="130000"/>
              </a:lnSpc>
            </a:pPr>
            <a:r>
              <a:rPr lang="zh-CN" b="0">
                <a:solidFill>
                  <a:srgbClr val="0070C0"/>
                </a:solidFill>
                <a:latin typeface="华文行楷" panose="02010800040101010101" charset="-122"/>
                <a:ea typeface="华文行楷" panose="02010800040101010101" charset="-122"/>
                <a:cs typeface="华文行楷" panose="02010800040101010101" charset="-122"/>
              </a:rPr>
              <a:t>感觉运动统合的生理学基础：感觉—神经系统的食粮；神经—传输通道；脑—中枢。感统训练的基本方式和方法：感统训练包括提高前庭、本体和触觉刺激的活动，包括器材训练、日常游戏训练等；感统训练营坚持游戏性、趣味性、安全性和科学性等原则，注重全面性和个体差异，掌握适宜的练习密度和强度，建立亲密的师生关系，并且要注意与家长密切配合，给儿童以积极的反馈和鼓励；运动疗法是目前治疗儿童感觉统合失调十分有效的一种方法。这种方法是让感觉统合失调的儿童有计划地参加体育锻炼和嬉戏活动。</a:t>
            </a:r>
            <a:endParaRPr lang="zh-CN" altLang="en-US" b="0">
              <a:solidFill>
                <a:srgbClr val="0070C0"/>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50" y="51435"/>
            <a:ext cx="2371090" cy="1221740"/>
          </a:xfrm>
          <a:prstGeom prst="rect">
            <a:avLst/>
          </a:prstGeom>
        </p:spPr>
      </p:pic>
      <p:sp>
        <p:nvSpPr>
          <p:cNvPr id="4" name="Text Box 90"/>
          <p:cNvSpPr txBox="1">
            <a:spLocks noChangeArrowheads="1"/>
          </p:cNvSpPr>
          <p:nvPr/>
        </p:nvSpPr>
        <p:spPr bwMode="ltGray">
          <a:xfrm>
            <a:off x="191770" y="699135"/>
            <a:ext cx="2261870" cy="54165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34" tIns="40017" rIns="80034" bIns="40017">
            <a:spAutoFit/>
          </a:bodyPr>
          <a:lstStyle>
            <a:lvl1pPr algn="l" defTabSz="800100">
              <a:defRPr>
                <a:solidFill>
                  <a:schemeClr val="tx1"/>
                </a:solidFill>
                <a:latin typeface="Arial" panose="020B0604020202020204" pitchFamily="34" charset="0"/>
              </a:defRPr>
            </a:lvl1pPr>
            <a:lvl2pPr marL="400050" algn="l" defTabSz="800100">
              <a:defRPr>
                <a:solidFill>
                  <a:schemeClr val="tx1"/>
                </a:solidFill>
                <a:latin typeface="Arial" panose="020B0604020202020204" pitchFamily="34" charset="0"/>
              </a:defRPr>
            </a:lvl2pPr>
            <a:lvl3pPr marL="800100" algn="l" defTabSz="800100">
              <a:defRPr>
                <a:solidFill>
                  <a:schemeClr val="tx1"/>
                </a:solidFill>
                <a:latin typeface="Arial" panose="020B0604020202020204" pitchFamily="34" charset="0"/>
              </a:defRPr>
            </a:lvl3pPr>
            <a:lvl4pPr marL="1200150" algn="l" defTabSz="800100">
              <a:defRPr>
                <a:solidFill>
                  <a:schemeClr val="tx1"/>
                </a:solidFill>
                <a:latin typeface="Arial" panose="020B0604020202020204" pitchFamily="34" charset="0"/>
              </a:defRPr>
            </a:lvl4pPr>
            <a:lvl5pPr marL="1600200" algn="l" defTabSz="800100">
              <a:defRPr>
                <a:solidFill>
                  <a:schemeClr val="tx1"/>
                </a:solidFill>
                <a:latin typeface="Arial" panose="020B0604020202020204" pitchFamily="34" charset="0"/>
              </a:defRPr>
            </a:lvl5pPr>
            <a:lvl6pPr marL="2057400" defTabSz="800100" fontAlgn="base">
              <a:spcBef>
                <a:spcPct val="0"/>
              </a:spcBef>
              <a:spcAft>
                <a:spcPct val="0"/>
              </a:spcAft>
              <a:defRPr>
                <a:solidFill>
                  <a:schemeClr val="tx1"/>
                </a:solidFill>
                <a:latin typeface="Arial" panose="020B0604020202020204" pitchFamily="34" charset="0"/>
              </a:defRPr>
            </a:lvl6pPr>
            <a:lvl7pPr marL="2514600" defTabSz="800100" fontAlgn="base">
              <a:spcBef>
                <a:spcPct val="0"/>
              </a:spcBef>
              <a:spcAft>
                <a:spcPct val="0"/>
              </a:spcAft>
              <a:defRPr>
                <a:solidFill>
                  <a:schemeClr val="tx1"/>
                </a:solidFill>
                <a:latin typeface="Arial" panose="020B0604020202020204" pitchFamily="34" charset="0"/>
              </a:defRPr>
            </a:lvl7pPr>
            <a:lvl8pPr marL="2971800" defTabSz="800100" fontAlgn="base">
              <a:spcBef>
                <a:spcPct val="0"/>
              </a:spcBef>
              <a:spcAft>
                <a:spcPct val="0"/>
              </a:spcAft>
              <a:defRPr>
                <a:solidFill>
                  <a:schemeClr val="tx1"/>
                </a:solidFill>
                <a:latin typeface="Arial" panose="020B0604020202020204" pitchFamily="34" charset="0"/>
              </a:defRPr>
            </a:lvl8pPr>
            <a:lvl9pPr marL="3429000" defTabSz="800100" fontAlgn="base">
              <a:spcBef>
                <a:spcPct val="0"/>
              </a:spcBef>
              <a:spcAft>
                <a:spcPct val="0"/>
              </a:spcAft>
              <a:defRPr>
                <a:solidFill>
                  <a:schemeClr val="tx1"/>
                </a:solidFill>
                <a:latin typeface="Arial" panose="020B0604020202020204" pitchFamily="34" charset="0"/>
              </a:defRPr>
            </a:lvl9pPr>
          </a:lstStyle>
          <a:p>
            <a:r>
              <a:rPr lang="zh-CN" altLang="en-US" sz="1500" dirty="0">
                <a:solidFill>
                  <a:srgbClr val="00B0F0"/>
                </a:solidFill>
                <a:highlight>
                  <a:srgbClr val="FF00FF"/>
                </a:highlight>
                <a:latin typeface="方正中倩简体" panose="03000509000000000000" charset="-122"/>
                <a:ea typeface="方正中倩简体" panose="03000509000000000000" charset="-122"/>
                <a:cs typeface="方正中倩简体" panose="03000509000000000000" charset="-122"/>
              </a:rPr>
              <a:t>第二节   儿童前庭平衡失调的咨询与辅导</a:t>
            </a:r>
            <a:endParaRPr lang="zh-CN" altLang="en-US" sz="1500" dirty="0">
              <a:solidFill>
                <a:srgbClr val="00B0F0"/>
              </a:solidFill>
              <a:highlight>
                <a:srgbClr val="FF00FF"/>
              </a:highlight>
              <a:latin typeface="方正中倩简体" panose="03000509000000000000" charset="-122"/>
              <a:ea typeface="方正中倩简体" panose="03000509000000000000" charset="-122"/>
              <a:cs typeface="方正中倩简体" panose="03000509000000000000" charset="-122"/>
            </a:endParaRPr>
          </a:p>
        </p:txBody>
      </p:sp>
      <p:sp>
        <p:nvSpPr>
          <p:cNvPr id="5" name="椭圆 4"/>
          <p:cNvSpPr/>
          <p:nvPr/>
        </p:nvSpPr>
        <p:spPr>
          <a:xfrm>
            <a:off x="107095" y="2859610"/>
            <a:ext cx="2363189" cy="2126870"/>
          </a:xfrm>
          <a:prstGeom prst="ellipse">
            <a:avLst/>
          </a:prstGeom>
          <a:solidFill>
            <a:srgbClr val="9BBB59">
              <a:lumMod val="75000"/>
            </a:srgbClr>
          </a:solidFill>
          <a:ln w="25400" cap="flat" cmpd="dbl"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sp>
        <p:nvSpPr>
          <p:cNvPr id="6" name="椭圆 5"/>
          <p:cNvSpPr/>
          <p:nvPr/>
        </p:nvSpPr>
        <p:spPr>
          <a:xfrm>
            <a:off x="737399" y="1753850"/>
            <a:ext cx="2592288" cy="2333059"/>
          </a:xfrm>
          <a:prstGeom prst="ellipse">
            <a:avLst/>
          </a:prstGeom>
          <a:noFill/>
          <a:ln w="25400" cap="flat" cmpd="sng" algn="ctr">
            <a:solidFill>
              <a:srgbClr val="9BBB5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cs typeface="+mn-cs"/>
            </a:endParaRPr>
          </a:p>
        </p:txBody>
      </p:sp>
      <p:cxnSp>
        <p:nvCxnSpPr>
          <p:cNvPr id="8" name="直接连接符 7"/>
          <p:cNvCxnSpPr>
            <a:stCxn id="6" idx="0"/>
          </p:cNvCxnSpPr>
          <p:nvPr/>
        </p:nvCxnSpPr>
        <p:spPr>
          <a:xfrm>
            <a:off x="2033543" y="1753850"/>
            <a:ext cx="2448272" cy="0"/>
          </a:xfrm>
          <a:prstGeom prst="line">
            <a:avLst/>
          </a:prstGeom>
          <a:noFill/>
          <a:ln w="9525" cap="flat" cmpd="sng" algn="ctr">
            <a:solidFill>
              <a:srgbClr val="9BBB59">
                <a:lumMod val="50000"/>
              </a:srgbClr>
            </a:solidFill>
            <a:prstDash val="solid"/>
          </a:ln>
          <a:effectLst/>
        </p:spPr>
      </p:cxnSp>
      <p:cxnSp>
        <p:nvCxnSpPr>
          <p:cNvPr id="9" name="直接连接符 8"/>
          <p:cNvCxnSpPr>
            <a:stCxn id="6" idx="6"/>
          </p:cNvCxnSpPr>
          <p:nvPr/>
        </p:nvCxnSpPr>
        <p:spPr>
          <a:xfrm>
            <a:off x="3329687" y="2920379"/>
            <a:ext cx="1151682" cy="0"/>
          </a:xfrm>
          <a:prstGeom prst="line">
            <a:avLst/>
          </a:prstGeom>
          <a:noFill/>
          <a:ln w="9525" cap="flat" cmpd="sng" algn="ctr">
            <a:solidFill>
              <a:srgbClr val="C0504D">
                <a:lumMod val="75000"/>
              </a:srgbClr>
            </a:solidFill>
            <a:prstDash val="solid"/>
          </a:ln>
          <a:effectLst/>
        </p:spPr>
      </p:cxnSp>
      <p:cxnSp>
        <p:nvCxnSpPr>
          <p:cNvPr id="10" name="直接连接符 9"/>
          <p:cNvCxnSpPr>
            <a:stCxn id="6" idx="4"/>
          </p:cNvCxnSpPr>
          <p:nvPr/>
        </p:nvCxnSpPr>
        <p:spPr>
          <a:xfrm>
            <a:off x="2033543" y="4086909"/>
            <a:ext cx="2447826" cy="0"/>
          </a:xfrm>
          <a:prstGeom prst="line">
            <a:avLst/>
          </a:prstGeom>
          <a:noFill/>
          <a:ln w="9525" cap="flat" cmpd="sng" algn="ctr">
            <a:solidFill>
              <a:srgbClr val="C0504D">
                <a:lumMod val="75000"/>
              </a:srgbClr>
            </a:solidFill>
            <a:prstDash val="solid"/>
          </a:ln>
          <a:effectLst/>
        </p:spPr>
      </p:cxnSp>
      <p:sp>
        <p:nvSpPr>
          <p:cNvPr id="100" name="文本框 99"/>
          <p:cNvSpPr txBox="1"/>
          <p:nvPr/>
        </p:nvSpPr>
        <p:spPr>
          <a:xfrm>
            <a:off x="2555875" y="1131570"/>
            <a:ext cx="6308725" cy="3175000"/>
          </a:xfrm>
          <a:prstGeom prst="rect">
            <a:avLst/>
          </a:prstGeom>
          <a:blipFill>
            <a:blip r:embed="rId2"/>
          </a:blipFill>
          <a:ln w="9525">
            <a:noFill/>
          </a:ln>
        </p:spPr>
        <p:txBody>
          <a:bodyPr wrap="square">
            <a:noAutofit/>
          </a:bodyPr>
          <a:p>
            <a:pPr indent="0">
              <a:lnSpc>
                <a:spcPct val="110000"/>
              </a:lnSpc>
            </a:pP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儿童前庭平衡失调的表现：表现在空间知觉、身体动作协调能力、自主力</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任性等问题行为、情绪问题、语言问题等方面。</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 </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前庭平衡失调的原因：</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1</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、胎位不正</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2</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、保胎</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3</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、羊水过多</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4</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、儿童缺乏活动、爬行不够</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5</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、坐小推车。</a:t>
            </a:r>
            <a:r>
              <a:rPr lang="en-US" sz="2000" b="0">
                <a:solidFill>
                  <a:srgbClr val="002060"/>
                </a:solidFill>
                <a:latin typeface="华康海报体W12(P)" panose="040B0C00000000000000" charset="-122"/>
                <a:ea typeface="华康海报体W12(P)" panose="040B0C00000000000000" charset="-122"/>
                <a:cs typeface="华康海报体W12(P)" panose="040B0C00000000000000" charset="-122"/>
              </a:rPr>
              <a:t> </a:t>
            </a:r>
            <a:r>
              <a:rPr lang="zh-CN" sz="2000" b="0">
                <a:solidFill>
                  <a:srgbClr val="002060"/>
                </a:solidFill>
                <a:latin typeface="华康海报体W12(P)" panose="040B0C00000000000000" charset="-122"/>
                <a:ea typeface="华康海报体W12(P)" panose="040B0C00000000000000" charset="-122"/>
                <a:cs typeface="华康海报体W12(P)" panose="040B0C00000000000000" charset="-122"/>
              </a:rPr>
              <a:t>前庭平衡日常训练：在日常生活中，可以设计一些旋转类、摇晃类、平衡类、跳跃类、姿势反应类的身体活动和速度感、位置感、距离感的体验；开展一些类似指头立毛掸、踢毽子、玩滑冰、丢沙包等的传统游戏。</a:t>
            </a:r>
            <a:endParaRPr lang="zh-CN" altLang="en-US" sz="2000" b="0">
              <a:solidFill>
                <a:srgbClr val="002060"/>
              </a:solidFill>
              <a:latin typeface="华康海报体W12(P)" panose="040B0C00000000000000" charset="-122"/>
              <a:ea typeface="华康海报体W12(P)" panose="040B0C00000000000000" charset="-122"/>
              <a:cs typeface="华康海报体W12(P)" panose="040B0C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750"/>
                                        <p:tgtEl>
                                          <p:spTgt spid="4"/>
                                        </p:tgtEl>
                                      </p:cBhvr>
                                    </p:animEffect>
                                  </p:childTnLst>
                                </p:cTn>
                              </p:par>
                              <p:par>
                                <p:cTn id="12" presetID="27" presetClass="entr" presetSubtype="0" fill="hold" grpId="1" nodeType="withEffect">
                                  <p:stCondLst>
                                    <p:cond delay="50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25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250"/>
                                        <p:tgtEl>
                                          <p:spTgt spid="4"/>
                                        </p:tgtEl>
                                        <p:attrNameLst>
                                          <p:attrName>fillcolor</p:attrName>
                                        </p:attrNameLst>
                                      </p:cBhvr>
                                      <p:tavLst>
                                        <p:tav tm="0">
                                          <p:val>
                                            <p:clrVal>
                                              <a:schemeClr val="accent2"/>
                                            </p:clrVal>
                                          </p:val>
                                        </p:tav>
                                        <p:tav tm="50000">
                                          <p:val>
                                            <p:clrVal>
                                              <a:schemeClr val="hlink"/>
                                            </p:clrVal>
                                          </p:val>
                                        </p:tav>
                                      </p:tavLst>
                                    </p:anim>
                                    <p:set>
                                      <p:cBhvr>
                                        <p:cTn id="16" dur="250"/>
                                        <p:tgtEl>
                                          <p:spTgt spid="4"/>
                                        </p:tgtEl>
                                        <p:attrNameLst>
                                          <p:attrName>fill.type</p:attrName>
                                        </p:attrNameLst>
                                      </p:cBhvr>
                                      <p:to>
                                        <p:strVal val="solid"/>
                                      </p:to>
                                    </p:set>
                                  </p:childTnLst>
                                </p:cTn>
                              </p:par>
                            </p:childTnLst>
                          </p:cTn>
                        </p:par>
                        <p:par>
                          <p:cTn id="17" fill="hold">
                            <p:stCondLst>
                              <p:cond delay="3125"/>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3625"/>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4125"/>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4625"/>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5" grpId="0" bldLvl="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50" y="51435"/>
            <a:ext cx="3643630" cy="864235"/>
          </a:xfrm>
          <a:prstGeom prst="rect">
            <a:avLst/>
          </a:prstGeom>
        </p:spPr>
      </p:pic>
      <p:pic>
        <p:nvPicPr>
          <p:cNvPr id="3" name="图片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518410"/>
            <a:ext cx="1587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GTH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50" y="3354070"/>
            <a:ext cx="1225550" cy="1652905"/>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0"/>
          <p:cNvSpPr txBox="1">
            <a:spLocks noChangeArrowheads="1"/>
          </p:cNvSpPr>
          <p:nvPr/>
        </p:nvSpPr>
        <p:spPr bwMode="ltGray">
          <a:xfrm>
            <a:off x="326390" y="532130"/>
            <a:ext cx="3243580" cy="31051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34" tIns="40017" rIns="80034" bIns="40017">
            <a:spAutoFit/>
          </a:bodyPr>
          <a:lstStyle>
            <a:lvl1pPr algn="l" defTabSz="800100">
              <a:defRPr>
                <a:solidFill>
                  <a:schemeClr val="tx1"/>
                </a:solidFill>
                <a:latin typeface="Arial" panose="020B0604020202020204" pitchFamily="34" charset="0"/>
              </a:defRPr>
            </a:lvl1pPr>
            <a:lvl2pPr marL="400050" algn="l" defTabSz="800100">
              <a:defRPr>
                <a:solidFill>
                  <a:schemeClr val="tx1"/>
                </a:solidFill>
                <a:latin typeface="Arial" panose="020B0604020202020204" pitchFamily="34" charset="0"/>
              </a:defRPr>
            </a:lvl2pPr>
            <a:lvl3pPr marL="800100" algn="l" defTabSz="800100">
              <a:defRPr>
                <a:solidFill>
                  <a:schemeClr val="tx1"/>
                </a:solidFill>
                <a:latin typeface="Arial" panose="020B0604020202020204" pitchFamily="34" charset="0"/>
              </a:defRPr>
            </a:lvl3pPr>
            <a:lvl4pPr marL="1200150" algn="l" defTabSz="800100">
              <a:defRPr>
                <a:solidFill>
                  <a:schemeClr val="tx1"/>
                </a:solidFill>
                <a:latin typeface="Arial" panose="020B0604020202020204" pitchFamily="34" charset="0"/>
              </a:defRPr>
            </a:lvl4pPr>
            <a:lvl5pPr marL="1600200" algn="l" defTabSz="800100">
              <a:defRPr>
                <a:solidFill>
                  <a:schemeClr val="tx1"/>
                </a:solidFill>
                <a:latin typeface="Arial" panose="020B0604020202020204" pitchFamily="34" charset="0"/>
              </a:defRPr>
            </a:lvl5pPr>
            <a:lvl6pPr marL="2057400" defTabSz="800100" fontAlgn="base">
              <a:spcBef>
                <a:spcPct val="0"/>
              </a:spcBef>
              <a:spcAft>
                <a:spcPct val="0"/>
              </a:spcAft>
              <a:defRPr>
                <a:solidFill>
                  <a:schemeClr val="tx1"/>
                </a:solidFill>
                <a:latin typeface="Arial" panose="020B0604020202020204" pitchFamily="34" charset="0"/>
              </a:defRPr>
            </a:lvl6pPr>
            <a:lvl7pPr marL="2514600" defTabSz="800100" fontAlgn="base">
              <a:spcBef>
                <a:spcPct val="0"/>
              </a:spcBef>
              <a:spcAft>
                <a:spcPct val="0"/>
              </a:spcAft>
              <a:defRPr>
                <a:solidFill>
                  <a:schemeClr val="tx1"/>
                </a:solidFill>
                <a:latin typeface="Arial" panose="020B0604020202020204" pitchFamily="34" charset="0"/>
              </a:defRPr>
            </a:lvl7pPr>
            <a:lvl8pPr marL="2971800" defTabSz="800100" fontAlgn="base">
              <a:spcBef>
                <a:spcPct val="0"/>
              </a:spcBef>
              <a:spcAft>
                <a:spcPct val="0"/>
              </a:spcAft>
              <a:defRPr>
                <a:solidFill>
                  <a:schemeClr val="tx1"/>
                </a:solidFill>
                <a:latin typeface="Arial" panose="020B0604020202020204" pitchFamily="34" charset="0"/>
              </a:defRPr>
            </a:lvl8pPr>
            <a:lvl9pPr marL="3429000" defTabSz="800100" fontAlgn="base">
              <a:spcBef>
                <a:spcPct val="0"/>
              </a:spcBef>
              <a:spcAft>
                <a:spcPct val="0"/>
              </a:spcAft>
              <a:defRPr>
                <a:solidFill>
                  <a:schemeClr val="tx1"/>
                </a:solidFill>
                <a:latin typeface="Arial" panose="020B0604020202020204" pitchFamily="34" charset="0"/>
              </a:defRPr>
            </a:lvl9pPr>
          </a:lstStyle>
          <a:p>
            <a:r>
              <a:rPr lang="zh-CN" altLang="en-US" sz="1500" dirty="0">
                <a:highlight>
                  <a:srgbClr val="00FFFF"/>
                </a:highlight>
                <a:latin typeface="微软雅黑" panose="020B0503020204020204" pitchFamily="34" charset="-122"/>
                <a:ea typeface="微软雅黑" panose="020B0503020204020204" pitchFamily="34" charset="-122"/>
              </a:rPr>
              <a:t>第三节   儿童触觉失调的咨询与辅导</a:t>
            </a:r>
            <a:endParaRPr lang="zh-CN" altLang="en-US" sz="1500" dirty="0">
              <a:highlight>
                <a:srgbClr val="00FFFF"/>
              </a:highlight>
              <a:latin typeface="微软雅黑" panose="020B0503020204020204" pitchFamily="34" charset="-122"/>
              <a:ea typeface="微软雅黑" panose="020B0503020204020204" pitchFamily="34" charset="-122"/>
            </a:endParaRPr>
          </a:p>
        </p:txBody>
      </p:sp>
      <p:sp>
        <p:nvSpPr>
          <p:cNvPr id="100" name="文本框 99"/>
          <p:cNvSpPr txBox="1"/>
          <p:nvPr/>
        </p:nvSpPr>
        <p:spPr>
          <a:xfrm>
            <a:off x="611505" y="1202055"/>
            <a:ext cx="7694295" cy="3415030"/>
          </a:xfrm>
          <a:prstGeom prst="rect">
            <a:avLst/>
          </a:prstGeom>
          <a:noFill/>
          <a:ln w="9525">
            <a:noFill/>
          </a:ln>
        </p:spPr>
        <p:txBody>
          <a:bodyPr wrap="square">
            <a:spAutoFit/>
          </a:bodyPr>
          <a:p>
            <a:pPr indent="0" algn="l"/>
            <a:r>
              <a:rPr lang="zh-CN" b="0">
                <a:solidFill>
                  <a:schemeClr val="bg1"/>
                </a:solidFill>
                <a:highlight>
                  <a:srgbClr val="FF00FF"/>
                </a:highlight>
                <a:latin typeface="Calibri" panose="020F0502020204030204" pitchFamily="34" charset="0"/>
                <a:ea typeface="宋体" panose="02010600030101010101" pitchFamily="2" charset="-122"/>
              </a:rPr>
              <a:t>触觉失调的表现：（</a:t>
            </a:r>
            <a:r>
              <a:rPr lang="en-US" b="0">
                <a:solidFill>
                  <a:schemeClr val="bg1"/>
                </a:solidFill>
                <a:highlight>
                  <a:srgbClr val="FF00FF"/>
                </a:highlight>
                <a:latin typeface="Calibri" panose="020F0502020204030204" pitchFamily="34" charset="0"/>
                <a:ea typeface="宋体" panose="02010600030101010101" pitchFamily="2" charset="-122"/>
              </a:rPr>
              <a:t>1</a:t>
            </a:r>
            <a:r>
              <a:rPr lang="zh-CN" b="0">
                <a:solidFill>
                  <a:schemeClr val="bg1"/>
                </a:solidFill>
                <a:highlight>
                  <a:srgbClr val="FF00FF"/>
                </a:highlight>
                <a:latin typeface="Calibri" panose="020F0502020204030204" pitchFamily="34" charset="0"/>
                <a:ea typeface="宋体" panose="02010600030101010101" pitchFamily="2" charset="-122"/>
              </a:rPr>
              <a:t>）触觉敏感。表现为固着于环境和动作、胆小害怕、怕拥挤、怕被触摸，怕风、怕粗糙面料、挑食偏食、对碰撞反应激烈，人际关系问题、注意力问题等；（</a:t>
            </a:r>
            <a:r>
              <a:rPr lang="en-US" b="0">
                <a:solidFill>
                  <a:schemeClr val="bg1"/>
                </a:solidFill>
                <a:highlight>
                  <a:srgbClr val="FF00FF"/>
                </a:highlight>
                <a:latin typeface="Calibri" panose="020F0502020204030204" pitchFamily="34" charset="0"/>
                <a:ea typeface="宋体" panose="02010600030101010101" pitchFamily="2" charset="-122"/>
              </a:rPr>
              <a:t>2</a:t>
            </a:r>
            <a:r>
              <a:rPr lang="zh-CN" b="0">
                <a:solidFill>
                  <a:schemeClr val="bg1"/>
                </a:solidFill>
                <a:highlight>
                  <a:srgbClr val="FF00FF"/>
                </a:highlight>
                <a:latin typeface="Calibri" panose="020F0502020204030204" pitchFamily="34" charset="0"/>
                <a:ea typeface="宋体" panose="02010600030101010101" pitchFamily="2" charset="-122"/>
              </a:rPr>
              <a:t>）触觉迟钝。表现为反应慢、动作不灵活、学习积极性低下，粘人，搂搂抱抱、需要抚摩；过分喜欢碰触某种东西等；发音不清楚；缺乏安全意识，对打骂不在乎等。 </a:t>
            </a:r>
            <a:r>
              <a:rPr lang="en-US" b="0">
                <a:solidFill>
                  <a:schemeClr val="bg1"/>
                </a:solidFill>
                <a:highlight>
                  <a:srgbClr val="FF00FF"/>
                </a:highlight>
                <a:latin typeface="Calibri" panose="020F0502020204030204" pitchFamily="34" charset="0"/>
                <a:ea typeface="宋体" panose="02010600030101010101" pitchFamily="2" charset="-122"/>
                <a:cs typeface="Times New Roman" panose="02020603050405020304" pitchFamily="18" charset="0"/>
              </a:rPr>
              <a:t> </a:t>
            </a:r>
            <a:r>
              <a:rPr lang="zh-CN" b="0">
                <a:solidFill>
                  <a:schemeClr val="bg1"/>
                </a:solidFill>
                <a:highlight>
                  <a:srgbClr val="FF00FF"/>
                </a:highlight>
                <a:latin typeface="Calibri" panose="020F0502020204030204" pitchFamily="34" charset="0"/>
                <a:ea typeface="宋体" panose="02010600030101010101" pitchFamily="2" charset="-122"/>
              </a:rPr>
              <a:t>触觉失调的原因：（</a:t>
            </a:r>
            <a:r>
              <a:rPr lang="en-US" b="0">
                <a:solidFill>
                  <a:schemeClr val="bg1"/>
                </a:solidFill>
                <a:highlight>
                  <a:srgbClr val="FF00FF"/>
                </a:highlight>
                <a:latin typeface="Calibri" panose="020F0502020204030204" pitchFamily="34" charset="0"/>
                <a:ea typeface="宋体" panose="02010600030101010101" pitchFamily="2" charset="-122"/>
              </a:rPr>
              <a:t>1</a:t>
            </a:r>
            <a:r>
              <a:rPr lang="zh-CN" b="0">
                <a:solidFill>
                  <a:schemeClr val="bg1"/>
                </a:solidFill>
                <a:highlight>
                  <a:srgbClr val="FF00FF"/>
                </a:highlight>
                <a:latin typeface="Calibri" panose="020F0502020204030204" pitchFamily="34" charset="0"/>
                <a:ea typeface="宋体" panose="02010600030101010101" pitchFamily="2" charset="-122"/>
              </a:rPr>
              <a:t>）羊水过多或过少（</a:t>
            </a:r>
            <a:r>
              <a:rPr lang="en-US" b="0">
                <a:solidFill>
                  <a:schemeClr val="bg1"/>
                </a:solidFill>
                <a:highlight>
                  <a:srgbClr val="FF00FF"/>
                </a:highlight>
                <a:latin typeface="Calibri" panose="020F0502020204030204" pitchFamily="34" charset="0"/>
                <a:ea typeface="宋体" panose="02010600030101010101" pitchFamily="2" charset="-122"/>
              </a:rPr>
              <a:t>2</a:t>
            </a:r>
            <a:r>
              <a:rPr lang="zh-CN" b="0">
                <a:solidFill>
                  <a:schemeClr val="bg1"/>
                </a:solidFill>
                <a:highlight>
                  <a:srgbClr val="FF00FF"/>
                </a:highlight>
                <a:latin typeface="Calibri" panose="020F0502020204030204" pitchFamily="34" charset="0"/>
                <a:ea typeface="宋体" panose="02010600030101010101" pitchFamily="2" charset="-122"/>
              </a:rPr>
              <a:t>）剖宫产和非母乳喂养（</a:t>
            </a:r>
            <a:r>
              <a:rPr lang="en-US" b="0">
                <a:solidFill>
                  <a:schemeClr val="bg1"/>
                </a:solidFill>
                <a:highlight>
                  <a:srgbClr val="FF00FF"/>
                </a:highlight>
                <a:latin typeface="Calibri" panose="020F0502020204030204" pitchFamily="34" charset="0"/>
                <a:ea typeface="宋体" panose="02010600030101010101" pitchFamily="2" charset="-122"/>
              </a:rPr>
              <a:t>3</a:t>
            </a:r>
            <a:r>
              <a:rPr lang="zh-CN" b="0">
                <a:solidFill>
                  <a:schemeClr val="bg1"/>
                </a:solidFill>
                <a:highlight>
                  <a:srgbClr val="FF00FF"/>
                </a:highlight>
                <a:latin typeface="Calibri" panose="020F0502020204030204" pitchFamily="34" charset="0"/>
                <a:ea typeface="宋体" panose="02010600030101010101" pitchFamily="2" charset="-122"/>
              </a:rPr>
              <a:t>）育儿方式偏差。</a:t>
            </a:r>
            <a:r>
              <a:rPr lang="en-US" b="0">
                <a:solidFill>
                  <a:schemeClr val="bg1"/>
                </a:solidFill>
                <a:highlight>
                  <a:srgbClr val="FF00FF"/>
                </a:highlight>
                <a:latin typeface="Calibri" panose="020F0502020204030204" pitchFamily="34" charset="0"/>
                <a:ea typeface="宋体" panose="02010600030101010101" pitchFamily="2" charset="-122"/>
                <a:cs typeface="Times New Roman" panose="02020603050405020304" pitchFamily="18" charset="0"/>
              </a:rPr>
              <a:t> </a:t>
            </a:r>
            <a:r>
              <a:rPr lang="zh-CN" b="0">
                <a:solidFill>
                  <a:schemeClr val="bg1"/>
                </a:solidFill>
                <a:highlight>
                  <a:srgbClr val="FF00FF"/>
                </a:highlight>
                <a:latin typeface="Calibri" panose="020F0502020204030204" pitchFamily="34" charset="0"/>
                <a:ea typeface="宋体" panose="02010600030101010101" pitchFamily="2" charset="-122"/>
              </a:rPr>
              <a:t>触觉训练：日常训练活动和游戏，应注重抚摸、摩擦等触觉刺激；可开展编花篮、捏面泥、瞎子摸象等传统游戏。</a:t>
            </a:r>
            <a:r>
              <a:rPr lang="en-US" b="0">
                <a:solidFill>
                  <a:schemeClr val="bg1"/>
                </a:solidFill>
                <a:highlight>
                  <a:srgbClr val="FF00FF"/>
                </a:highlight>
                <a:latin typeface="Calibri" panose="020F0502020204030204" pitchFamily="34" charset="0"/>
                <a:ea typeface="宋体" panose="02010600030101010101" pitchFamily="2" charset="-122"/>
                <a:cs typeface="Times New Roman" panose="02020603050405020304" pitchFamily="18" charset="0"/>
              </a:rPr>
              <a:t> </a:t>
            </a:r>
            <a:endParaRPr lang="en-US" altLang="en-US" b="0">
              <a:solidFill>
                <a:schemeClr val="bg1"/>
              </a:solidFill>
              <a:highlight>
                <a:srgbClr val="FF00FF"/>
              </a:highligh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iterate type="lt">
                                    <p:tmPct val="0"/>
                                  </p:iterate>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750"/>
                                        <p:tgtEl>
                                          <p:spTgt spid="18"/>
                                        </p:tgtEl>
                                      </p:cBhvr>
                                    </p:animEffect>
                                  </p:childTnLst>
                                </p:cTn>
                              </p:par>
                              <p:par>
                                <p:cTn id="12" presetID="27" presetClass="entr" presetSubtype="0" fill="hold" grpId="1" nodeType="withEffect">
                                  <p:stCondLst>
                                    <p:cond delay="500"/>
                                  </p:stCondLst>
                                  <p:iterate type="lt">
                                    <p:tmPct val="50000"/>
                                  </p:iterate>
                                  <p:childTnLst>
                                    <p:set>
                                      <p:cBhvr>
                                        <p:cTn id="13" dur="1" fill="hold">
                                          <p:stCondLst>
                                            <p:cond delay="0"/>
                                          </p:stCondLst>
                                        </p:cTn>
                                        <p:tgtEl>
                                          <p:spTgt spid="18"/>
                                        </p:tgtEl>
                                        <p:attrNameLst>
                                          <p:attrName>style.visibility</p:attrName>
                                        </p:attrNameLst>
                                      </p:cBhvr>
                                      <p:to>
                                        <p:strVal val="visible"/>
                                      </p:to>
                                    </p:set>
                                    <p:anim calcmode="discrete" valueType="clr">
                                      <p:cBhvr override="childStyle">
                                        <p:cTn id="14" dur="25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5" dur="250"/>
                                        <p:tgtEl>
                                          <p:spTgt spid="18"/>
                                        </p:tgtEl>
                                        <p:attrNameLst>
                                          <p:attrName>fillcolor</p:attrName>
                                        </p:attrNameLst>
                                      </p:cBhvr>
                                      <p:tavLst>
                                        <p:tav tm="0">
                                          <p:val>
                                            <p:clrVal>
                                              <a:schemeClr val="accent2"/>
                                            </p:clrVal>
                                          </p:val>
                                        </p:tav>
                                        <p:tav tm="50000">
                                          <p:val>
                                            <p:clrVal>
                                              <a:schemeClr val="hlink"/>
                                            </p:clrVal>
                                          </p:val>
                                        </p:tav>
                                      </p:tavLst>
                                    </p:anim>
                                    <p:set>
                                      <p:cBhvr>
                                        <p:cTn id="16" dur="250"/>
                                        <p:tgtEl>
                                          <p:spTgt spid="18"/>
                                        </p:tgtEl>
                                        <p:attrNameLst>
                                          <p:attrName>fill.type</p:attrName>
                                        </p:attrNameLst>
                                      </p:cBhvr>
                                      <p:to>
                                        <p:strVal val="solid"/>
                                      </p:to>
                                    </p:set>
                                  </p:childTnLst>
                                </p:cTn>
                              </p:par>
                            </p:childTnLst>
                          </p:cTn>
                        </p:par>
                        <p:par>
                          <p:cTn id="17" fill="hold">
                            <p:stCondLst>
                              <p:cond delay="2875"/>
                            </p:stCondLst>
                            <p:childTnLst>
                              <p:par>
                                <p:cTn id="18" presetID="2" presetClass="entr" presetSubtype="2"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3375"/>
                            </p:stCondLst>
                            <p:childTnLst>
                              <p:par>
                                <p:cTn id="23" presetID="35"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style.rotation</p:attrName>
                                        </p:attrNameLst>
                                      </p:cBhvr>
                                      <p:tavLst>
                                        <p:tav tm="0">
                                          <p:val>
                                            <p:fltVal val="720"/>
                                          </p:val>
                                        </p:tav>
                                        <p:tav tm="100000">
                                          <p:val>
                                            <p:fltVal val="0"/>
                                          </p:val>
                                        </p:tav>
                                      </p:tavLst>
                                    </p:anim>
                                    <p:anim calcmode="lin" valueType="num">
                                      <p:cBhvr>
                                        <p:cTn id="27" dur="2000" fill="hold"/>
                                        <p:tgtEl>
                                          <p:spTgt spid="3"/>
                                        </p:tgtEl>
                                        <p:attrNameLst>
                                          <p:attrName>ppt_h</p:attrName>
                                        </p:attrNameLst>
                                      </p:cBhvr>
                                      <p:tavLst>
                                        <p:tav tm="0">
                                          <p:val>
                                            <p:fltVal val="0"/>
                                          </p:val>
                                        </p:tav>
                                        <p:tav tm="100000">
                                          <p:val>
                                            <p:strVal val="#ppt_h"/>
                                          </p:val>
                                        </p:tav>
                                      </p:tavLst>
                                    </p:anim>
                                    <p:anim calcmode="lin" valueType="num">
                                      <p:cBhvr>
                                        <p:cTn id="28"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70" y="51470"/>
            <a:ext cx="2370996" cy="864096"/>
          </a:xfrm>
          <a:prstGeom prst="rect">
            <a:avLst/>
          </a:prstGeom>
        </p:spPr>
      </p:pic>
      <p:sp>
        <p:nvSpPr>
          <p:cNvPr id="4" name="Text Box 90"/>
          <p:cNvSpPr txBox="1">
            <a:spLocks noChangeArrowheads="1"/>
          </p:cNvSpPr>
          <p:nvPr/>
        </p:nvSpPr>
        <p:spPr bwMode="ltGray">
          <a:xfrm>
            <a:off x="326390" y="532130"/>
            <a:ext cx="2874645" cy="54165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034" tIns="40017" rIns="80034" bIns="40017">
            <a:spAutoFit/>
          </a:bodyPr>
          <a:lstStyle>
            <a:lvl1pPr algn="l" defTabSz="800100">
              <a:defRPr>
                <a:solidFill>
                  <a:schemeClr val="tx1"/>
                </a:solidFill>
                <a:latin typeface="Arial" panose="020B0604020202020204" pitchFamily="34" charset="0"/>
              </a:defRPr>
            </a:lvl1pPr>
            <a:lvl2pPr marL="400050" algn="l" defTabSz="800100">
              <a:defRPr>
                <a:solidFill>
                  <a:schemeClr val="tx1"/>
                </a:solidFill>
                <a:latin typeface="Arial" panose="020B0604020202020204" pitchFamily="34" charset="0"/>
              </a:defRPr>
            </a:lvl2pPr>
            <a:lvl3pPr marL="800100" algn="l" defTabSz="800100">
              <a:defRPr>
                <a:solidFill>
                  <a:schemeClr val="tx1"/>
                </a:solidFill>
                <a:latin typeface="Arial" panose="020B0604020202020204" pitchFamily="34" charset="0"/>
              </a:defRPr>
            </a:lvl3pPr>
            <a:lvl4pPr marL="1200150" algn="l" defTabSz="800100">
              <a:defRPr>
                <a:solidFill>
                  <a:schemeClr val="tx1"/>
                </a:solidFill>
                <a:latin typeface="Arial" panose="020B0604020202020204" pitchFamily="34" charset="0"/>
              </a:defRPr>
            </a:lvl4pPr>
            <a:lvl5pPr marL="1600200" algn="l" defTabSz="800100">
              <a:defRPr>
                <a:solidFill>
                  <a:schemeClr val="tx1"/>
                </a:solidFill>
                <a:latin typeface="Arial" panose="020B0604020202020204" pitchFamily="34" charset="0"/>
              </a:defRPr>
            </a:lvl5pPr>
            <a:lvl6pPr marL="2057400" defTabSz="800100" fontAlgn="base">
              <a:spcBef>
                <a:spcPct val="0"/>
              </a:spcBef>
              <a:spcAft>
                <a:spcPct val="0"/>
              </a:spcAft>
              <a:defRPr>
                <a:solidFill>
                  <a:schemeClr val="tx1"/>
                </a:solidFill>
                <a:latin typeface="Arial" panose="020B0604020202020204" pitchFamily="34" charset="0"/>
              </a:defRPr>
            </a:lvl6pPr>
            <a:lvl7pPr marL="2514600" defTabSz="800100" fontAlgn="base">
              <a:spcBef>
                <a:spcPct val="0"/>
              </a:spcBef>
              <a:spcAft>
                <a:spcPct val="0"/>
              </a:spcAft>
              <a:defRPr>
                <a:solidFill>
                  <a:schemeClr val="tx1"/>
                </a:solidFill>
                <a:latin typeface="Arial" panose="020B0604020202020204" pitchFamily="34" charset="0"/>
              </a:defRPr>
            </a:lvl7pPr>
            <a:lvl8pPr marL="2971800" defTabSz="800100" fontAlgn="base">
              <a:spcBef>
                <a:spcPct val="0"/>
              </a:spcBef>
              <a:spcAft>
                <a:spcPct val="0"/>
              </a:spcAft>
              <a:defRPr>
                <a:solidFill>
                  <a:schemeClr val="tx1"/>
                </a:solidFill>
                <a:latin typeface="Arial" panose="020B0604020202020204" pitchFamily="34" charset="0"/>
              </a:defRPr>
            </a:lvl8pPr>
            <a:lvl9pPr marL="3429000" defTabSz="800100" fontAlgn="base">
              <a:spcBef>
                <a:spcPct val="0"/>
              </a:spcBef>
              <a:spcAft>
                <a:spcPct val="0"/>
              </a:spcAft>
              <a:defRPr>
                <a:solidFill>
                  <a:schemeClr val="tx1"/>
                </a:solidFill>
                <a:latin typeface="Arial" panose="020B0604020202020204" pitchFamily="34" charset="0"/>
              </a:defRPr>
            </a:lvl9pPr>
          </a:lstStyle>
          <a:p>
            <a:r>
              <a:rPr lang="zh-CN" altLang="en-US" sz="1500" dirty="0">
                <a:latin typeface="微软雅黑" panose="020B0503020204020204" pitchFamily="34" charset="-122"/>
                <a:ea typeface="微软雅黑" panose="020B0503020204020204" pitchFamily="34" charset="-122"/>
              </a:rPr>
              <a:t>第四节儿童本体感失调的咨询与辅导</a:t>
            </a:r>
            <a:endParaRPr lang="zh-CN" altLang="en-US" sz="1500" dirty="0">
              <a:latin typeface="微软雅黑" panose="020B0503020204020204" pitchFamily="34" charset="-122"/>
              <a:ea typeface="微软雅黑" panose="020B0503020204020204" pitchFamily="34" charset="-122"/>
            </a:endParaRPr>
          </a:p>
        </p:txBody>
      </p:sp>
      <p:sp>
        <p:nvSpPr>
          <p:cNvPr id="5" name="Line 521"/>
          <p:cNvSpPr>
            <a:spLocks noChangeShapeType="1"/>
          </p:cNvSpPr>
          <p:nvPr/>
        </p:nvSpPr>
        <p:spPr bwMode="auto">
          <a:xfrm>
            <a:off x="5418273" y="2058591"/>
            <a:ext cx="1555" cy="458391"/>
          </a:xfrm>
          <a:prstGeom prst="line">
            <a:avLst/>
          </a:prstGeom>
          <a:noFill/>
          <a:ln w="190500" cmpd="sng">
            <a:solidFill>
              <a:srgbClr val="0099CC"/>
            </a:solidFill>
            <a:rou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6" name="Line 522"/>
          <p:cNvSpPr>
            <a:spLocks noChangeShapeType="1"/>
          </p:cNvSpPr>
          <p:nvPr/>
        </p:nvSpPr>
        <p:spPr bwMode="auto">
          <a:xfrm>
            <a:off x="3760653" y="2058591"/>
            <a:ext cx="1555" cy="458391"/>
          </a:xfrm>
          <a:prstGeom prst="line">
            <a:avLst/>
          </a:prstGeom>
          <a:noFill/>
          <a:ln w="190500" cmpd="sng">
            <a:solidFill>
              <a:srgbClr val="F69D26"/>
            </a:solidFill>
            <a:round/>
            <a:tailEnd type="triangle" w="sm" len="sm"/>
          </a:ln>
          <a:extLst>
            <a:ext uri="{909E8E84-426E-40DD-AFC4-6F175D3DCCD1}">
              <a14:hiddenFill xmlns:a14="http://schemas.microsoft.com/office/drawing/2010/main">
                <a:noFill/>
              </a14:hiddenFill>
            </a:ext>
          </a:extLst>
        </p:spPr>
        <p:txBody>
          <a:bodyPr/>
          <a:lstStyle/>
          <a:p>
            <a:endParaRPr lang="zh-CN" altLang="en-US"/>
          </a:p>
        </p:txBody>
      </p:sp>
      <p:sp>
        <p:nvSpPr>
          <p:cNvPr id="7" name="Freeform 523"/>
          <p:cNvSpPr/>
          <p:nvPr/>
        </p:nvSpPr>
        <p:spPr bwMode="auto">
          <a:xfrm flipH="1">
            <a:off x="7523983" y="3277156"/>
            <a:ext cx="915889" cy="1322784"/>
          </a:xfrm>
          <a:custGeom>
            <a:avLst/>
            <a:gdLst>
              <a:gd name="T0" fmla="*/ 0 w 635"/>
              <a:gd name="T1" fmla="*/ 0 h 953"/>
              <a:gd name="T2" fmla="*/ 0 w 635"/>
              <a:gd name="T3" fmla="*/ 953 h 953"/>
              <a:gd name="T4" fmla="*/ 635 w 635"/>
              <a:gd name="T5" fmla="*/ 953 h 953"/>
              <a:gd name="T6" fmla="*/ 0 w 635"/>
              <a:gd name="T7" fmla="*/ 0 h 953"/>
              <a:gd name="T8" fmla="*/ 635 w 635"/>
              <a:gd name="T9" fmla="*/ 953 h 953"/>
            </a:gdLst>
            <a:ahLst/>
            <a:cxnLst>
              <a:cxn ang="0">
                <a:pos x="T0" y="T1"/>
              </a:cxn>
              <a:cxn ang="0">
                <a:pos x="T2" y="T3"/>
              </a:cxn>
              <a:cxn ang="0">
                <a:pos x="T4" y="T5"/>
              </a:cxn>
            </a:cxnLst>
            <a:rect l="T6" t="T7" r="T8" b="T9"/>
            <a:pathLst>
              <a:path w="635" h="953">
                <a:moveTo>
                  <a:pt x="0" y="0"/>
                </a:moveTo>
                <a:lnTo>
                  <a:pt x="0" y="953"/>
                </a:lnTo>
                <a:lnTo>
                  <a:pt x="635" y="953"/>
                </a:lnTo>
              </a:path>
            </a:pathLst>
          </a:custGeom>
          <a:noFill/>
          <a:ln w="190500" cmpd="sng">
            <a:solidFill>
              <a:srgbClr val="F69D26"/>
            </a:solidFill>
            <a:round/>
            <a:tailEnd type="triangl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 name="Freeform 524"/>
          <p:cNvSpPr/>
          <p:nvPr/>
        </p:nvSpPr>
        <p:spPr bwMode="auto">
          <a:xfrm>
            <a:off x="2103034" y="2058591"/>
            <a:ext cx="881679" cy="1322784"/>
          </a:xfrm>
          <a:custGeom>
            <a:avLst/>
            <a:gdLst>
              <a:gd name="T0" fmla="*/ 0 w 635"/>
              <a:gd name="T1" fmla="*/ 0 h 953"/>
              <a:gd name="T2" fmla="*/ 0 w 635"/>
              <a:gd name="T3" fmla="*/ 953 h 953"/>
              <a:gd name="T4" fmla="*/ 635 w 635"/>
              <a:gd name="T5" fmla="*/ 953 h 953"/>
              <a:gd name="T6" fmla="*/ 0 w 635"/>
              <a:gd name="T7" fmla="*/ 0 h 953"/>
              <a:gd name="T8" fmla="*/ 635 w 635"/>
              <a:gd name="T9" fmla="*/ 953 h 953"/>
            </a:gdLst>
            <a:ahLst/>
            <a:cxnLst>
              <a:cxn ang="0">
                <a:pos x="T0" y="T1"/>
              </a:cxn>
              <a:cxn ang="0">
                <a:pos x="T2" y="T3"/>
              </a:cxn>
              <a:cxn ang="0">
                <a:pos x="T4" y="T5"/>
              </a:cxn>
            </a:cxnLst>
            <a:rect l="T6" t="T7" r="T8" b="T9"/>
            <a:pathLst>
              <a:path w="635" h="953">
                <a:moveTo>
                  <a:pt x="0" y="0"/>
                </a:moveTo>
                <a:lnTo>
                  <a:pt x="0" y="953"/>
                </a:lnTo>
                <a:lnTo>
                  <a:pt x="635" y="953"/>
                </a:lnTo>
              </a:path>
            </a:pathLst>
          </a:custGeom>
          <a:noFill/>
          <a:ln w="190500" cmpd="sng">
            <a:solidFill>
              <a:srgbClr val="0099CC"/>
            </a:solidFill>
            <a:round/>
            <a:tailEnd type="triangl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15" name="组合 14"/>
          <p:cNvGrpSpPr/>
          <p:nvPr/>
        </p:nvGrpSpPr>
        <p:grpSpPr>
          <a:xfrm>
            <a:off x="219900" y="1347550"/>
            <a:ext cx="1974837" cy="1269206"/>
            <a:chOff x="2773235" y="951310"/>
            <a:chExt cx="1974837" cy="1269206"/>
          </a:xfrm>
        </p:grpSpPr>
        <p:sp>
          <p:nvSpPr>
            <p:cNvPr id="16" name="AutoShape 528"/>
            <p:cNvSpPr>
              <a:spLocks noChangeArrowheads="1"/>
            </p:cNvSpPr>
            <p:nvPr/>
          </p:nvSpPr>
          <p:spPr bwMode="auto">
            <a:xfrm>
              <a:off x="2773235" y="1895475"/>
              <a:ext cx="1974837" cy="325041"/>
            </a:xfrm>
            <a:prstGeom prst="roundRect">
              <a:avLst>
                <a:gd name="adj" fmla="val 50000"/>
              </a:avLst>
            </a:prstGeom>
            <a:gradFill rotWithShape="1">
              <a:gsLst>
                <a:gs pos="0">
                  <a:schemeClr val="tx1">
                    <a:alpha val="50000"/>
                  </a:scheme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sp>
          <p:nvSpPr>
            <p:cNvPr id="17" name="AutoShape 529"/>
            <p:cNvSpPr>
              <a:spLocks noChangeArrowheads="1"/>
            </p:cNvSpPr>
            <p:nvPr/>
          </p:nvSpPr>
          <p:spPr bwMode="auto">
            <a:xfrm>
              <a:off x="3020478" y="951310"/>
              <a:ext cx="1480350" cy="1106090"/>
            </a:xfrm>
            <a:prstGeom prst="roundRect">
              <a:avLst>
                <a:gd name="adj" fmla="val 11764"/>
              </a:avLst>
            </a:prstGeom>
            <a:gradFill rotWithShape="1">
              <a:gsLst>
                <a:gs pos="0">
                  <a:srgbClr val="FFFFFF"/>
                </a:gs>
                <a:gs pos="100000">
                  <a:srgbClr val="F5E0C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grpSp>
      <p:grpSp>
        <p:nvGrpSpPr>
          <p:cNvPr id="21" name="组合 20"/>
          <p:cNvGrpSpPr/>
          <p:nvPr/>
        </p:nvGrpSpPr>
        <p:grpSpPr>
          <a:xfrm>
            <a:off x="6271084" y="573485"/>
            <a:ext cx="1974837" cy="1269206"/>
            <a:chOff x="4430854" y="951310"/>
            <a:chExt cx="1974837" cy="1269206"/>
          </a:xfrm>
        </p:grpSpPr>
        <p:sp>
          <p:nvSpPr>
            <p:cNvPr id="22" name="AutoShape 531"/>
            <p:cNvSpPr>
              <a:spLocks noChangeArrowheads="1"/>
            </p:cNvSpPr>
            <p:nvPr/>
          </p:nvSpPr>
          <p:spPr bwMode="auto">
            <a:xfrm>
              <a:off x="4430854" y="1895475"/>
              <a:ext cx="1974837" cy="325041"/>
            </a:xfrm>
            <a:prstGeom prst="roundRect">
              <a:avLst>
                <a:gd name="adj" fmla="val 50000"/>
              </a:avLst>
            </a:prstGeom>
            <a:gradFill rotWithShape="1">
              <a:gsLst>
                <a:gs pos="0">
                  <a:schemeClr val="tx1">
                    <a:alpha val="50000"/>
                  </a:scheme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sp>
          <p:nvSpPr>
            <p:cNvPr id="23" name="AutoShape 532"/>
            <p:cNvSpPr>
              <a:spLocks noChangeArrowheads="1"/>
            </p:cNvSpPr>
            <p:nvPr/>
          </p:nvSpPr>
          <p:spPr bwMode="auto">
            <a:xfrm>
              <a:off x="4678097" y="951310"/>
              <a:ext cx="1480350" cy="1106090"/>
            </a:xfrm>
            <a:prstGeom prst="roundRect">
              <a:avLst>
                <a:gd name="adj" fmla="val 11764"/>
              </a:avLst>
            </a:prstGeom>
            <a:gradFill rotWithShape="1">
              <a:gsLst>
                <a:gs pos="0">
                  <a:srgbClr val="FFFFFF"/>
                </a:gs>
                <a:gs pos="100000">
                  <a:srgbClr val="D8ECEB"/>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sp>
          <p:nvSpPr>
            <p:cNvPr id="24" name="AutoShape 533"/>
            <p:cNvSpPr>
              <a:spLocks noChangeArrowheads="1"/>
            </p:cNvSpPr>
            <p:nvPr/>
          </p:nvSpPr>
          <p:spPr bwMode="auto">
            <a:xfrm>
              <a:off x="4748072" y="1004888"/>
              <a:ext cx="1340401" cy="647700"/>
            </a:xfrm>
            <a:prstGeom prst="roundRect">
              <a:avLst>
                <a:gd name="adj" fmla="val 15806"/>
              </a:avLst>
            </a:prstGeom>
            <a:gradFill rotWithShape="1">
              <a:gsLst>
                <a:gs pos="0">
                  <a:srgbClr val="0099CC"/>
                </a:gs>
                <a:gs pos="100000">
                  <a:srgbClr val="007DA7"/>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grpSp>
      <p:grpSp>
        <p:nvGrpSpPr>
          <p:cNvPr id="33" name="组合 32"/>
          <p:cNvGrpSpPr/>
          <p:nvPr/>
        </p:nvGrpSpPr>
        <p:grpSpPr>
          <a:xfrm>
            <a:off x="3370970" y="2643505"/>
            <a:ext cx="2246566" cy="2600325"/>
            <a:chOff x="3205522" y="2543175"/>
            <a:chExt cx="2733672" cy="2600325"/>
          </a:xfrm>
        </p:grpSpPr>
        <p:sp>
          <p:nvSpPr>
            <p:cNvPr id="34" name="Oval 557"/>
            <p:cNvSpPr>
              <a:spLocks noChangeArrowheads="1"/>
            </p:cNvSpPr>
            <p:nvPr/>
          </p:nvSpPr>
          <p:spPr bwMode="auto">
            <a:xfrm>
              <a:off x="3213100" y="4463653"/>
              <a:ext cx="2717800" cy="679847"/>
            </a:xfrm>
            <a:prstGeom prst="ellipse">
              <a:avLst/>
            </a:prstGeom>
            <a:gradFill rotWithShape="1">
              <a:gsLst>
                <a:gs pos="0">
                  <a:schemeClr val="tx1">
                    <a:alpha val="50000"/>
                  </a:scheme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grpSp>
          <p:nvGrpSpPr>
            <p:cNvPr id="35" name="Group 4"/>
            <p:cNvGrpSpPr/>
            <p:nvPr/>
          </p:nvGrpSpPr>
          <p:grpSpPr bwMode="auto">
            <a:xfrm>
              <a:off x="3301932" y="2543175"/>
              <a:ext cx="2542408" cy="1956197"/>
              <a:chOff x="0" y="0"/>
              <a:chExt cx="1456" cy="1463"/>
            </a:xfrm>
          </p:grpSpPr>
          <p:sp>
            <p:nvSpPr>
              <p:cNvPr id="40" name="Oval 563"/>
              <p:cNvSpPr>
                <a:spLocks noChangeArrowheads="1"/>
              </p:cNvSpPr>
              <p:nvPr/>
            </p:nvSpPr>
            <p:spPr bwMode="auto">
              <a:xfrm>
                <a:off x="0" y="0"/>
                <a:ext cx="1456" cy="1463"/>
              </a:xfrm>
              <a:prstGeom prst="ellipse">
                <a:avLst/>
              </a:prstGeom>
              <a:gradFill rotWithShape="1">
                <a:gsLst>
                  <a:gs pos="0">
                    <a:schemeClr val="folHlink"/>
                  </a:gs>
                  <a:gs pos="100000">
                    <a:srgbClr val="7DA70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algn="ctr" eaLnBrk="1" hangingPunct="1"/>
                <a:endParaRPr lang="ko-KR" altLang="en-US">
                  <a:solidFill>
                    <a:schemeClr val="bg1"/>
                  </a:solidFill>
                  <a:latin typeface="Arial Black" panose="020B0A04020102020204" pitchFamily="34" charset="0"/>
                </a:endParaRPr>
              </a:p>
            </p:txBody>
          </p:sp>
          <p:sp>
            <p:nvSpPr>
              <p:cNvPr id="41" name="Oval 564"/>
              <p:cNvSpPr>
                <a:spLocks noChangeArrowheads="1"/>
              </p:cNvSpPr>
              <p:nvPr/>
            </p:nvSpPr>
            <p:spPr bwMode="auto">
              <a:xfrm>
                <a:off x="515" y="30"/>
                <a:ext cx="388" cy="391"/>
              </a:xfrm>
              <a:prstGeom prst="ellipse">
                <a:avLst/>
              </a:prstGeom>
              <a:gradFill rotWithShape="1">
                <a:gsLst>
                  <a:gs pos="0">
                    <a:srgbClr val="FFFFFF">
                      <a:alpha val="50000"/>
                    </a:srgbClr>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Gulim" panose="020B0600000101010101" pitchFamily="34" charset="-127"/>
                    <a:ea typeface="Gulim" panose="020B0600000101010101" pitchFamily="34" charset="-127"/>
                  </a:defRPr>
                </a:lvl1pPr>
                <a:lvl2pPr marL="742950" indent="-285750" eaLnBrk="0" hangingPunct="0">
                  <a:defRPr>
                    <a:solidFill>
                      <a:schemeClr val="tx1"/>
                    </a:solidFill>
                    <a:latin typeface="Gulim" panose="020B0600000101010101" pitchFamily="34" charset="-127"/>
                    <a:ea typeface="Gulim" panose="020B0600000101010101" pitchFamily="34" charset="-127"/>
                  </a:defRPr>
                </a:lvl2pPr>
                <a:lvl3pPr marL="1143000" indent="-228600" eaLnBrk="0" hangingPunct="0">
                  <a:defRPr>
                    <a:solidFill>
                      <a:schemeClr val="tx1"/>
                    </a:solidFill>
                    <a:latin typeface="Gulim" panose="020B0600000101010101" pitchFamily="34" charset="-127"/>
                    <a:ea typeface="Gulim" panose="020B0600000101010101" pitchFamily="34" charset="-127"/>
                  </a:defRPr>
                </a:lvl3pPr>
                <a:lvl4pPr marL="1600200" indent="-228600" eaLnBrk="0" hangingPunct="0">
                  <a:defRPr>
                    <a:solidFill>
                      <a:schemeClr val="tx1"/>
                    </a:solidFill>
                    <a:latin typeface="Gulim" panose="020B0600000101010101" pitchFamily="34" charset="-127"/>
                    <a:ea typeface="Gulim" panose="020B0600000101010101" pitchFamily="34" charset="-127"/>
                  </a:defRPr>
                </a:lvl4pPr>
                <a:lvl5pPr marL="2057400" indent="-228600" eaLnBrk="0" hangingPunct="0">
                  <a:defRPr>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algn="ctr" eaLnBrk="1" hangingPunct="1"/>
                <a:endParaRPr lang="ko-KR" altLang="en-US"/>
              </a:p>
            </p:txBody>
          </p:sp>
        </p:grpSp>
        <p:pic>
          <p:nvPicPr>
            <p:cNvPr id="36" name="Picture 558" descr="그림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522" y="2543175"/>
              <a:ext cx="2733672" cy="209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WordArt 560"/>
            <p:cNvSpPr>
              <a:spLocks noChangeArrowheads="1" noChangeShapeType="1" noTextEdit="1"/>
            </p:cNvSpPr>
            <p:nvPr/>
          </p:nvSpPr>
          <p:spPr bwMode="auto">
            <a:xfrm>
              <a:off x="3690679" y="3133725"/>
              <a:ext cx="1693383" cy="38695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lstStyle/>
            <a:p>
              <a:pPr algn="ctr"/>
              <a:endParaRPr lang="zh-CN" altLang="en-US" sz="2400" spc="-70" dirty="0">
                <a:solidFill>
                  <a:schemeClr val="bg1"/>
                </a:solidFill>
                <a:latin typeface="Arial Black" panose="020B0A04020102020204"/>
              </a:endParaRPr>
            </a:p>
          </p:txBody>
        </p:sp>
      </p:grpSp>
      <p:sp>
        <p:nvSpPr>
          <p:cNvPr id="100" name="文本框 99"/>
          <p:cNvSpPr txBox="1"/>
          <p:nvPr/>
        </p:nvSpPr>
        <p:spPr>
          <a:xfrm>
            <a:off x="1403985" y="1059815"/>
            <a:ext cx="6258560" cy="4050665"/>
          </a:xfrm>
          <a:prstGeom prst="rect">
            <a:avLst/>
          </a:prstGeom>
          <a:noFill/>
          <a:ln w="9525">
            <a:noFill/>
          </a:ln>
        </p:spPr>
        <p:txBody>
          <a:bodyPr wrap="square">
            <a:spAutoFit/>
          </a:bodyPr>
          <a:p>
            <a:pPr indent="0" algn="l">
              <a:lnSpc>
                <a:spcPct val="110000"/>
              </a:lnSpc>
            </a:pP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本体感指的是个体随时掌握自己身体各个方面信息的能力。</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  </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本体感失调的表现：（</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1</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）动作协调不良，身体平衡困难，走路容易摔倒。动作记忆差，学技术困难，穿衣服、扣纽扣、系鞋带、拿筷子、写字或绘画的能力远低于平均水平，体育运动技能差。（</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2</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）过分怕黑，在暗处经常不知所措而哭闹。（</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3</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）方向感不强，经常迷路或迷失方向。（</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4</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）发胖（虚胖），散漫，站姿、坐姿和看书姿势不正常，易驼背和近视。（</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5</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）学习能力低，常在语言、阅读、听写和书写上存在困难，思维迟滞，记忆不良，音乐活动中发音不准，与人交谈、上课发言时会口吃。（</a:t>
            </a:r>
            <a:r>
              <a:rPr lang="en-US" alt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6</a:t>
            </a:r>
            <a:r>
              <a:rPr lang="zh-CN"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）挫折感多，缺乏自信，消极退缩，自我形象差。情绪调控能力差，爱发脾气，较多服从而内有创造力。</a:t>
            </a:r>
            <a:r>
              <a:rPr lang="en-US" b="0">
                <a:solidFill>
                  <a:schemeClr val="bg2"/>
                </a:solidFill>
                <a:highlight>
                  <a:srgbClr val="008000"/>
                </a:highlight>
                <a:latin typeface="华康娃娃体W5(P)" panose="040B0500000000000000" charset="-122"/>
                <a:ea typeface="华康娃娃体W5(P)" panose="040B0500000000000000" charset="-122"/>
                <a:cs typeface="华康娃娃体W5(P)" panose="040B0500000000000000" charset="-122"/>
              </a:rPr>
              <a:t></a:t>
            </a:r>
            <a:r>
              <a:rPr lang="en-US" b="0">
                <a:latin typeface="Calibri" panose="020F0502020204030204" pitchFamily="34" charset="0"/>
                <a:ea typeface="宋体" panose="02010600030101010101" pitchFamily="2" charset="-122"/>
                <a:cs typeface="Times New Roman" panose="02020603050405020304" pitchFamily="18" charset="0"/>
              </a:rPr>
              <a:t> </a:t>
            </a:r>
            <a:endParaRPr lang="en-US" altLang="en-US" b="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750"/>
                                        <p:tgtEl>
                                          <p:spTgt spid="4"/>
                                        </p:tgtEl>
                                      </p:cBhvr>
                                    </p:animEffect>
                                  </p:childTnLst>
                                </p:cTn>
                              </p:par>
                              <p:par>
                                <p:cTn id="12" presetID="27" presetClass="entr" presetSubtype="0" fill="hold" grpId="1" nodeType="withEffect">
                                  <p:stCondLst>
                                    <p:cond delay="50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25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250"/>
                                        <p:tgtEl>
                                          <p:spTgt spid="4"/>
                                        </p:tgtEl>
                                        <p:attrNameLst>
                                          <p:attrName>fillcolor</p:attrName>
                                        </p:attrNameLst>
                                      </p:cBhvr>
                                      <p:tavLst>
                                        <p:tav tm="0">
                                          <p:val>
                                            <p:clrVal>
                                              <a:schemeClr val="accent2"/>
                                            </p:clrVal>
                                          </p:val>
                                        </p:tav>
                                        <p:tav tm="50000">
                                          <p:val>
                                            <p:clrVal>
                                              <a:schemeClr val="hlink"/>
                                            </p:clrVal>
                                          </p:val>
                                        </p:tav>
                                      </p:tavLst>
                                    </p:anim>
                                    <p:set>
                                      <p:cBhvr>
                                        <p:cTn id="16" dur="250"/>
                                        <p:tgtEl>
                                          <p:spTgt spid="4"/>
                                        </p:tgtEl>
                                        <p:attrNameLst>
                                          <p:attrName>fill.type</p:attrName>
                                        </p:attrNameLst>
                                      </p:cBhvr>
                                      <p:to>
                                        <p:strVal val="solid"/>
                                      </p:to>
                                    </p:set>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625"/>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750"/>
                                        <p:tgtEl>
                                          <p:spTgt spid="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750"/>
                                        <p:tgtEl>
                                          <p:spTgt spid="7"/>
                                        </p:tgtEl>
                                      </p:cBhvr>
                                    </p:animEffect>
                                  </p:childTnLst>
                                </p:cTn>
                              </p:par>
                            </p:childTnLst>
                          </p:cTn>
                        </p:par>
                        <p:par>
                          <p:cTn id="38" fill="hold">
                            <p:stCondLst>
                              <p:cond delay="3625"/>
                            </p:stCondLst>
                            <p:childTnLst>
                              <p:par>
                                <p:cTn id="39" presetID="42"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5" grpId="0" animBg="1"/>
      <p:bldP spid="6" grpId="0" animBg="1"/>
      <p:bldP spid="7" grpId="0" bldLvl="0" animBg="1"/>
      <p:bldP spid="8" grpId="0" animBg="1"/>
    </p:bldLst>
  </p:timing>
</p:sld>
</file>

<file path=ppt/tags/tag1.xml><?xml version="1.0" encoding="utf-8"?>
<p:tagLst xmlns:p="http://schemas.openxmlformats.org/presentationml/2006/main">
  <p:tag name="KSO_WM_UNIT_PLACING_PICTURE_USER_VIEWPORT" val="{&quot;height&quot;:580,&quot;width&quot;:800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PP_MARK_KEY" val="1ca4c121-154b-4a67-a653-67543e652c65"/>
  <p:tag name="COMMONDATA" val="eyJoZGlkIjoiZjg5OGUzNTA1Y2FhZDBhMTIwNWZjMGY0M2FjMTAwMm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3242</Words>
  <Application>WPS 演示</Application>
  <PresentationFormat>全屏显示(16:9)</PresentationFormat>
  <Paragraphs>89</Paragraphs>
  <Slides>13</Slides>
  <Notes>28</Notes>
  <HiddenSlides>0</HiddenSlides>
  <MMClips>1</MMClips>
  <ScaleCrop>false</ScaleCrop>
  <HeadingPairs>
    <vt:vector size="6" baseType="variant">
      <vt:variant>
        <vt:lpstr>已用的字体</vt:lpstr>
      </vt:variant>
      <vt:variant>
        <vt:i4>113</vt:i4>
      </vt:variant>
      <vt:variant>
        <vt:lpstr>主题</vt:lpstr>
      </vt:variant>
      <vt:variant>
        <vt:i4>1</vt:i4>
      </vt:variant>
      <vt:variant>
        <vt:lpstr>幻灯片标题</vt:lpstr>
      </vt:variant>
      <vt:variant>
        <vt:i4>13</vt:i4>
      </vt:variant>
    </vt:vector>
  </HeadingPairs>
  <TitlesOfParts>
    <vt:vector size="127" baseType="lpstr">
      <vt:lpstr>Arial</vt:lpstr>
      <vt:lpstr>宋体</vt:lpstr>
      <vt:lpstr>Wingdings</vt:lpstr>
      <vt:lpstr>方正胖娃简体</vt:lpstr>
      <vt:lpstr>Calibri</vt:lpstr>
      <vt:lpstr>微软雅黑</vt:lpstr>
      <vt:lpstr>黑体</vt:lpstr>
      <vt:lpstr>Adidas Unity</vt:lpstr>
      <vt:lpstr>Times New Roman</vt:lpstr>
      <vt:lpstr>Arial Rounded MT Bold</vt:lpstr>
      <vt:lpstr>Calibri</vt:lpstr>
      <vt:lpstr>Agency FB</vt:lpstr>
      <vt:lpstr>Trebuchet MS</vt:lpstr>
      <vt:lpstr>Gulim</vt:lpstr>
      <vt:lpstr>Malgun Gothic</vt:lpstr>
      <vt:lpstr>Arial Black</vt:lpstr>
      <vt:lpstr>Arial Black</vt:lpstr>
      <vt:lpstr>Arial Unicode MS</vt:lpstr>
      <vt:lpstr>Bell MT</vt:lpstr>
      <vt:lpstr>Menk Xvsiga Tig</vt:lpstr>
      <vt:lpstr>Comic Sans MS</vt:lpstr>
      <vt:lpstr>Gungsuh</vt:lpstr>
      <vt:lpstr>Arial Unicode MS</vt:lpstr>
      <vt:lpstr>Lucida Sans</vt:lpstr>
      <vt:lpstr>Lucida Sans Unicode</vt:lpstr>
      <vt:lpstr>方正正大黑简体</vt:lpstr>
      <vt:lpstr>书体坊米芾体</vt:lpstr>
      <vt:lpstr>华康俪金黑W8(P)</vt:lpstr>
      <vt:lpstr>文鼎粗楷</vt:lpstr>
      <vt:lpstr>文鼎粗明</vt:lpstr>
      <vt:lpstr>文鼎霹雳体</vt:lpstr>
      <vt:lpstr>书体坊兰亭体</vt:lpstr>
      <vt:lpstr>中國龍新草體</vt:lpstr>
      <vt:lpstr>书体坊王学勤钢笔行书</vt:lpstr>
      <vt:lpstr>书体坊硬笔行书3500</vt:lpstr>
      <vt:lpstr>书体坊赵九江钢笔行书</vt:lpstr>
      <vt:lpstr>书体坊郭小语钢笔楷体</vt:lpstr>
      <vt:lpstr>书体坊赵九江钢笔楷书</vt:lpstr>
      <vt:lpstr>仿宋</vt:lpstr>
      <vt:lpstr>全新硬笔隶书简</vt:lpstr>
      <vt:lpstr>全新硬笔行书简</vt:lpstr>
      <vt:lpstr>华康俪金黑W8</vt:lpstr>
      <vt:lpstr>华康海报体W12(P)</vt:lpstr>
      <vt:lpstr>华康雅宋体W9</vt:lpstr>
      <vt:lpstr>书体坊雪纯体3500</vt:lpstr>
      <vt:lpstr>华文新魏</vt:lpstr>
      <vt:lpstr>全新硬笔楷书简</vt:lpstr>
      <vt:lpstr>华康娃娃体W5(P)</vt:lpstr>
      <vt:lpstr>华康雅宋体W9(P)</vt:lpstr>
      <vt:lpstr>华文彩云</vt:lpstr>
      <vt:lpstr>华文行楷</vt:lpstr>
      <vt:lpstr>叶根友蚕燕隶书(3500)</vt:lpstr>
      <vt:lpstr>孙过庭草体测试版</vt:lpstr>
      <vt:lpstr>幼圆</vt:lpstr>
      <vt:lpstr>方正中等线简体</vt:lpstr>
      <vt:lpstr>方正中楷繁体</vt:lpstr>
      <vt:lpstr>方正准圆_GBK</vt:lpstr>
      <vt:lpstr>方正兰亭细黑_GBK</vt:lpstr>
      <vt:lpstr>方正华隶_GBK</vt:lpstr>
      <vt:lpstr>方正卡通繁体</vt:lpstr>
      <vt:lpstr>方正卡通简体</vt:lpstr>
      <vt:lpstr>方正剪纸简体</vt:lpstr>
      <vt:lpstr>方正启体繁体</vt:lpstr>
      <vt:lpstr>方正大黑简体</vt:lpstr>
      <vt:lpstr>方正古隶简体</vt:lpstr>
      <vt:lpstr>方正剪纸繁体</vt:lpstr>
      <vt:lpstr>方正书宋简体</vt:lpstr>
      <vt:lpstr>方正兰亭中黑_GBK</vt:lpstr>
      <vt:lpstr>方正中倩繁体</vt:lpstr>
      <vt:lpstr>方正中倩简体</vt:lpstr>
      <vt:lpstr>方正启体简体</vt:lpstr>
      <vt:lpstr>方正宋三_GBK</vt:lpstr>
      <vt:lpstr>方正宋黑简体</vt:lpstr>
      <vt:lpstr>方正小标宋简体</vt:lpstr>
      <vt:lpstr>方正宋黑繁体</vt:lpstr>
      <vt:lpstr>方正少儿_GBK</vt:lpstr>
      <vt:lpstr>方正平和繁体</vt:lpstr>
      <vt:lpstr>方正平黑繁体</vt:lpstr>
      <vt:lpstr>方正幼线繁体</vt:lpstr>
      <vt:lpstr>方正康体简体</vt:lpstr>
      <vt:lpstr>方正报宋繁体</vt:lpstr>
      <vt:lpstr>方正报宋_GBK</vt:lpstr>
      <vt:lpstr>方正彩云_GBK</vt:lpstr>
      <vt:lpstr>方正新舒体_GBK</vt:lpstr>
      <vt:lpstr>方正正中黑简体</vt:lpstr>
      <vt:lpstr>书体坊安景臣钢笔行书</vt:lpstr>
      <vt:lpstr>华康宋体W12(P)</vt:lpstr>
      <vt:lpstr>微软简隶书</vt:lpstr>
      <vt:lpstr>微软繁仿宋</vt:lpstr>
      <vt:lpstr>微软繁宋体</vt:lpstr>
      <vt:lpstr>微软繁楷体</vt:lpstr>
      <vt:lpstr>微软繁琥珀</vt:lpstr>
      <vt:lpstr>微软繁线体</vt:lpstr>
      <vt:lpstr>微软繁超黑</vt:lpstr>
      <vt:lpstr>微软雅黑 Light</vt:lpstr>
      <vt:lpstr>文泉驿微米黑</vt:lpstr>
      <vt:lpstr>微软简粗黑</vt:lpstr>
      <vt:lpstr>微软简楷体</vt:lpstr>
      <vt:lpstr>微软简老宋</vt:lpstr>
      <vt:lpstr>微软简仿宋</vt:lpstr>
      <vt:lpstr>微软简标宋</vt:lpstr>
      <vt:lpstr>叶根友毛笔行书</vt:lpstr>
      <vt:lpstr>叶根友刀锋黑草</vt:lpstr>
      <vt:lpstr>微软繁魏碑</vt:lpstr>
      <vt:lpstr>微软繁隶书</vt:lpstr>
      <vt:lpstr>文泉驿等宽微米黑</vt:lpstr>
      <vt:lpstr>文鼎特粗宋简</vt:lpstr>
      <vt:lpstr>叶根友毛笔行书简体</vt:lpstr>
      <vt:lpstr>叶根友特色简体升级版</vt:lpstr>
      <vt:lpstr>微软繁细圆</vt:lpstr>
      <vt:lpstr>方正北魏楷书简体</vt:lpstr>
      <vt:lpstr>方正北魏楷书繁体</vt:lpstr>
      <vt:lpstr>方正喵呜体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dc:creator>
  <cp:lastModifiedBy>Administrator</cp:lastModifiedBy>
  <cp:revision>18</cp:revision>
  <dcterms:created xsi:type="dcterms:W3CDTF">2015-06-03T12:20:00Z</dcterms:created>
  <dcterms:modified xsi:type="dcterms:W3CDTF">2023-05-25T12:54:59Z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BA1F5A540CE44FCB8E5C2792EA3F4C54</vt:lpwstr>
  </property>
</Properties>
</file>