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257" r:id="rId3"/>
    <p:sldId id="296" r:id="rId4"/>
    <p:sldId id="259" r:id="rId5"/>
    <p:sldId id="322" r:id="rId6"/>
    <p:sldId id="260" r:id="rId7"/>
    <p:sldId id="323" r:id="rId8"/>
    <p:sldId id="324" r:id="rId9"/>
    <p:sldId id="261" r:id="rId10"/>
    <p:sldId id="263" r:id="rId11"/>
    <p:sldId id="264" r:id="rId12"/>
    <p:sldId id="325" r:id="rId13"/>
    <p:sldId id="265" r:id="rId14"/>
    <p:sldId id="326" r:id="rId15"/>
    <p:sldId id="327" r:id="rId16"/>
    <p:sldId id="328" r:id="rId17"/>
    <p:sldId id="360" r:id="rId18"/>
    <p:sldId id="361" r:id="rId19"/>
    <p:sldId id="362" r:id="rId20"/>
    <p:sldId id="363" r:id="rId21"/>
    <p:sldId id="364" r:id="rId22"/>
    <p:sldId id="365" r:id="rId23"/>
    <p:sldId id="366" r:id="rId24"/>
    <p:sldId id="329" r:id="rId25"/>
    <p:sldId id="331" r:id="rId26"/>
    <p:sldId id="332" r:id="rId27"/>
    <p:sldId id="266" r:id="rId28"/>
    <p:sldId id="333" r:id="rId29"/>
    <p:sldId id="270" r:id="rId30"/>
    <p:sldId id="280" r:id="rId31"/>
    <p:sldId id="281" r:id="rId32"/>
    <p:sldId id="282" r:id="rId33"/>
    <p:sldId id="283" r:id="rId34"/>
    <p:sldId id="285" r:id="rId35"/>
    <p:sldId id="286" r:id="rId36"/>
    <p:sldId id="268" r:id="rId37"/>
    <p:sldId id="355" r:id="rId38"/>
    <p:sldId id="356" r:id="rId39"/>
    <p:sldId id="288" r:id="rId40"/>
    <p:sldId id="289" r:id="rId41"/>
    <p:sldId id="290" r:id="rId42"/>
    <p:sldId id="291" r:id="rId43"/>
    <p:sldId id="357" r:id="rId44"/>
    <p:sldId id="358" r:id="rId45"/>
    <p:sldId id="359" r:id="rId46"/>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gs" Target="tags/tag7.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997585" y="633730"/>
            <a:ext cx="10197465" cy="1655445"/>
          </a:xfrm>
        </p:spPr>
        <p:txBody>
          <a:bodyPr>
            <a:normAutofit/>
          </a:bodyPr>
          <a:p>
            <a:pPr marL="0" indent="0" algn="ctr">
              <a:buNone/>
            </a:pPr>
            <a:r>
              <a:rPr lang="zh-CN" altLang="en-US" sz="7200"/>
              <a:t>公共行政学</a:t>
            </a:r>
            <a:endParaRPr lang="zh-CN" altLang="en-US" sz="7200"/>
          </a:p>
          <a:p>
            <a:pPr marL="0" indent="0" algn="ctr">
              <a:buNone/>
            </a:pPr>
            <a:endParaRPr lang="zh-CN" altLang="en-US" sz="7200"/>
          </a:p>
        </p:txBody>
      </p:sp>
      <p:sp>
        <p:nvSpPr>
          <p:cNvPr id="4" name="文本框 3"/>
          <p:cNvSpPr txBox="1"/>
          <p:nvPr/>
        </p:nvSpPr>
        <p:spPr>
          <a:xfrm>
            <a:off x="2334895" y="2670175"/>
            <a:ext cx="7521575" cy="3784600"/>
          </a:xfrm>
          <a:prstGeom prst="rect">
            <a:avLst/>
          </a:prstGeom>
          <a:noFill/>
        </p:spPr>
        <p:txBody>
          <a:bodyPr wrap="square" rtlCol="0">
            <a:spAutoFit/>
          </a:bodyPr>
          <a:p>
            <a:pPr algn="ctr"/>
            <a:r>
              <a:rPr lang="zh-CN" altLang="en-US" sz="4800"/>
              <a:t>乌兰察布开放大学</a:t>
            </a:r>
            <a:endParaRPr lang="zh-CN" altLang="en-US" sz="4800"/>
          </a:p>
          <a:p>
            <a:pPr algn="ctr"/>
            <a:endParaRPr lang="zh-CN" altLang="en-US" sz="4800"/>
          </a:p>
          <a:p>
            <a:pPr algn="ctr"/>
            <a:r>
              <a:rPr lang="zh-CN" altLang="en-US" sz="4800"/>
              <a:t>李鹏爱</a:t>
            </a:r>
            <a:endParaRPr lang="zh-CN" altLang="en-US" sz="4800"/>
          </a:p>
          <a:p>
            <a:pPr algn="ctr"/>
            <a:endParaRPr lang="zh-CN" altLang="en-US" sz="4800"/>
          </a:p>
          <a:p>
            <a:pPr algn="ctr"/>
            <a:r>
              <a:rPr lang="en-US" altLang="zh-CN" sz="4800"/>
              <a:t>2024</a:t>
            </a:r>
            <a:r>
              <a:rPr lang="zh-CN" altLang="en-US" sz="4800"/>
              <a:t>年</a:t>
            </a:r>
            <a:r>
              <a:rPr lang="en-US" altLang="zh-CN" sz="4800"/>
              <a:t>6</a:t>
            </a:r>
            <a:r>
              <a:rPr lang="zh-CN" altLang="en-US" sz="4800"/>
              <a:t>月</a:t>
            </a:r>
            <a:r>
              <a:rPr lang="en-US" altLang="zh-CN" sz="4800"/>
              <a:t>14</a:t>
            </a:r>
            <a:r>
              <a:rPr lang="zh-CN" altLang="en-US" sz="4800"/>
              <a:t>日</a:t>
            </a:r>
            <a:endParaRPr lang="zh-CN" altLang="en-US"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408305" y="436245"/>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5400"/>
              <a:t>一、</a:t>
            </a:r>
            <a:r>
              <a:rPr lang="zh-CN" altLang="en-US" sz="5400">
                <a:sym typeface="+mn-ea"/>
              </a:rPr>
              <a:t>公共行政</a:t>
            </a:r>
            <a:r>
              <a:rPr lang="zh-CN" altLang="en-US" sz="5400"/>
              <a:t>的含义与特点</a:t>
            </a:r>
            <a:endParaRPr lang="zh-CN" altLang="en-US" sz="5400"/>
          </a:p>
        </p:txBody>
      </p:sp>
      <p:sp>
        <p:nvSpPr>
          <p:cNvPr id="100" name="文本框 99"/>
          <p:cNvSpPr txBox="1"/>
          <p:nvPr/>
        </p:nvSpPr>
        <p:spPr>
          <a:xfrm>
            <a:off x="770890" y="1474470"/>
            <a:ext cx="10381615" cy="1255395"/>
          </a:xfrm>
          <a:prstGeom prst="rect">
            <a:avLst/>
          </a:prstGeom>
          <a:noFill/>
          <a:ln w="9525">
            <a:noFill/>
          </a:ln>
        </p:spPr>
        <p:txBody>
          <a:bodyPr wrap="square">
            <a:spAutoFit/>
          </a:bodyPr>
          <a:p>
            <a:pPr indent="457200" fontAlgn="auto">
              <a:lnSpc>
                <a:spcPts val="4540"/>
              </a:lnSpc>
            </a:pPr>
            <a:r>
              <a:rPr lang="zh-CN" sz="3200" b="0">
                <a:latin typeface="+mn-ea"/>
              </a:rPr>
              <a:t>公共行政：</a:t>
            </a:r>
            <a:r>
              <a:rPr lang="zh-CN" sz="3200" b="0">
                <a:solidFill>
                  <a:srgbClr val="FF0000"/>
                </a:solidFill>
                <a:latin typeface="+mn-ea"/>
              </a:rPr>
              <a:t>政府</a:t>
            </a:r>
            <a:r>
              <a:rPr lang="zh-CN" sz="3200" b="0">
                <a:latin typeface="+mn-ea"/>
              </a:rPr>
              <a:t>运用国家权力，为了实现各种行政目标与价值追求，依法管理</a:t>
            </a:r>
            <a:r>
              <a:rPr lang="zh-CN" sz="3200" b="0">
                <a:solidFill>
                  <a:srgbClr val="FF0000"/>
                </a:solidFill>
                <a:latin typeface="+mn-ea"/>
              </a:rPr>
              <a:t>社会公共事务</a:t>
            </a:r>
            <a:r>
              <a:rPr lang="zh-CN" sz="3200" b="0">
                <a:latin typeface="+mn-ea"/>
              </a:rPr>
              <a:t>。</a:t>
            </a:r>
            <a:endParaRPr lang="zh-CN" altLang="en-US" sz="3200" b="0">
              <a:latin typeface="+mn-ea"/>
            </a:endParaRPr>
          </a:p>
        </p:txBody>
      </p:sp>
      <p:sp>
        <p:nvSpPr>
          <p:cNvPr id="2" name="文本框 1"/>
          <p:cNvSpPr txBox="1"/>
          <p:nvPr/>
        </p:nvSpPr>
        <p:spPr>
          <a:xfrm>
            <a:off x="770890" y="3429000"/>
            <a:ext cx="10744200" cy="3125470"/>
          </a:xfrm>
          <a:prstGeom prst="rect">
            <a:avLst/>
          </a:prstGeom>
          <a:noFill/>
          <a:ln w="9525">
            <a:noFill/>
          </a:ln>
        </p:spPr>
        <p:txBody>
          <a:bodyPr wrap="square">
            <a:spAutoFit/>
          </a:bodyPr>
          <a:p>
            <a:pPr indent="457200" fontAlgn="auto">
              <a:lnSpc>
                <a:spcPts val="4060"/>
              </a:lnSpc>
            </a:pPr>
            <a:r>
              <a:rPr lang="zh-CN" sz="2800" b="0">
                <a:latin typeface="+mn-ea"/>
                <a:cs typeface="+mn-ea"/>
              </a:rPr>
              <a:t>1.主体（谁来行政）：政府，包括中央人民政府即国务院，地方各级人民政府及政府组成部门。    2.客体（行政对象）：社会公共事务。    3.目的：实现各种行政目标与价值追求。</a:t>
            </a:r>
            <a:endParaRPr lang="zh-CN" sz="2800" b="0">
              <a:latin typeface="+mn-ea"/>
              <a:cs typeface="+mn-ea"/>
            </a:endParaRPr>
          </a:p>
          <a:p>
            <a:pPr indent="457200" fontAlgn="auto">
              <a:lnSpc>
                <a:spcPts val="4060"/>
              </a:lnSpc>
            </a:pPr>
            <a:r>
              <a:rPr lang="zh-CN" sz="2800" b="0">
                <a:latin typeface="+mn-ea"/>
                <a:cs typeface="+mn-ea"/>
              </a:rPr>
              <a:t>4.依据：以国家权力为后盾，依法执政、依法行政。</a:t>
            </a:r>
            <a:endParaRPr lang="zh-CN" sz="2800" b="0">
              <a:latin typeface="+mn-ea"/>
              <a:cs typeface="+mn-ea"/>
            </a:endParaRPr>
          </a:p>
          <a:p>
            <a:endParaRPr lang="zh-CN" altLang="en-US" sz="2800" b="0">
              <a:latin typeface="+mn-ea"/>
              <a:cs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408305" y="436245"/>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5400"/>
              <a:t>一、</a:t>
            </a:r>
            <a:r>
              <a:rPr lang="zh-CN" altLang="en-US" sz="5400">
                <a:sym typeface="+mn-ea"/>
              </a:rPr>
              <a:t>公共行政</a:t>
            </a:r>
            <a:r>
              <a:rPr lang="zh-CN" altLang="en-US" sz="5400"/>
              <a:t>的含义与特点</a:t>
            </a:r>
            <a:endParaRPr lang="zh-CN" altLang="en-US" sz="5400"/>
          </a:p>
        </p:txBody>
      </p:sp>
      <p:sp>
        <p:nvSpPr>
          <p:cNvPr id="3" name="矩形 2"/>
          <p:cNvSpPr/>
          <p:nvPr/>
        </p:nvSpPr>
        <p:spPr>
          <a:xfrm>
            <a:off x="3481070" y="1492885"/>
            <a:ext cx="4304030" cy="645160"/>
          </a:xfrm>
          <a:prstGeom prst="rect">
            <a:avLst/>
          </a:prstGeom>
          <a:noFill/>
          <a:ln>
            <a:noFill/>
          </a:ln>
        </p:spPr>
        <p:txBody>
          <a:bodyPr wrap="none" rtlCol="0" anchor="t">
            <a:spAutoFit/>
          </a:bodyPr>
          <a:p>
            <a:pPr algn="ctr"/>
            <a:r>
              <a:rPr lang="zh-CN" altLang="en-US" sz="3600" b="1">
                <a:ln w="12700" cmpd="sng">
                  <a:solidFill>
                    <a:schemeClr val="accent4"/>
                  </a:solidFill>
                  <a:prstDash val="solid"/>
                </a:ln>
                <a:solidFill>
                  <a:srgbClr val="FFC000"/>
                </a:solidFill>
                <a:effectLst/>
              </a:rPr>
              <a:t>国务院</a:t>
            </a:r>
            <a:r>
              <a:rPr lang="en-US" altLang="zh-CN" sz="3600" b="1">
                <a:ln w="12700" cmpd="sng">
                  <a:solidFill>
                    <a:schemeClr val="accent4"/>
                  </a:solidFill>
                  <a:prstDash val="solid"/>
                </a:ln>
                <a:solidFill>
                  <a:srgbClr val="FFC000"/>
                </a:solidFill>
                <a:effectLst/>
              </a:rPr>
              <a:t>26</a:t>
            </a:r>
            <a:r>
              <a:rPr lang="zh-CN" altLang="en-US" sz="3600" b="1">
                <a:ln w="12700" cmpd="sng">
                  <a:solidFill>
                    <a:schemeClr val="accent4"/>
                  </a:solidFill>
                  <a:prstDash val="solid"/>
                </a:ln>
                <a:solidFill>
                  <a:srgbClr val="FFC000"/>
                </a:solidFill>
                <a:effectLst/>
              </a:rPr>
              <a:t>个组成部门</a:t>
            </a:r>
            <a:endParaRPr lang="zh-CN" altLang="en-US" sz="3600" b="1">
              <a:ln w="12700" cmpd="sng">
                <a:solidFill>
                  <a:schemeClr val="accent4"/>
                </a:solidFill>
                <a:prstDash val="solid"/>
              </a:ln>
              <a:solidFill>
                <a:srgbClr val="FFC000"/>
              </a:solidFill>
              <a:effectLst/>
            </a:endParaRPr>
          </a:p>
        </p:txBody>
      </p:sp>
      <p:sp>
        <p:nvSpPr>
          <p:cNvPr id="5" name="圆柱形 4"/>
          <p:cNvSpPr/>
          <p:nvPr/>
        </p:nvSpPr>
        <p:spPr>
          <a:xfrm>
            <a:off x="34290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外</a:t>
            </a:r>
            <a:endParaRPr lang="zh-CN" altLang="en-US"/>
          </a:p>
          <a:p>
            <a:pPr algn="ctr"/>
            <a:r>
              <a:rPr lang="zh-CN" altLang="en-US"/>
              <a:t>交</a:t>
            </a:r>
            <a:endParaRPr lang="zh-CN" altLang="en-US"/>
          </a:p>
          <a:p>
            <a:pPr algn="ctr"/>
            <a:r>
              <a:rPr lang="zh-CN" altLang="en-US"/>
              <a:t>部</a:t>
            </a:r>
            <a:endParaRPr lang="zh-CN" altLang="en-US"/>
          </a:p>
        </p:txBody>
      </p:sp>
      <p:sp>
        <p:nvSpPr>
          <p:cNvPr id="19" name="圆柱形 18"/>
          <p:cNvSpPr/>
          <p:nvPr/>
        </p:nvSpPr>
        <p:spPr>
          <a:xfrm>
            <a:off x="1247775"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国</a:t>
            </a:r>
            <a:endParaRPr lang="zh-CN" altLang="en-US"/>
          </a:p>
          <a:p>
            <a:pPr algn="ctr"/>
            <a:r>
              <a:rPr lang="zh-CN" altLang="en-US"/>
              <a:t>防</a:t>
            </a:r>
            <a:endParaRPr lang="zh-CN" altLang="en-US"/>
          </a:p>
          <a:p>
            <a:pPr algn="ctr"/>
            <a:r>
              <a:rPr lang="zh-CN" altLang="en-US"/>
              <a:t>部</a:t>
            </a:r>
            <a:endParaRPr lang="zh-CN" altLang="en-US"/>
          </a:p>
        </p:txBody>
      </p:sp>
      <p:sp>
        <p:nvSpPr>
          <p:cNvPr id="20" name="圆柱形 19"/>
          <p:cNvSpPr/>
          <p:nvPr/>
        </p:nvSpPr>
        <p:spPr>
          <a:xfrm>
            <a:off x="215265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国家发展和改革委员会</a:t>
            </a:r>
            <a:endParaRPr lang="zh-CN" altLang="en-US" sz="1400"/>
          </a:p>
        </p:txBody>
      </p:sp>
      <p:sp>
        <p:nvSpPr>
          <p:cNvPr id="21" name="圆柱形 20"/>
          <p:cNvSpPr/>
          <p:nvPr/>
        </p:nvSpPr>
        <p:spPr>
          <a:xfrm>
            <a:off x="3057525"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教</a:t>
            </a:r>
            <a:endParaRPr lang="zh-CN" altLang="en-US"/>
          </a:p>
          <a:p>
            <a:pPr algn="ctr"/>
            <a:r>
              <a:rPr lang="zh-CN" altLang="en-US"/>
              <a:t>育</a:t>
            </a:r>
            <a:endParaRPr lang="zh-CN" altLang="en-US"/>
          </a:p>
          <a:p>
            <a:pPr algn="ctr"/>
            <a:r>
              <a:rPr lang="zh-CN" altLang="en-US"/>
              <a:t>部</a:t>
            </a:r>
            <a:endParaRPr lang="zh-CN" altLang="en-US"/>
          </a:p>
        </p:txBody>
      </p:sp>
      <p:sp>
        <p:nvSpPr>
          <p:cNvPr id="22" name="圆柱形 21"/>
          <p:cNvSpPr/>
          <p:nvPr/>
        </p:nvSpPr>
        <p:spPr>
          <a:xfrm>
            <a:off x="396240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科学技术部</a:t>
            </a:r>
            <a:endParaRPr lang="zh-CN" altLang="en-US"/>
          </a:p>
        </p:txBody>
      </p:sp>
      <p:sp>
        <p:nvSpPr>
          <p:cNvPr id="23" name="圆柱形 22"/>
          <p:cNvSpPr/>
          <p:nvPr/>
        </p:nvSpPr>
        <p:spPr>
          <a:xfrm>
            <a:off x="4867275"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工业和信息化部</a:t>
            </a:r>
            <a:endParaRPr lang="zh-CN" altLang="en-US"/>
          </a:p>
        </p:txBody>
      </p:sp>
      <p:sp>
        <p:nvSpPr>
          <p:cNvPr id="24" name="圆柱形 23"/>
          <p:cNvSpPr/>
          <p:nvPr/>
        </p:nvSpPr>
        <p:spPr>
          <a:xfrm>
            <a:off x="577215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国家民族事务委员会</a:t>
            </a:r>
            <a:endParaRPr lang="zh-CN" altLang="en-US" sz="1400"/>
          </a:p>
        </p:txBody>
      </p:sp>
      <p:sp>
        <p:nvSpPr>
          <p:cNvPr id="25" name="圆柱形 24"/>
          <p:cNvSpPr/>
          <p:nvPr/>
        </p:nvSpPr>
        <p:spPr>
          <a:xfrm>
            <a:off x="6677025"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公</a:t>
            </a:r>
            <a:endParaRPr lang="zh-CN" altLang="en-US"/>
          </a:p>
          <a:p>
            <a:pPr algn="ctr"/>
            <a:r>
              <a:rPr lang="zh-CN" altLang="en-US"/>
              <a:t>安</a:t>
            </a:r>
            <a:endParaRPr lang="zh-CN" altLang="en-US"/>
          </a:p>
          <a:p>
            <a:pPr algn="ctr"/>
            <a:r>
              <a:rPr lang="zh-CN" altLang="en-US"/>
              <a:t>部</a:t>
            </a:r>
            <a:endParaRPr lang="zh-CN" altLang="en-US"/>
          </a:p>
        </p:txBody>
      </p:sp>
      <p:sp>
        <p:nvSpPr>
          <p:cNvPr id="26" name="圆柱形 25"/>
          <p:cNvSpPr/>
          <p:nvPr/>
        </p:nvSpPr>
        <p:spPr>
          <a:xfrm>
            <a:off x="758190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国家安全部</a:t>
            </a:r>
            <a:endParaRPr lang="zh-CN" altLang="en-US"/>
          </a:p>
        </p:txBody>
      </p:sp>
      <p:sp>
        <p:nvSpPr>
          <p:cNvPr id="27" name="圆柱形 26"/>
          <p:cNvSpPr/>
          <p:nvPr/>
        </p:nvSpPr>
        <p:spPr>
          <a:xfrm>
            <a:off x="8486775"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民</a:t>
            </a:r>
            <a:endParaRPr lang="zh-CN" altLang="en-US"/>
          </a:p>
          <a:p>
            <a:pPr algn="ctr"/>
            <a:r>
              <a:rPr lang="zh-CN" altLang="en-US"/>
              <a:t>政</a:t>
            </a:r>
            <a:endParaRPr lang="zh-CN" altLang="en-US"/>
          </a:p>
          <a:p>
            <a:pPr algn="ctr"/>
            <a:r>
              <a:rPr lang="zh-CN" altLang="en-US"/>
              <a:t>部</a:t>
            </a:r>
            <a:endParaRPr lang="zh-CN" altLang="en-US"/>
          </a:p>
        </p:txBody>
      </p:sp>
      <p:sp>
        <p:nvSpPr>
          <p:cNvPr id="28" name="圆柱形 27"/>
          <p:cNvSpPr/>
          <p:nvPr/>
        </p:nvSpPr>
        <p:spPr>
          <a:xfrm>
            <a:off x="939165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司</a:t>
            </a:r>
            <a:endParaRPr lang="zh-CN" altLang="en-US"/>
          </a:p>
          <a:p>
            <a:pPr algn="ctr"/>
            <a:r>
              <a:rPr lang="zh-CN" altLang="en-US"/>
              <a:t>法</a:t>
            </a:r>
            <a:endParaRPr lang="zh-CN" altLang="en-US"/>
          </a:p>
          <a:p>
            <a:pPr algn="ctr"/>
            <a:r>
              <a:rPr lang="zh-CN" altLang="en-US"/>
              <a:t>部</a:t>
            </a:r>
            <a:endParaRPr lang="zh-CN" altLang="en-US"/>
          </a:p>
        </p:txBody>
      </p:sp>
      <p:sp>
        <p:nvSpPr>
          <p:cNvPr id="29" name="圆柱形 28"/>
          <p:cNvSpPr/>
          <p:nvPr/>
        </p:nvSpPr>
        <p:spPr>
          <a:xfrm>
            <a:off x="10296525"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财</a:t>
            </a:r>
            <a:endParaRPr lang="zh-CN" altLang="en-US"/>
          </a:p>
          <a:p>
            <a:pPr algn="ctr"/>
            <a:r>
              <a:rPr lang="zh-CN" altLang="en-US"/>
              <a:t>政</a:t>
            </a:r>
            <a:endParaRPr lang="zh-CN" altLang="en-US"/>
          </a:p>
          <a:p>
            <a:pPr algn="ctr"/>
            <a:r>
              <a:rPr lang="zh-CN" altLang="en-US"/>
              <a:t>部</a:t>
            </a:r>
            <a:endParaRPr lang="zh-CN" altLang="en-US"/>
          </a:p>
        </p:txBody>
      </p:sp>
      <p:sp>
        <p:nvSpPr>
          <p:cNvPr id="30" name="圆柱形 29"/>
          <p:cNvSpPr/>
          <p:nvPr/>
        </p:nvSpPr>
        <p:spPr>
          <a:xfrm>
            <a:off x="11201400" y="255016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人力资源和社会保障部</a:t>
            </a:r>
            <a:endParaRPr lang="zh-CN" altLang="en-US" sz="1400"/>
          </a:p>
        </p:txBody>
      </p:sp>
      <p:sp>
        <p:nvSpPr>
          <p:cNvPr id="32" name="圆柱形 31"/>
          <p:cNvSpPr/>
          <p:nvPr/>
        </p:nvSpPr>
        <p:spPr>
          <a:xfrm>
            <a:off x="34290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自然资源部</a:t>
            </a:r>
            <a:endParaRPr lang="zh-CN" altLang="en-US"/>
          </a:p>
        </p:txBody>
      </p:sp>
      <p:sp>
        <p:nvSpPr>
          <p:cNvPr id="33" name="圆柱形 32"/>
          <p:cNvSpPr/>
          <p:nvPr/>
        </p:nvSpPr>
        <p:spPr>
          <a:xfrm>
            <a:off x="1247775"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生态环境部</a:t>
            </a:r>
            <a:endParaRPr lang="zh-CN" altLang="en-US"/>
          </a:p>
        </p:txBody>
      </p:sp>
      <p:sp>
        <p:nvSpPr>
          <p:cNvPr id="34" name="圆柱形 33"/>
          <p:cNvSpPr/>
          <p:nvPr/>
        </p:nvSpPr>
        <p:spPr>
          <a:xfrm>
            <a:off x="215265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住房和城乡建设部</a:t>
            </a:r>
            <a:endParaRPr lang="zh-CN" altLang="en-US"/>
          </a:p>
        </p:txBody>
      </p:sp>
      <p:sp>
        <p:nvSpPr>
          <p:cNvPr id="35" name="圆柱形 34"/>
          <p:cNvSpPr/>
          <p:nvPr/>
        </p:nvSpPr>
        <p:spPr>
          <a:xfrm>
            <a:off x="3057525"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交通运输部</a:t>
            </a:r>
            <a:endParaRPr lang="zh-CN" altLang="en-US"/>
          </a:p>
        </p:txBody>
      </p:sp>
      <p:sp>
        <p:nvSpPr>
          <p:cNvPr id="36" name="圆柱形 35"/>
          <p:cNvSpPr/>
          <p:nvPr/>
        </p:nvSpPr>
        <p:spPr>
          <a:xfrm>
            <a:off x="396240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水</a:t>
            </a:r>
            <a:r>
              <a:rPr lang="en-US" altLang="zh-CN"/>
              <a:t> </a:t>
            </a:r>
            <a:r>
              <a:rPr lang="zh-CN" altLang="en-US"/>
              <a:t>利</a:t>
            </a:r>
            <a:endParaRPr lang="zh-CN" altLang="en-US"/>
          </a:p>
          <a:p>
            <a:pPr algn="ctr"/>
            <a:r>
              <a:rPr lang="zh-CN" altLang="en-US"/>
              <a:t>部</a:t>
            </a:r>
            <a:endParaRPr lang="zh-CN" altLang="en-US"/>
          </a:p>
        </p:txBody>
      </p:sp>
      <p:sp>
        <p:nvSpPr>
          <p:cNvPr id="37" name="圆柱形 36"/>
          <p:cNvSpPr/>
          <p:nvPr/>
        </p:nvSpPr>
        <p:spPr>
          <a:xfrm>
            <a:off x="4867275"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农业农村部</a:t>
            </a:r>
            <a:endParaRPr lang="zh-CN" altLang="en-US"/>
          </a:p>
        </p:txBody>
      </p:sp>
      <p:sp>
        <p:nvSpPr>
          <p:cNvPr id="38" name="圆柱形 37"/>
          <p:cNvSpPr/>
          <p:nvPr/>
        </p:nvSpPr>
        <p:spPr>
          <a:xfrm>
            <a:off x="577215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商</a:t>
            </a:r>
            <a:endParaRPr lang="zh-CN" altLang="en-US"/>
          </a:p>
          <a:p>
            <a:pPr algn="ctr"/>
            <a:r>
              <a:rPr lang="zh-CN" altLang="en-US"/>
              <a:t>务</a:t>
            </a:r>
            <a:endParaRPr lang="zh-CN" altLang="en-US"/>
          </a:p>
          <a:p>
            <a:pPr algn="ctr"/>
            <a:r>
              <a:rPr lang="zh-CN" altLang="en-US"/>
              <a:t>部</a:t>
            </a:r>
            <a:endParaRPr lang="zh-CN" altLang="en-US"/>
          </a:p>
        </p:txBody>
      </p:sp>
      <p:sp>
        <p:nvSpPr>
          <p:cNvPr id="39" name="圆柱形 38"/>
          <p:cNvSpPr/>
          <p:nvPr/>
        </p:nvSpPr>
        <p:spPr>
          <a:xfrm>
            <a:off x="6677025"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文化和旅游部</a:t>
            </a:r>
            <a:endParaRPr lang="zh-CN" altLang="en-US"/>
          </a:p>
        </p:txBody>
      </p:sp>
      <p:sp>
        <p:nvSpPr>
          <p:cNvPr id="40" name="圆柱形 39"/>
          <p:cNvSpPr/>
          <p:nvPr/>
        </p:nvSpPr>
        <p:spPr>
          <a:xfrm>
            <a:off x="758190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a:t>国家卫生健康委员会</a:t>
            </a:r>
            <a:endParaRPr lang="zh-CN" altLang="en-US" sz="1400"/>
          </a:p>
        </p:txBody>
      </p:sp>
      <p:sp>
        <p:nvSpPr>
          <p:cNvPr id="41" name="圆柱形 40"/>
          <p:cNvSpPr/>
          <p:nvPr/>
        </p:nvSpPr>
        <p:spPr>
          <a:xfrm>
            <a:off x="8486775"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退役军人事务部</a:t>
            </a:r>
            <a:endParaRPr lang="zh-CN" altLang="en-US"/>
          </a:p>
        </p:txBody>
      </p:sp>
      <p:sp>
        <p:nvSpPr>
          <p:cNvPr id="42" name="圆柱形 41"/>
          <p:cNvSpPr/>
          <p:nvPr/>
        </p:nvSpPr>
        <p:spPr>
          <a:xfrm>
            <a:off x="939165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应急管理部</a:t>
            </a:r>
            <a:endParaRPr lang="zh-CN" altLang="en-US"/>
          </a:p>
        </p:txBody>
      </p:sp>
      <p:sp>
        <p:nvSpPr>
          <p:cNvPr id="43" name="圆柱形 42"/>
          <p:cNvSpPr/>
          <p:nvPr/>
        </p:nvSpPr>
        <p:spPr>
          <a:xfrm>
            <a:off x="10296525"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中国人民银行</a:t>
            </a:r>
            <a:endParaRPr lang="zh-CN" altLang="en-US"/>
          </a:p>
        </p:txBody>
      </p:sp>
      <p:sp>
        <p:nvSpPr>
          <p:cNvPr id="44" name="圆柱形 43"/>
          <p:cNvSpPr/>
          <p:nvPr/>
        </p:nvSpPr>
        <p:spPr>
          <a:xfrm>
            <a:off x="11201400" y="4267200"/>
            <a:ext cx="680720" cy="1388745"/>
          </a:xfrm>
          <a:prstGeom prst="ca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审</a:t>
            </a:r>
            <a:endParaRPr lang="zh-CN" altLang="en-US"/>
          </a:p>
          <a:p>
            <a:pPr algn="ctr"/>
            <a:r>
              <a:rPr lang="zh-CN" altLang="en-US"/>
              <a:t>计</a:t>
            </a:r>
            <a:endParaRPr lang="zh-CN" altLang="en-US"/>
          </a:p>
          <a:p>
            <a:pPr algn="ctr"/>
            <a:r>
              <a:rPr lang="zh-CN" altLang="en-US"/>
              <a:t>署</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466471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endParaRPr lang="zh-CN" sz="3200" b="0">
              <a:latin typeface="+mn-ea"/>
            </a:endParaRPr>
          </a:p>
          <a:p>
            <a:pPr indent="457200" fontAlgn="auto">
              <a:lnSpc>
                <a:spcPts val="4640"/>
              </a:lnSpc>
            </a:pP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圆柱体 3"/>
          <p:cNvSpPr/>
          <p:nvPr>
            <p:custDataLst>
              <p:tags r:id="rId1"/>
            </p:custDataLst>
          </p:nvPr>
        </p:nvSpPr>
        <p:spPr>
          <a:xfrm>
            <a:off x="2930525" y="2812415"/>
            <a:ext cx="1238885" cy="191833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3200">
                <a:solidFill>
                  <a:srgbClr val="FFFF00"/>
                </a:solidFill>
                <a:latin typeface="+mn-ea"/>
                <a:sym typeface="+mn-ea"/>
              </a:rPr>
              <a:t>政</a:t>
            </a:r>
            <a:endParaRPr lang="zh-CN" altLang="en-US" sz="3200">
              <a:solidFill>
                <a:srgbClr val="FFFF00"/>
              </a:solidFill>
              <a:latin typeface="+mn-ea"/>
              <a:sym typeface="+mn-ea"/>
            </a:endParaRPr>
          </a:p>
          <a:p>
            <a:pPr algn="ctr"/>
            <a:r>
              <a:rPr lang="zh-CN" altLang="en-US" sz="3200">
                <a:solidFill>
                  <a:srgbClr val="FFFF00"/>
                </a:solidFill>
                <a:latin typeface="+mn-ea"/>
                <a:sym typeface="+mn-ea"/>
              </a:rPr>
              <a:t>治</a:t>
            </a:r>
            <a:endParaRPr lang="zh-CN" altLang="en-US" sz="3200">
              <a:solidFill>
                <a:srgbClr val="FFFF00"/>
              </a:solidFill>
              <a:latin typeface="+mn-ea"/>
              <a:sym typeface="+mn-ea"/>
            </a:endParaRPr>
          </a:p>
          <a:p>
            <a:pPr algn="ctr"/>
            <a:r>
              <a:rPr lang="zh-CN" altLang="en-US" sz="3200">
                <a:solidFill>
                  <a:srgbClr val="FFFF00"/>
                </a:solidFill>
                <a:latin typeface="+mn-ea"/>
                <a:sym typeface="+mn-ea"/>
              </a:rPr>
              <a:t>性</a:t>
            </a:r>
            <a:endParaRPr lang="zh-CN" altLang="en-US" sz="3200" b="1" dirty="0">
              <a:solidFill>
                <a:srgbClr val="FFFF00"/>
              </a:solidFill>
              <a:latin typeface="+mn-ea"/>
              <a:sym typeface="+mn-ea"/>
            </a:endParaRPr>
          </a:p>
        </p:txBody>
      </p:sp>
      <p:sp>
        <p:nvSpPr>
          <p:cNvPr id="3" name="圆柱体 3"/>
          <p:cNvSpPr/>
          <p:nvPr>
            <p:custDataLst>
              <p:tags r:id="rId2"/>
            </p:custDataLst>
          </p:nvPr>
        </p:nvSpPr>
        <p:spPr>
          <a:xfrm>
            <a:off x="4804410" y="2812415"/>
            <a:ext cx="1238885" cy="191833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3200">
                <a:solidFill>
                  <a:srgbClr val="FFFF00"/>
                </a:solidFill>
                <a:latin typeface="+mn-ea"/>
                <a:sym typeface="+mn-ea"/>
              </a:rPr>
              <a:t>法</a:t>
            </a:r>
            <a:endParaRPr lang="zh-CN" altLang="en-US" sz="3200">
              <a:solidFill>
                <a:srgbClr val="FFFF00"/>
              </a:solidFill>
              <a:latin typeface="+mn-ea"/>
              <a:sym typeface="+mn-ea"/>
            </a:endParaRPr>
          </a:p>
          <a:p>
            <a:pPr algn="ctr"/>
            <a:r>
              <a:rPr lang="zh-CN" altLang="en-US" sz="3200">
                <a:solidFill>
                  <a:srgbClr val="FFFF00"/>
                </a:solidFill>
                <a:latin typeface="+mn-ea"/>
                <a:sym typeface="+mn-ea"/>
              </a:rPr>
              <a:t>治</a:t>
            </a:r>
            <a:endParaRPr lang="zh-CN" altLang="en-US" sz="3200">
              <a:solidFill>
                <a:srgbClr val="FFFF00"/>
              </a:solidFill>
              <a:latin typeface="+mn-ea"/>
              <a:sym typeface="+mn-ea"/>
            </a:endParaRPr>
          </a:p>
          <a:p>
            <a:pPr algn="ctr"/>
            <a:r>
              <a:rPr lang="zh-CN" altLang="en-US" sz="3200">
                <a:solidFill>
                  <a:srgbClr val="FFFF00"/>
                </a:solidFill>
                <a:latin typeface="+mn-ea"/>
                <a:sym typeface="+mn-ea"/>
              </a:rPr>
              <a:t>性</a:t>
            </a:r>
            <a:endParaRPr lang="zh-CN" altLang="en-US" sz="3200" b="1" dirty="0">
              <a:solidFill>
                <a:srgbClr val="FFFF00"/>
              </a:solidFill>
              <a:latin typeface="+mn-ea"/>
              <a:sym typeface="+mn-ea"/>
            </a:endParaRPr>
          </a:p>
        </p:txBody>
      </p:sp>
      <p:sp>
        <p:nvSpPr>
          <p:cNvPr id="5" name="圆柱体 3"/>
          <p:cNvSpPr/>
          <p:nvPr>
            <p:custDataLst>
              <p:tags r:id="rId3"/>
            </p:custDataLst>
          </p:nvPr>
        </p:nvSpPr>
        <p:spPr>
          <a:xfrm>
            <a:off x="6551295" y="2812415"/>
            <a:ext cx="1238885" cy="191833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3200">
                <a:solidFill>
                  <a:srgbClr val="FFFF00"/>
                </a:solidFill>
                <a:latin typeface="+mn-ea"/>
                <a:sym typeface="+mn-ea"/>
              </a:rPr>
              <a:t>民</a:t>
            </a:r>
            <a:endParaRPr lang="zh-CN" altLang="en-US" sz="3200">
              <a:solidFill>
                <a:srgbClr val="FFFF00"/>
              </a:solidFill>
              <a:latin typeface="+mn-ea"/>
              <a:sym typeface="+mn-ea"/>
            </a:endParaRPr>
          </a:p>
          <a:p>
            <a:pPr algn="ctr"/>
            <a:r>
              <a:rPr lang="zh-CN" altLang="en-US" sz="3200">
                <a:solidFill>
                  <a:srgbClr val="FFFF00"/>
                </a:solidFill>
                <a:latin typeface="+mn-ea"/>
                <a:sym typeface="+mn-ea"/>
              </a:rPr>
              <a:t>主</a:t>
            </a:r>
            <a:endParaRPr lang="zh-CN" altLang="en-US" sz="3200">
              <a:solidFill>
                <a:srgbClr val="FFFF00"/>
              </a:solidFill>
              <a:latin typeface="+mn-ea"/>
              <a:sym typeface="+mn-ea"/>
            </a:endParaRPr>
          </a:p>
          <a:p>
            <a:pPr algn="ctr"/>
            <a:r>
              <a:rPr lang="zh-CN" altLang="en-US" sz="3200">
                <a:solidFill>
                  <a:srgbClr val="FFFF00"/>
                </a:solidFill>
                <a:latin typeface="+mn-ea"/>
                <a:sym typeface="+mn-ea"/>
              </a:rPr>
              <a:t>性</a:t>
            </a:r>
            <a:endParaRPr lang="zh-CN" altLang="en-US" sz="3200" b="1" dirty="0">
              <a:solidFill>
                <a:srgbClr val="FFFF00"/>
              </a:solidFill>
              <a:latin typeface="+mn-ea"/>
              <a:sym typeface="+mn-ea"/>
            </a:endParaRPr>
          </a:p>
        </p:txBody>
      </p:sp>
      <p:sp>
        <p:nvSpPr>
          <p:cNvPr id="6" name="圆柱体 3"/>
          <p:cNvSpPr/>
          <p:nvPr>
            <p:custDataLst>
              <p:tags r:id="rId4"/>
            </p:custDataLst>
          </p:nvPr>
        </p:nvSpPr>
        <p:spPr>
          <a:xfrm>
            <a:off x="8298180" y="2812415"/>
            <a:ext cx="1238885" cy="191833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3200">
                <a:solidFill>
                  <a:srgbClr val="FFFF00"/>
                </a:solidFill>
                <a:latin typeface="+mn-ea"/>
                <a:sym typeface="+mn-ea"/>
              </a:rPr>
              <a:t>公</a:t>
            </a:r>
            <a:endParaRPr lang="zh-CN" altLang="en-US" sz="3200">
              <a:solidFill>
                <a:srgbClr val="FFFF00"/>
              </a:solidFill>
              <a:latin typeface="+mn-ea"/>
              <a:sym typeface="+mn-ea"/>
            </a:endParaRPr>
          </a:p>
          <a:p>
            <a:pPr algn="ctr"/>
            <a:r>
              <a:rPr lang="zh-CN" altLang="en-US" sz="3200">
                <a:solidFill>
                  <a:srgbClr val="FFFF00"/>
                </a:solidFill>
                <a:latin typeface="+mn-ea"/>
                <a:sym typeface="+mn-ea"/>
              </a:rPr>
              <a:t>平</a:t>
            </a:r>
            <a:endParaRPr lang="zh-CN" altLang="en-US" sz="3200">
              <a:solidFill>
                <a:srgbClr val="FFFF00"/>
              </a:solidFill>
              <a:latin typeface="+mn-ea"/>
              <a:sym typeface="+mn-ea"/>
            </a:endParaRPr>
          </a:p>
          <a:p>
            <a:pPr algn="ctr"/>
            <a:r>
              <a:rPr lang="zh-CN" altLang="en-US" sz="3200">
                <a:solidFill>
                  <a:srgbClr val="FFFF00"/>
                </a:solidFill>
                <a:latin typeface="+mn-ea"/>
                <a:sym typeface="+mn-ea"/>
              </a:rPr>
              <a:t>性</a:t>
            </a:r>
            <a:endParaRPr lang="zh-CN" altLang="en-US" sz="3200" b="1" dirty="0">
              <a:solidFill>
                <a:srgbClr val="FFFF00"/>
              </a:solidFill>
              <a:latin typeface="+mn-ea"/>
              <a:sym typeface="+mn-ea"/>
            </a:endParaRPr>
          </a:p>
        </p:txBody>
      </p:sp>
      <p:sp>
        <p:nvSpPr>
          <p:cNvPr id="8" name="圆柱体 3"/>
          <p:cNvSpPr/>
          <p:nvPr>
            <p:custDataLst>
              <p:tags r:id="rId5"/>
            </p:custDataLst>
          </p:nvPr>
        </p:nvSpPr>
        <p:spPr>
          <a:xfrm>
            <a:off x="10045065" y="2812415"/>
            <a:ext cx="1238885" cy="191833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3200">
                <a:solidFill>
                  <a:srgbClr val="FFFF00"/>
                </a:solidFill>
                <a:latin typeface="+mn-ea"/>
                <a:sym typeface="+mn-ea"/>
              </a:rPr>
              <a:t>高</a:t>
            </a:r>
            <a:endParaRPr lang="zh-CN" altLang="en-US" sz="3200">
              <a:solidFill>
                <a:srgbClr val="FFFF00"/>
              </a:solidFill>
              <a:latin typeface="+mn-ea"/>
              <a:sym typeface="+mn-ea"/>
            </a:endParaRPr>
          </a:p>
          <a:p>
            <a:pPr algn="ctr"/>
            <a:r>
              <a:rPr lang="zh-CN" altLang="en-US" sz="3200">
                <a:solidFill>
                  <a:srgbClr val="FFFF00"/>
                </a:solidFill>
                <a:latin typeface="+mn-ea"/>
                <a:sym typeface="+mn-ea"/>
              </a:rPr>
              <a:t>效</a:t>
            </a:r>
            <a:endParaRPr lang="zh-CN" altLang="en-US" sz="3200">
              <a:solidFill>
                <a:srgbClr val="FFFF00"/>
              </a:solidFill>
              <a:latin typeface="+mn-ea"/>
              <a:sym typeface="+mn-ea"/>
            </a:endParaRPr>
          </a:p>
          <a:p>
            <a:pPr algn="ctr"/>
            <a:r>
              <a:rPr lang="zh-CN" altLang="en-US" sz="3200">
                <a:solidFill>
                  <a:srgbClr val="FFFF00"/>
                </a:solidFill>
                <a:latin typeface="+mn-ea"/>
                <a:sym typeface="+mn-ea"/>
              </a:rPr>
              <a:t>性</a:t>
            </a:r>
            <a:endParaRPr lang="zh-CN" altLang="en-US" sz="3200" b="1" dirty="0">
              <a:solidFill>
                <a:srgbClr val="FFFF00"/>
              </a:solidFill>
              <a:latin typeface="+mn-ea"/>
              <a:sym typeface="+mn-ea"/>
            </a:endParaRPr>
          </a:p>
        </p:txBody>
      </p:sp>
      <p:sp>
        <p:nvSpPr>
          <p:cNvPr id="9" name="圆柱体 3"/>
          <p:cNvSpPr/>
          <p:nvPr>
            <p:custDataLst>
              <p:tags r:id="rId6"/>
            </p:custDataLst>
          </p:nvPr>
        </p:nvSpPr>
        <p:spPr>
          <a:xfrm>
            <a:off x="1056640" y="2812415"/>
            <a:ext cx="1238885" cy="191833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3200">
                <a:solidFill>
                  <a:srgbClr val="FFFF00"/>
                </a:solidFill>
                <a:latin typeface="+mn-ea"/>
                <a:sym typeface="+mn-ea"/>
              </a:rPr>
              <a:t>公</a:t>
            </a:r>
            <a:endParaRPr lang="zh-CN" altLang="en-US" sz="3200">
              <a:solidFill>
                <a:srgbClr val="FFFF00"/>
              </a:solidFill>
              <a:latin typeface="+mn-ea"/>
              <a:sym typeface="+mn-ea"/>
            </a:endParaRPr>
          </a:p>
          <a:p>
            <a:pPr algn="ctr"/>
            <a:r>
              <a:rPr lang="zh-CN" altLang="en-US" sz="3200">
                <a:solidFill>
                  <a:srgbClr val="FFFF00"/>
                </a:solidFill>
                <a:latin typeface="+mn-ea"/>
                <a:sym typeface="+mn-ea"/>
              </a:rPr>
              <a:t>共</a:t>
            </a:r>
            <a:endParaRPr lang="zh-CN" altLang="en-US" sz="3200">
              <a:solidFill>
                <a:srgbClr val="FFFF00"/>
              </a:solidFill>
              <a:latin typeface="+mn-ea"/>
              <a:sym typeface="+mn-ea"/>
            </a:endParaRPr>
          </a:p>
          <a:p>
            <a:pPr algn="ctr"/>
            <a:r>
              <a:rPr lang="zh-CN" altLang="en-US" sz="3200">
                <a:solidFill>
                  <a:srgbClr val="FFFF00"/>
                </a:solidFill>
                <a:latin typeface="+mn-ea"/>
                <a:sym typeface="+mn-ea"/>
              </a:rPr>
              <a:t>性</a:t>
            </a:r>
            <a:endParaRPr lang="zh-CN" altLang="en-US" sz="3200" b="1" dirty="0">
              <a:solidFill>
                <a:srgbClr val="FFFF00"/>
              </a:solidFill>
              <a:latin typeface="+mn-ea"/>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466471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公共性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r>
              <a:rPr lang="zh-CN" sz="3200" b="0">
                <a:latin typeface="+mn-ea"/>
              </a:rPr>
              <a:t>公共性指政府以实现公共利益为目标，为公民提供公共物品和公共服务，不以营利为目的，他的活动成本由国家财政供给。</a:t>
            </a:r>
            <a:endParaRPr lang="zh-CN" sz="3200" b="0">
              <a:latin typeface="+mn-ea"/>
            </a:endParaRPr>
          </a:p>
          <a:p>
            <a:pPr indent="457200" fontAlgn="auto">
              <a:lnSpc>
                <a:spcPts val="4640"/>
              </a:lnSpc>
            </a:pPr>
            <a:endParaRPr lang="zh-CN" sz="3200" b="0">
              <a:latin typeface="+mn-ea"/>
            </a:endParaRPr>
          </a:p>
          <a:p>
            <a:pPr indent="457200" fontAlgn="auto">
              <a:lnSpc>
                <a:spcPts val="4640"/>
              </a:lnSpc>
            </a:pPr>
            <a:r>
              <a:rPr lang="en-US" altLang="zh-CN" sz="3200" b="0">
                <a:latin typeface="+mn-ea"/>
              </a:rPr>
              <a:t>    ——</a:t>
            </a:r>
            <a:r>
              <a:rPr lang="zh-CN" altLang="en-US" sz="3200" b="0">
                <a:latin typeface="+mn-ea"/>
              </a:rPr>
              <a:t>比如：抗击新冠疫情。</a:t>
            </a:r>
            <a:endParaRPr lang="zh-CN" sz="3200" b="0">
              <a:latin typeface="+mn-ea"/>
            </a:endParaRPr>
          </a:p>
          <a:p>
            <a:pPr indent="457200" fontAlgn="auto">
              <a:lnSpc>
                <a:spcPts val="4640"/>
              </a:lnSpc>
            </a:pP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政治性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2" descr="6223f9d7e4b013b65bf1afb9"/>
          <p:cNvPicPr>
            <a:picLocks noChangeAspect="1"/>
          </p:cNvPicPr>
          <p:nvPr/>
        </p:nvPicPr>
        <p:blipFill>
          <a:blip r:embed="rId1"/>
          <a:stretch>
            <a:fillRect/>
          </a:stretch>
        </p:blipFill>
        <p:spPr>
          <a:xfrm>
            <a:off x="890270" y="2674620"/>
            <a:ext cx="3475355" cy="2804160"/>
          </a:xfrm>
          <a:prstGeom prst="rect">
            <a:avLst/>
          </a:prstGeom>
        </p:spPr>
      </p:pic>
      <p:sp>
        <p:nvSpPr>
          <p:cNvPr id="2" name="文本框 1"/>
          <p:cNvSpPr txBox="1"/>
          <p:nvPr/>
        </p:nvSpPr>
        <p:spPr>
          <a:xfrm>
            <a:off x="4781550" y="2674620"/>
            <a:ext cx="6329680" cy="3703955"/>
          </a:xfrm>
          <a:prstGeom prst="rect">
            <a:avLst/>
          </a:prstGeom>
          <a:noFill/>
        </p:spPr>
        <p:txBody>
          <a:bodyPr wrap="square" rtlCol="0">
            <a:noAutofit/>
          </a:bodyPr>
          <a:p>
            <a:pPr indent="0" fontAlgn="auto">
              <a:lnSpc>
                <a:spcPts val="5040"/>
              </a:lnSpc>
            </a:pPr>
            <a:r>
              <a:rPr lang="en-US" altLang="zh-CN" sz="3200">
                <a:latin typeface="+mn-ea"/>
                <a:sym typeface="+mn-ea"/>
              </a:rPr>
              <a:t>       </a:t>
            </a:r>
            <a:r>
              <a:rPr lang="zh-CN" sz="3200">
                <a:latin typeface="+mn-ea"/>
                <a:sym typeface="+mn-ea"/>
              </a:rPr>
              <a:t>各级政府和各部门作为国家行政机关，首先是</a:t>
            </a:r>
            <a:r>
              <a:rPr lang="zh-CN" sz="3200">
                <a:solidFill>
                  <a:srgbClr val="FF0000"/>
                </a:solidFill>
                <a:latin typeface="+mn-ea"/>
                <a:sym typeface="+mn-ea"/>
              </a:rPr>
              <a:t>政治机关</a:t>
            </a:r>
            <a:r>
              <a:rPr lang="zh-CN" sz="3200">
                <a:latin typeface="+mn-ea"/>
                <a:sym typeface="+mn-ea"/>
              </a:rPr>
              <a:t>，要严守政治纪律和政治规矩，把</a:t>
            </a:r>
            <a:r>
              <a:rPr lang="zh-CN" sz="3200">
                <a:solidFill>
                  <a:srgbClr val="FF0000"/>
                </a:solidFill>
                <a:latin typeface="+mn-ea"/>
                <a:sym typeface="+mn-ea"/>
              </a:rPr>
              <a:t>讲政治</a:t>
            </a:r>
            <a:r>
              <a:rPr lang="zh-CN" sz="3200">
                <a:latin typeface="+mn-ea"/>
                <a:sym typeface="+mn-ea"/>
              </a:rPr>
              <a:t>放在第一位。（坚持党的领导、两个确立、两个维护）</a:t>
            </a:r>
            <a:endParaRPr lang="zh-CN" sz="3200" b="0">
              <a:latin typeface="+mn-ea"/>
            </a:endParaRPr>
          </a:p>
          <a:p>
            <a:endParaRPr lang="zh-CN" altLang="en-US" sz="3200" b="0">
              <a:latin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2" descr="6223f9d7e4b013b65bf1afb9"/>
          <p:cNvPicPr>
            <a:picLocks noChangeAspect="1"/>
          </p:cNvPicPr>
          <p:nvPr/>
        </p:nvPicPr>
        <p:blipFill>
          <a:blip r:embed="rId1"/>
          <a:stretch>
            <a:fillRect/>
          </a:stretch>
        </p:blipFill>
        <p:spPr>
          <a:xfrm>
            <a:off x="890270" y="2674620"/>
            <a:ext cx="3475355" cy="2804160"/>
          </a:xfrm>
          <a:prstGeom prst="rect">
            <a:avLst/>
          </a:prstGeom>
        </p:spPr>
      </p:pic>
      <p:sp>
        <p:nvSpPr>
          <p:cNvPr id="2" name="文本框 1"/>
          <p:cNvSpPr txBox="1"/>
          <p:nvPr/>
        </p:nvSpPr>
        <p:spPr>
          <a:xfrm>
            <a:off x="4598035" y="2299335"/>
            <a:ext cx="6941185" cy="4105910"/>
          </a:xfrm>
          <a:prstGeom prst="rect">
            <a:avLst/>
          </a:prstGeom>
          <a:noFill/>
        </p:spPr>
        <p:txBody>
          <a:bodyPr wrap="square" rtlCol="0">
            <a:noAutofit/>
          </a:bodyPr>
          <a:p>
            <a:pPr indent="0" fontAlgn="auto">
              <a:lnSpc>
                <a:spcPts val="5040"/>
              </a:lnSpc>
            </a:pPr>
            <a:r>
              <a:rPr lang="en-US" altLang="zh-CN" sz="2000">
                <a:latin typeface="+mn-ea"/>
                <a:sym typeface="+mn-ea"/>
              </a:rPr>
              <a:t>——</a:t>
            </a:r>
            <a:r>
              <a:rPr lang="zh-CN" sz="2000">
                <a:latin typeface="+mn-ea"/>
                <a:sym typeface="+mn-ea"/>
              </a:rPr>
              <a:t>各级行政机关必须依法履行职责，坚持法</a:t>
            </a:r>
            <a:r>
              <a:rPr lang="zh-CN" sz="2000">
                <a:solidFill>
                  <a:srgbClr val="FF0000"/>
                </a:solidFill>
                <a:latin typeface="+mn-ea"/>
                <a:sym typeface="+mn-ea"/>
              </a:rPr>
              <a:t>定职责必须为、法无授权不可为，</a:t>
            </a:r>
            <a:r>
              <a:rPr lang="zh-CN" sz="2000">
                <a:latin typeface="+mn-ea"/>
                <a:sym typeface="+mn-ea"/>
              </a:rPr>
              <a:t>决不允许任何组织或者个人有超越法律的特权。（中央八项规定、纪律处分条例）</a:t>
            </a:r>
            <a:endParaRPr lang="zh-CN" sz="2000">
              <a:latin typeface="+mn-ea"/>
              <a:sym typeface="+mn-ea"/>
            </a:endParaRPr>
          </a:p>
          <a:p>
            <a:pPr indent="0" fontAlgn="auto">
              <a:lnSpc>
                <a:spcPts val="5040"/>
              </a:lnSpc>
            </a:pPr>
            <a:r>
              <a:rPr lang="en-US" altLang="zh-CN" sz="2000">
                <a:latin typeface="+mn-ea"/>
                <a:sym typeface="+mn-ea"/>
              </a:rPr>
              <a:t>——</a:t>
            </a:r>
            <a:r>
              <a:rPr lang="zh-CN" sz="2000">
                <a:latin typeface="+mn-ea"/>
                <a:sym typeface="+mn-ea"/>
              </a:rPr>
              <a:t>准确把握全面依法治国工作布局，坚持</a:t>
            </a:r>
            <a:r>
              <a:rPr lang="zh-CN" sz="2000">
                <a:solidFill>
                  <a:srgbClr val="FF0000"/>
                </a:solidFill>
                <a:latin typeface="+mn-ea"/>
                <a:sym typeface="+mn-ea"/>
              </a:rPr>
              <a:t>依法治国、依法执政、依法行政</a:t>
            </a:r>
            <a:r>
              <a:rPr lang="zh-CN" sz="2000">
                <a:latin typeface="+mn-ea"/>
                <a:sym typeface="+mn-ea"/>
              </a:rPr>
              <a:t>共同推进，坚持</a:t>
            </a:r>
            <a:r>
              <a:rPr lang="zh-CN" sz="2000">
                <a:solidFill>
                  <a:srgbClr val="FF0000"/>
                </a:solidFill>
                <a:latin typeface="+mn-ea"/>
                <a:sym typeface="+mn-ea"/>
              </a:rPr>
              <a:t>法治国家、法治政府、法治社会</a:t>
            </a:r>
            <a:r>
              <a:rPr lang="zh-CN" sz="2000">
                <a:latin typeface="+mn-ea"/>
                <a:sym typeface="+mn-ea"/>
              </a:rPr>
              <a:t>一体建设。</a:t>
            </a:r>
            <a:endParaRPr lang="zh-CN" sz="2000">
              <a:latin typeface="+mn-ea"/>
              <a:sym typeface="+mn-ea"/>
            </a:endParaRPr>
          </a:p>
        </p:txBody>
      </p:sp>
      <p:sp>
        <p:nvSpPr>
          <p:cNvPr id="3" name="矩形 2"/>
          <p:cNvSpPr/>
          <p:nvPr/>
        </p:nvSpPr>
        <p:spPr>
          <a:xfrm>
            <a:off x="1292225" y="5640070"/>
            <a:ext cx="2672080" cy="521970"/>
          </a:xfrm>
          <a:prstGeom prst="rect">
            <a:avLst/>
          </a:prstGeom>
          <a:noFill/>
          <a:ln>
            <a:noFill/>
          </a:ln>
        </p:spPr>
        <p:txBody>
          <a:bodyPr wrap="none" rtlCol="0" anchor="t">
            <a:spAutoFit/>
          </a:bodyPr>
          <a:p>
            <a:pPr algn="ctr"/>
            <a:r>
              <a:rPr lang="zh-CN" sz="2800" b="1">
                <a:ln w="12700" cmpd="sng">
                  <a:solidFill>
                    <a:schemeClr val="accent4"/>
                  </a:solidFill>
                  <a:prstDash val="solid"/>
                </a:ln>
                <a:solidFill>
                  <a:srgbClr val="FFC000"/>
                </a:solidFill>
                <a:effectLst/>
              </a:rPr>
              <a:t>习近平法治思想</a:t>
            </a:r>
            <a:endParaRPr lang="zh-CN" sz="2800" b="1">
              <a:ln w="12700" cmpd="sng">
                <a:solidFill>
                  <a:schemeClr val="accent4"/>
                </a:solidFill>
                <a:prstDash val="solid"/>
              </a:ln>
              <a:solidFill>
                <a:srgbClr val="FFC000"/>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descr="微信截图_20240614090056"/>
          <p:cNvPicPr>
            <a:picLocks noChangeAspect="1"/>
          </p:cNvPicPr>
          <p:nvPr/>
        </p:nvPicPr>
        <p:blipFill>
          <a:blip r:embed="rId1"/>
          <a:stretch>
            <a:fillRect/>
          </a:stretch>
        </p:blipFill>
        <p:spPr>
          <a:xfrm>
            <a:off x="552450" y="2357120"/>
            <a:ext cx="2876550" cy="3524250"/>
          </a:xfrm>
          <a:prstGeom prst="rect">
            <a:avLst/>
          </a:prstGeom>
        </p:spPr>
      </p:pic>
      <p:pic>
        <p:nvPicPr>
          <p:cNvPr id="8" name="图片 7" descr="微信截图_20240614085652"/>
          <p:cNvPicPr>
            <a:picLocks noChangeAspect="1"/>
          </p:cNvPicPr>
          <p:nvPr/>
        </p:nvPicPr>
        <p:blipFill>
          <a:blip r:embed="rId2"/>
          <a:stretch>
            <a:fillRect/>
          </a:stretch>
        </p:blipFill>
        <p:spPr>
          <a:xfrm>
            <a:off x="3948430" y="2357120"/>
            <a:ext cx="2465070" cy="3512185"/>
          </a:xfrm>
          <a:prstGeom prst="rect">
            <a:avLst/>
          </a:prstGeom>
        </p:spPr>
      </p:pic>
      <p:pic>
        <p:nvPicPr>
          <p:cNvPr id="9" name="图片 8" descr="640"/>
          <p:cNvPicPr>
            <a:picLocks noChangeAspect="1"/>
          </p:cNvPicPr>
          <p:nvPr/>
        </p:nvPicPr>
        <p:blipFill>
          <a:blip r:embed="rId3"/>
          <a:stretch>
            <a:fillRect/>
          </a:stretch>
        </p:blipFill>
        <p:spPr>
          <a:xfrm>
            <a:off x="6932930" y="2287270"/>
            <a:ext cx="4359275" cy="3581400"/>
          </a:xfrm>
          <a:prstGeom prst="rect">
            <a:avLst/>
          </a:prstGeom>
        </p:spPr>
      </p:pic>
      <p:sp>
        <p:nvSpPr>
          <p:cNvPr id="10" name="矩形 9"/>
          <p:cNvSpPr/>
          <p:nvPr/>
        </p:nvSpPr>
        <p:spPr>
          <a:xfrm>
            <a:off x="1089660" y="5963285"/>
            <a:ext cx="2011680" cy="82994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巨型关公雕像</a:t>
            </a:r>
            <a:endParaRPr lang="zh-CN" sz="2400" b="1">
              <a:ln w="12700" cmpd="sng">
                <a:solidFill>
                  <a:schemeClr val="accent4"/>
                </a:solidFill>
                <a:prstDash val="solid"/>
              </a:ln>
              <a:solidFill>
                <a:schemeClr val="tx1"/>
              </a:solidFill>
              <a:effectLst/>
            </a:endParaRPr>
          </a:p>
          <a:p>
            <a:pPr algn="ctr"/>
            <a:r>
              <a:rPr lang="en-US" altLang="zh-CN" sz="2400" b="1">
                <a:ln w="12700" cmpd="sng">
                  <a:solidFill>
                    <a:schemeClr val="accent4"/>
                  </a:solidFill>
                  <a:prstDash val="solid"/>
                </a:ln>
                <a:solidFill>
                  <a:schemeClr val="tx1"/>
                </a:solidFill>
                <a:effectLst/>
              </a:rPr>
              <a:t>3.2</a:t>
            </a:r>
            <a:r>
              <a:rPr lang="zh-CN" altLang="en-US" sz="2400" b="1">
                <a:ln w="12700" cmpd="sng">
                  <a:solidFill>
                    <a:schemeClr val="accent4"/>
                  </a:solidFill>
                  <a:prstDash val="solid"/>
                </a:ln>
                <a:solidFill>
                  <a:schemeClr val="tx1"/>
                </a:solidFill>
                <a:effectLst/>
              </a:rPr>
              <a:t>亿</a:t>
            </a:r>
            <a:endParaRPr lang="zh-CN" altLang="en-US" sz="2400" b="1">
              <a:ln w="12700" cmpd="sng">
                <a:solidFill>
                  <a:schemeClr val="accent4"/>
                </a:solidFill>
                <a:prstDash val="solid"/>
              </a:ln>
              <a:solidFill>
                <a:schemeClr val="tx1"/>
              </a:solidFill>
              <a:effectLst/>
            </a:endParaRPr>
          </a:p>
        </p:txBody>
      </p:sp>
      <p:sp>
        <p:nvSpPr>
          <p:cNvPr id="11" name="矩形 10"/>
          <p:cNvSpPr/>
          <p:nvPr/>
        </p:nvSpPr>
        <p:spPr>
          <a:xfrm>
            <a:off x="3870325" y="5963285"/>
            <a:ext cx="2621280" cy="82994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鲤鱼跃龙门”景观</a:t>
            </a:r>
            <a:endParaRPr lang="zh-CN" sz="2400" b="1">
              <a:ln w="12700" cmpd="sng">
                <a:solidFill>
                  <a:schemeClr val="accent4"/>
                </a:solidFill>
                <a:prstDash val="solid"/>
              </a:ln>
              <a:solidFill>
                <a:schemeClr val="tx1"/>
              </a:solidFill>
              <a:effectLst/>
            </a:endParaRPr>
          </a:p>
          <a:p>
            <a:pPr algn="ctr"/>
            <a:r>
              <a:rPr lang="en-US" altLang="zh-CN" sz="2400" b="1">
                <a:ln w="12700" cmpd="sng">
                  <a:solidFill>
                    <a:schemeClr val="accent4"/>
                  </a:solidFill>
                  <a:prstDash val="solid"/>
                </a:ln>
                <a:solidFill>
                  <a:schemeClr val="tx1"/>
                </a:solidFill>
                <a:effectLst/>
              </a:rPr>
              <a:t>1.9</a:t>
            </a:r>
            <a:r>
              <a:rPr lang="zh-CN" altLang="en-US" sz="2400" b="1">
                <a:ln w="12700" cmpd="sng">
                  <a:solidFill>
                    <a:schemeClr val="accent4"/>
                  </a:solidFill>
                  <a:prstDash val="solid"/>
                </a:ln>
                <a:solidFill>
                  <a:schemeClr val="tx1"/>
                </a:solidFill>
                <a:effectLst/>
              </a:rPr>
              <a:t>亿</a:t>
            </a:r>
            <a:endParaRPr lang="zh-CN" altLang="en-US" sz="2400" b="1">
              <a:ln w="12700" cmpd="sng">
                <a:solidFill>
                  <a:schemeClr val="accent4"/>
                </a:solidFill>
                <a:prstDash val="solid"/>
              </a:ln>
              <a:solidFill>
                <a:schemeClr val="tx1"/>
              </a:solidFill>
              <a:effectLst/>
            </a:endParaRPr>
          </a:p>
        </p:txBody>
      </p:sp>
      <p:sp>
        <p:nvSpPr>
          <p:cNvPr id="14" name="矩形 13"/>
          <p:cNvSpPr/>
          <p:nvPr/>
        </p:nvSpPr>
        <p:spPr>
          <a:xfrm>
            <a:off x="7649845" y="5963285"/>
            <a:ext cx="2926080" cy="82994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贵州省独山县水司楼</a:t>
            </a:r>
            <a:endParaRPr lang="zh-CN" sz="2400" b="1">
              <a:ln w="12700" cmpd="sng">
                <a:solidFill>
                  <a:schemeClr val="accent4"/>
                </a:solidFill>
                <a:prstDash val="solid"/>
              </a:ln>
              <a:solidFill>
                <a:schemeClr val="tx1"/>
              </a:solidFill>
              <a:effectLst/>
            </a:endParaRPr>
          </a:p>
          <a:p>
            <a:pPr algn="ctr"/>
            <a:r>
              <a:rPr lang="en-US" altLang="zh-CN" sz="2400" b="1">
                <a:ln w="12700" cmpd="sng">
                  <a:solidFill>
                    <a:schemeClr val="accent4"/>
                  </a:solidFill>
                  <a:prstDash val="solid"/>
                </a:ln>
                <a:solidFill>
                  <a:schemeClr val="tx1"/>
                </a:solidFill>
                <a:effectLst/>
              </a:rPr>
              <a:t>2.56</a:t>
            </a:r>
            <a:r>
              <a:rPr lang="zh-CN" altLang="en-US" sz="2400" b="1">
                <a:ln w="12700" cmpd="sng">
                  <a:solidFill>
                    <a:schemeClr val="accent4"/>
                  </a:solidFill>
                  <a:prstDash val="solid"/>
                </a:ln>
                <a:solidFill>
                  <a:schemeClr val="tx1"/>
                </a:solidFill>
                <a:effectLst/>
              </a:rPr>
              <a:t>亿</a:t>
            </a:r>
            <a:endParaRPr lang="zh-CN" altLang="en-US" sz="2400" b="1">
              <a:ln w="12700" cmpd="sng">
                <a:solidFill>
                  <a:schemeClr val="accent4"/>
                </a:solidFill>
                <a:prstDash val="solid"/>
              </a:ln>
              <a:solidFill>
                <a:schemeClr val="tx1"/>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757680" y="5788660"/>
            <a:ext cx="262128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陕西秦岭违建别墅</a:t>
            </a:r>
            <a:endParaRPr lang="zh-CN" sz="2400" b="1">
              <a:ln w="12700" cmpd="sng">
                <a:solidFill>
                  <a:schemeClr val="accent4"/>
                </a:solidFill>
                <a:prstDash val="solid"/>
              </a:ln>
              <a:solidFill>
                <a:schemeClr val="tx1"/>
              </a:solidFill>
              <a:effectLst/>
            </a:endParaRPr>
          </a:p>
        </p:txBody>
      </p:sp>
      <p:sp>
        <p:nvSpPr>
          <p:cNvPr id="14" name="矩形 13"/>
          <p:cNvSpPr/>
          <p:nvPr/>
        </p:nvSpPr>
        <p:spPr>
          <a:xfrm>
            <a:off x="6895465" y="5735955"/>
            <a:ext cx="384048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青海木里矿区非法采煤问题</a:t>
            </a:r>
            <a:endParaRPr lang="zh-CN" sz="2400" b="1">
              <a:ln w="12700" cmpd="sng">
                <a:solidFill>
                  <a:schemeClr val="accent4"/>
                </a:solidFill>
                <a:prstDash val="solid"/>
              </a:ln>
              <a:solidFill>
                <a:schemeClr val="tx1"/>
              </a:solidFill>
              <a:effectLst/>
            </a:endParaRPr>
          </a:p>
        </p:txBody>
      </p:sp>
      <p:pic>
        <p:nvPicPr>
          <p:cNvPr id="2" name="图片 1" descr="微信图片_20240614084619"/>
          <p:cNvPicPr>
            <a:picLocks noChangeAspect="1"/>
          </p:cNvPicPr>
          <p:nvPr/>
        </p:nvPicPr>
        <p:blipFill>
          <a:blip r:embed="rId1"/>
          <a:stretch>
            <a:fillRect/>
          </a:stretch>
        </p:blipFill>
        <p:spPr>
          <a:xfrm>
            <a:off x="643255" y="2375535"/>
            <a:ext cx="4850765" cy="3288030"/>
          </a:xfrm>
          <a:prstGeom prst="rect">
            <a:avLst/>
          </a:prstGeom>
        </p:spPr>
      </p:pic>
      <p:pic>
        <p:nvPicPr>
          <p:cNvPr id="3" name="图片 2" descr="微信截图_20240614084604"/>
          <p:cNvPicPr>
            <a:picLocks noChangeAspect="1"/>
          </p:cNvPicPr>
          <p:nvPr/>
        </p:nvPicPr>
        <p:blipFill>
          <a:blip r:embed="rId2"/>
          <a:stretch>
            <a:fillRect/>
          </a:stretch>
        </p:blipFill>
        <p:spPr>
          <a:xfrm>
            <a:off x="5808980" y="2375535"/>
            <a:ext cx="5511165" cy="32880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003675" y="2428240"/>
            <a:ext cx="384048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中华人民共和国环境保护法</a:t>
            </a:r>
            <a:endParaRPr lang="zh-CN" sz="2400" b="1">
              <a:ln w="12700" cmpd="sng">
                <a:solidFill>
                  <a:schemeClr val="accent4"/>
                </a:solidFill>
                <a:prstDash val="solid"/>
              </a:ln>
              <a:solidFill>
                <a:schemeClr val="tx1"/>
              </a:solidFill>
              <a:effectLst/>
            </a:endParaRPr>
          </a:p>
        </p:txBody>
      </p:sp>
      <p:sp>
        <p:nvSpPr>
          <p:cNvPr id="5" name="矩形 4"/>
          <p:cNvSpPr/>
          <p:nvPr/>
        </p:nvSpPr>
        <p:spPr>
          <a:xfrm>
            <a:off x="989648" y="3088005"/>
            <a:ext cx="9867265" cy="2399665"/>
          </a:xfrm>
          <a:prstGeom prst="rect">
            <a:avLst/>
          </a:prstGeom>
          <a:noFill/>
          <a:ln>
            <a:noFill/>
          </a:ln>
        </p:spPr>
        <p:txBody>
          <a:bodyPr wrap="none" rtlCol="0" anchor="t">
            <a:spAutoFit/>
          </a:bodyPr>
          <a:p>
            <a:pPr indent="0" algn="ctr" fontAlgn="auto">
              <a:lnSpc>
                <a:spcPts val="4500"/>
              </a:lnSpc>
            </a:pPr>
            <a:r>
              <a:rPr lang="en-US" altLang="zh-CN" sz="2400" b="1">
                <a:ln w="12700" cmpd="sng">
                  <a:solidFill>
                    <a:schemeClr val="accent4"/>
                  </a:solidFill>
                  <a:prstDash val="solid"/>
                </a:ln>
                <a:solidFill>
                  <a:srgbClr val="FF0000"/>
                </a:solidFill>
                <a:effectLst/>
              </a:rPr>
              <a:t>1.</a:t>
            </a:r>
            <a:r>
              <a:rPr lang="zh-CN" sz="2400" b="1">
                <a:ln w="12700" cmpd="sng">
                  <a:solidFill>
                    <a:schemeClr val="accent4"/>
                  </a:solidFill>
                  <a:prstDash val="solid"/>
                </a:ln>
                <a:solidFill>
                  <a:srgbClr val="FF0000"/>
                </a:solidFill>
                <a:effectLst/>
              </a:rPr>
              <a:t>地方各级人民政府应当对本行政区域的环境质量负责。</a:t>
            </a:r>
            <a:endParaRPr lang="zh-CN" sz="2400" b="1">
              <a:ln w="12700" cmpd="sng">
                <a:solidFill>
                  <a:schemeClr val="accent4"/>
                </a:solidFill>
                <a:prstDash val="solid"/>
              </a:ln>
              <a:solidFill>
                <a:srgbClr val="FF0000"/>
              </a:solidFill>
              <a:effectLst/>
            </a:endParaRPr>
          </a:p>
          <a:p>
            <a:pPr indent="0" algn="ctr" fontAlgn="auto">
              <a:lnSpc>
                <a:spcPts val="4500"/>
              </a:lnSpc>
            </a:pPr>
            <a:r>
              <a:rPr lang="en-US" altLang="zh-CN" sz="2400" b="1">
                <a:ln w="12700" cmpd="sng">
                  <a:solidFill>
                    <a:schemeClr val="accent4"/>
                  </a:solidFill>
                  <a:prstDash val="solid"/>
                </a:ln>
                <a:solidFill>
                  <a:srgbClr val="FF0000"/>
                </a:solidFill>
                <a:effectLst/>
              </a:rPr>
              <a:t>2.</a:t>
            </a:r>
            <a:r>
              <a:rPr lang="zh-CN" sz="2400" b="1">
                <a:ln w="12700" cmpd="sng">
                  <a:solidFill>
                    <a:schemeClr val="accent4"/>
                  </a:solidFill>
                  <a:prstDash val="solid"/>
                </a:ln>
                <a:solidFill>
                  <a:srgbClr val="FF0000"/>
                </a:solidFill>
                <a:effectLst/>
              </a:rPr>
              <a:t>县级以上人民政府应当将环境保护工作纳入国民经济和社会发展规划。</a:t>
            </a:r>
            <a:endParaRPr lang="zh-CN" sz="2400" b="1">
              <a:ln w="12700" cmpd="sng">
                <a:solidFill>
                  <a:schemeClr val="accent4"/>
                </a:solidFill>
                <a:prstDash val="solid"/>
              </a:ln>
              <a:solidFill>
                <a:srgbClr val="FF0000"/>
              </a:solidFill>
              <a:effectLst/>
            </a:endParaRPr>
          </a:p>
          <a:p>
            <a:pPr indent="0" algn="ctr" fontAlgn="auto">
              <a:lnSpc>
                <a:spcPts val="4500"/>
              </a:lnSpc>
            </a:pPr>
            <a:r>
              <a:rPr lang="en-US" altLang="zh-CN" sz="2400" b="1">
                <a:ln w="12700" cmpd="sng">
                  <a:solidFill>
                    <a:schemeClr val="accent4"/>
                  </a:solidFill>
                  <a:prstDash val="solid"/>
                </a:ln>
                <a:solidFill>
                  <a:srgbClr val="FF0000"/>
                </a:solidFill>
                <a:effectLst/>
              </a:rPr>
              <a:t>3.</a:t>
            </a:r>
            <a:r>
              <a:rPr lang="zh-CN" sz="2400" b="1">
                <a:ln w="12700" cmpd="sng">
                  <a:solidFill>
                    <a:schemeClr val="accent4"/>
                  </a:solidFill>
                  <a:prstDash val="solid"/>
                </a:ln>
                <a:solidFill>
                  <a:srgbClr val="FF0000"/>
                </a:solidFill>
                <a:effectLst/>
              </a:rPr>
              <a:t>地方各级人民政府应当根据环境保护目标和治理任务，</a:t>
            </a:r>
            <a:endParaRPr lang="zh-CN" sz="2400" b="1">
              <a:ln w="12700" cmpd="sng">
                <a:solidFill>
                  <a:schemeClr val="accent4"/>
                </a:solidFill>
                <a:prstDash val="solid"/>
              </a:ln>
              <a:solidFill>
                <a:srgbClr val="FF0000"/>
              </a:solidFill>
              <a:effectLst/>
            </a:endParaRPr>
          </a:p>
          <a:p>
            <a:pPr indent="0" algn="ctr" fontAlgn="auto">
              <a:lnSpc>
                <a:spcPts val="4500"/>
              </a:lnSpc>
            </a:pPr>
            <a:r>
              <a:rPr lang="zh-CN" sz="2400" b="1">
                <a:ln w="12700" cmpd="sng">
                  <a:solidFill>
                    <a:schemeClr val="accent4"/>
                  </a:solidFill>
                  <a:prstDash val="solid"/>
                </a:ln>
                <a:solidFill>
                  <a:srgbClr val="FF0000"/>
                </a:solidFill>
                <a:effectLst/>
              </a:rPr>
              <a:t>采取有效措施，改善环境质量。</a:t>
            </a:r>
            <a:endParaRPr lang="zh-CN" sz="2400" b="1">
              <a:ln w="12700" cmpd="sng">
                <a:solidFill>
                  <a:schemeClr val="accent4"/>
                </a:solidFill>
                <a:prstDash val="solid"/>
              </a:ln>
              <a:solidFill>
                <a:srgbClr val="FF0000"/>
              </a:solidFill>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756285"/>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2883535" y="5709920"/>
            <a:ext cx="561213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云南孙小果案</a:t>
            </a:r>
            <a:r>
              <a:rPr lang="en-US" altLang="zh-CN" sz="2400" b="1">
                <a:ln w="12700" cmpd="sng">
                  <a:solidFill>
                    <a:schemeClr val="accent4"/>
                  </a:solidFill>
                  <a:prstDash val="solid"/>
                </a:ln>
                <a:solidFill>
                  <a:schemeClr val="tx1"/>
                </a:solidFill>
                <a:effectLst/>
              </a:rPr>
              <a:t>——</a:t>
            </a:r>
            <a:r>
              <a:rPr lang="zh-CN" altLang="en-US" sz="2400" b="1">
                <a:ln w="12700" cmpd="sng">
                  <a:solidFill>
                    <a:schemeClr val="accent4"/>
                  </a:solidFill>
                  <a:prstDash val="solid"/>
                </a:ln>
                <a:solidFill>
                  <a:schemeClr val="tx1"/>
                </a:solidFill>
                <a:effectLst/>
              </a:rPr>
              <a:t>行政权力干预司法审判</a:t>
            </a:r>
            <a:endParaRPr lang="zh-CN" altLang="en-US" sz="2400" b="1">
              <a:ln w="12700" cmpd="sng">
                <a:solidFill>
                  <a:schemeClr val="accent4"/>
                </a:solidFill>
                <a:prstDash val="solid"/>
              </a:ln>
              <a:solidFill>
                <a:schemeClr val="tx1"/>
              </a:solidFill>
              <a:effectLst/>
            </a:endParaRPr>
          </a:p>
        </p:txBody>
      </p:sp>
      <p:pic>
        <p:nvPicPr>
          <p:cNvPr id="5" name="图片 4" descr="微信图片_20240614084546"/>
          <p:cNvPicPr>
            <a:picLocks noChangeAspect="1"/>
          </p:cNvPicPr>
          <p:nvPr/>
        </p:nvPicPr>
        <p:blipFill>
          <a:blip r:embed="rId1"/>
          <a:stretch>
            <a:fillRect/>
          </a:stretch>
        </p:blipFill>
        <p:spPr>
          <a:xfrm>
            <a:off x="3105785" y="2345690"/>
            <a:ext cx="5135245" cy="3214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2750820" y="555625"/>
            <a:ext cx="5883275" cy="958215"/>
          </a:xfrm>
        </p:spPr>
        <p:txBody>
          <a:bodyPr>
            <a:normAutofit lnSpcReduction="10000"/>
          </a:bodyPr>
          <a:p>
            <a:pPr marL="0" indent="0" algn="ctr">
              <a:buNone/>
            </a:pPr>
            <a:r>
              <a:rPr lang="zh-CN" altLang="en-US" sz="5400"/>
              <a:t>公共行政学目录</a:t>
            </a:r>
            <a:endParaRPr lang="zh-CN" altLang="en-US" sz="5400"/>
          </a:p>
          <a:p>
            <a:pPr marL="0" indent="0" algn="ctr">
              <a:buNone/>
            </a:pPr>
            <a:endParaRPr lang="zh-CN" altLang="en-US" sz="5400"/>
          </a:p>
        </p:txBody>
      </p:sp>
      <p:sp>
        <p:nvSpPr>
          <p:cNvPr id="2" name="文本框 1"/>
          <p:cNvSpPr txBox="1"/>
          <p:nvPr/>
        </p:nvSpPr>
        <p:spPr>
          <a:xfrm>
            <a:off x="523875" y="1580515"/>
            <a:ext cx="11144885" cy="5107940"/>
          </a:xfrm>
          <a:prstGeom prst="rect">
            <a:avLst/>
          </a:prstGeom>
          <a:noFill/>
        </p:spPr>
        <p:txBody>
          <a:bodyPr wrap="square" rtlCol="0">
            <a:spAutoFit/>
          </a:bodyPr>
          <a:p>
            <a:r>
              <a:rPr lang="zh-CN" altLang="en-US" sz="2800">
                <a:solidFill>
                  <a:srgbClr val="FF0000"/>
                </a:solidFill>
              </a:rPr>
              <a:t>第一章</a:t>
            </a:r>
            <a:r>
              <a:rPr lang="en-US" altLang="zh-CN" sz="2800">
                <a:solidFill>
                  <a:srgbClr val="FF0000"/>
                </a:solidFill>
              </a:rPr>
              <a:t>    </a:t>
            </a:r>
            <a:r>
              <a:rPr lang="zh-CN" altLang="en-US" sz="2800">
                <a:solidFill>
                  <a:srgbClr val="FF0000"/>
                </a:solidFill>
              </a:rPr>
              <a:t>绪</a:t>
            </a:r>
            <a:r>
              <a:rPr lang="en-US" altLang="zh-CN" sz="2800">
                <a:solidFill>
                  <a:srgbClr val="FF0000"/>
                </a:solidFill>
              </a:rPr>
              <a:t>   </a:t>
            </a:r>
            <a:r>
              <a:rPr lang="zh-CN" altLang="en-US" sz="2800">
                <a:solidFill>
                  <a:srgbClr val="FF0000"/>
                </a:solidFill>
              </a:rPr>
              <a:t>论</a:t>
            </a:r>
            <a:r>
              <a:rPr lang="en-US" altLang="zh-CN" sz="2800"/>
              <a:t>                </a:t>
            </a:r>
            <a:r>
              <a:rPr lang="zh-CN" altLang="en-US" sz="2800"/>
              <a:t>第二章</a:t>
            </a:r>
            <a:r>
              <a:rPr lang="en-US" altLang="zh-CN" sz="2800"/>
              <a:t>    </a:t>
            </a:r>
            <a:r>
              <a:rPr lang="zh-CN" altLang="en-US" sz="2800"/>
              <a:t>行政环境</a:t>
            </a:r>
            <a:r>
              <a:rPr lang="en-US" altLang="zh-CN" sz="2800"/>
              <a:t>           </a:t>
            </a:r>
            <a:r>
              <a:rPr lang="zh-CN" altLang="en-US" sz="2800"/>
              <a:t>第三章</a:t>
            </a:r>
            <a:r>
              <a:rPr lang="en-US" altLang="zh-CN" sz="2800"/>
              <a:t>    </a:t>
            </a:r>
            <a:r>
              <a:rPr lang="zh-CN" altLang="en-US" sz="2800"/>
              <a:t>政府职能</a:t>
            </a:r>
            <a:r>
              <a:rPr lang="en-US" altLang="zh-CN" sz="2800"/>
              <a:t>    </a:t>
            </a:r>
            <a:endParaRPr lang="en-US" altLang="zh-CN" sz="2800"/>
          </a:p>
          <a:p>
            <a:endParaRPr lang="en-US" altLang="zh-CN" sz="2800"/>
          </a:p>
          <a:p>
            <a:r>
              <a:rPr lang="zh-CN" altLang="en-US" sz="2800"/>
              <a:t>第四章</a:t>
            </a:r>
            <a:r>
              <a:rPr lang="en-US" altLang="zh-CN" sz="2800"/>
              <a:t>    </a:t>
            </a:r>
            <a:r>
              <a:rPr lang="zh-CN" altLang="en-US" sz="2800"/>
              <a:t>行政体制</a:t>
            </a:r>
            <a:r>
              <a:rPr lang="en-US" altLang="zh-CN" sz="2800"/>
              <a:t>          </a:t>
            </a:r>
            <a:r>
              <a:rPr lang="zh-CN" altLang="en-US" sz="2800"/>
              <a:t>第五章</a:t>
            </a:r>
            <a:r>
              <a:rPr lang="en-US" altLang="zh-CN" sz="2800"/>
              <a:t>    </a:t>
            </a:r>
            <a:r>
              <a:rPr lang="zh-CN" altLang="en-US" sz="2800"/>
              <a:t>公共组织</a:t>
            </a:r>
            <a:r>
              <a:rPr lang="en-US" altLang="zh-CN" sz="2800"/>
              <a:t>           </a:t>
            </a:r>
            <a:r>
              <a:rPr lang="zh-CN" altLang="en-US" sz="2800">
                <a:sym typeface="+mn-ea"/>
              </a:rPr>
              <a:t>第六章</a:t>
            </a:r>
            <a:r>
              <a:rPr lang="en-US" altLang="zh-CN" sz="2800">
                <a:sym typeface="+mn-ea"/>
              </a:rPr>
              <a:t>    </a:t>
            </a:r>
            <a:r>
              <a:rPr lang="zh-CN" altLang="en-US" sz="2800">
                <a:sym typeface="+mn-ea"/>
              </a:rPr>
              <a:t>行政领导</a:t>
            </a:r>
            <a:r>
              <a:rPr lang="en-US" altLang="zh-CN" sz="2800">
                <a:sym typeface="+mn-ea"/>
              </a:rPr>
              <a:t>    </a:t>
            </a:r>
            <a:endParaRPr lang="en-US" altLang="zh-CN" sz="2800">
              <a:sym typeface="+mn-ea"/>
            </a:endParaRPr>
          </a:p>
          <a:p>
            <a:endParaRPr lang="en-US" altLang="zh-CN" sz="2800">
              <a:sym typeface="+mn-ea"/>
            </a:endParaRPr>
          </a:p>
          <a:p>
            <a:r>
              <a:rPr lang="zh-CN" altLang="en-US" sz="2800">
                <a:sym typeface="+mn-ea"/>
              </a:rPr>
              <a:t>第七章</a:t>
            </a:r>
            <a:r>
              <a:rPr lang="en-US" altLang="zh-CN" sz="2800">
                <a:sym typeface="+mn-ea"/>
              </a:rPr>
              <a:t>   </a:t>
            </a:r>
            <a:r>
              <a:rPr lang="zh-CN" altLang="en-US" sz="2800">
                <a:sym typeface="+mn-ea"/>
              </a:rPr>
              <a:t>人事行政</a:t>
            </a:r>
            <a:r>
              <a:rPr lang="en-US" altLang="zh-CN" sz="2800">
                <a:sym typeface="+mn-ea"/>
              </a:rPr>
              <a:t>           </a:t>
            </a:r>
            <a:r>
              <a:rPr lang="zh-CN" altLang="en-US" sz="2800">
                <a:sym typeface="+mn-ea"/>
              </a:rPr>
              <a:t>第八章</a:t>
            </a:r>
            <a:r>
              <a:rPr lang="en-US" altLang="zh-CN" sz="2800">
                <a:sym typeface="+mn-ea"/>
              </a:rPr>
              <a:t>    </a:t>
            </a:r>
            <a:r>
              <a:rPr lang="zh-CN" altLang="en-US" sz="2800">
                <a:sym typeface="+mn-ea"/>
              </a:rPr>
              <a:t>机关行政</a:t>
            </a:r>
            <a:r>
              <a:rPr lang="en-US" altLang="zh-CN" sz="2800">
                <a:sym typeface="+mn-ea"/>
              </a:rPr>
              <a:t>           </a:t>
            </a:r>
            <a:r>
              <a:rPr lang="zh-CN" altLang="en-US" sz="2800">
                <a:sym typeface="+mn-ea"/>
              </a:rPr>
              <a:t>第九章</a:t>
            </a:r>
            <a:r>
              <a:rPr lang="en-US" altLang="zh-CN" sz="2800">
                <a:sym typeface="+mn-ea"/>
              </a:rPr>
              <a:t>     </a:t>
            </a:r>
            <a:r>
              <a:rPr lang="zh-CN" altLang="en-US" sz="2800">
                <a:sym typeface="+mn-ea"/>
              </a:rPr>
              <a:t>行政决策</a:t>
            </a:r>
            <a:r>
              <a:rPr lang="en-US" altLang="zh-CN" sz="2800">
                <a:sym typeface="+mn-ea"/>
              </a:rPr>
              <a:t>    </a:t>
            </a:r>
            <a:endParaRPr lang="en-US" altLang="zh-CN" sz="2800">
              <a:sym typeface="+mn-ea"/>
            </a:endParaRPr>
          </a:p>
          <a:p>
            <a:endParaRPr lang="en-US" altLang="zh-CN" sz="2800">
              <a:sym typeface="+mn-ea"/>
            </a:endParaRPr>
          </a:p>
          <a:p>
            <a:r>
              <a:rPr lang="zh-CN" altLang="en-US" sz="2800">
                <a:sym typeface="+mn-ea"/>
              </a:rPr>
              <a:t>第十章</a:t>
            </a:r>
            <a:r>
              <a:rPr lang="en-US" altLang="zh-CN" sz="2800">
                <a:sym typeface="+mn-ea"/>
              </a:rPr>
              <a:t>    </a:t>
            </a:r>
            <a:r>
              <a:rPr lang="zh-CN" altLang="en-US" sz="2800">
                <a:sym typeface="+mn-ea"/>
              </a:rPr>
              <a:t>行政执行</a:t>
            </a:r>
            <a:r>
              <a:rPr lang="en-US" altLang="zh-CN" sz="2800">
                <a:sym typeface="+mn-ea"/>
              </a:rPr>
              <a:t>          </a:t>
            </a:r>
            <a:r>
              <a:rPr lang="zh-CN" altLang="en-US" sz="2800">
                <a:sym typeface="+mn-ea"/>
              </a:rPr>
              <a:t>第十一章</a:t>
            </a:r>
            <a:r>
              <a:rPr lang="en-US" altLang="zh-CN" sz="2800">
                <a:sym typeface="+mn-ea"/>
              </a:rPr>
              <a:t>    </a:t>
            </a:r>
            <a:r>
              <a:rPr lang="zh-CN" altLang="en-US" sz="2800">
                <a:sym typeface="+mn-ea"/>
              </a:rPr>
              <a:t>行政监督</a:t>
            </a:r>
            <a:r>
              <a:rPr lang="en-US" altLang="zh-CN" sz="2800">
                <a:sym typeface="+mn-ea"/>
              </a:rPr>
              <a:t>       </a:t>
            </a:r>
            <a:r>
              <a:rPr lang="zh-CN" altLang="en-US" sz="2800">
                <a:sym typeface="+mn-ea"/>
              </a:rPr>
              <a:t>第十二章</a:t>
            </a:r>
            <a:r>
              <a:rPr lang="en-US" altLang="zh-CN" sz="2800">
                <a:sym typeface="+mn-ea"/>
              </a:rPr>
              <a:t>    </a:t>
            </a:r>
            <a:r>
              <a:rPr lang="zh-CN" altLang="en-US" sz="2800">
                <a:sym typeface="+mn-ea"/>
              </a:rPr>
              <a:t>公共财政</a:t>
            </a:r>
            <a:endParaRPr lang="zh-CN" altLang="en-US" sz="2800">
              <a:sym typeface="+mn-ea"/>
            </a:endParaRPr>
          </a:p>
          <a:p>
            <a:endParaRPr lang="zh-CN" altLang="en-US" sz="2800">
              <a:sym typeface="+mn-ea"/>
            </a:endParaRPr>
          </a:p>
          <a:p>
            <a:r>
              <a:rPr lang="zh-CN" altLang="en-US" sz="2800">
                <a:sym typeface="+mn-ea"/>
              </a:rPr>
              <a:t>第十三章</a:t>
            </a:r>
            <a:r>
              <a:rPr lang="en-US" altLang="zh-CN" sz="2800">
                <a:sym typeface="+mn-ea"/>
              </a:rPr>
              <a:t>    </a:t>
            </a:r>
            <a:r>
              <a:rPr lang="zh-CN" altLang="en-US" sz="2800">
                <a:sym typeface="+mn-ea"/>
              </a:rPr>
              <a:t>法治行政</a:t>
            </a:r>
            <a:r>
              <a:rPr lang="en-US" altLang="zh-CN" sz="2800">
                <a:sym typeface="+mn-ea"/>
              </a:rPr>
              <a:t>      </a:t>
            </a:r>
            <a:r>
              <a:rPr lang="zh-CN" altLang="en-US" sz="2800">
                <a:sym typeface="+mn-ea"/>
              </a:rPr>
              <a:t>第十四章</a:t>
            </a:r>
            <a:r>
              <a:rPr lang="en-US" altLang="zh-CN" sz="2800">
                <a:sym typeface="+mn-ea"/>
              </a:rPr>
              <a:t>    </a:t>
            </a:r>
            <a:r>
              <a:rPr lang="zh-CN" altLang="en-US" sz="2800">
                <a:sym typeface="+mn-ea"/>
              </a:rPr>
              <a:t>行政方法</a:t>
            </a:r>
            <a:r>
              <a:rPr lang="en-US" altLang="zh-CN" sz="2800">
                <a:sym typeface="+mn-ea"/>
              </a:rPr>
              <a:t>       </a:t>
            </a:r>
            <a:r>
              <a:rPr lang="zh-CN" altLang="en-US" sz="2800">
                <a:sym typeface="+mn-ea"/>
              </a:rPr>
              <a:t>第十五章</a:t>
            </a:r>
            <a:r>
              <a:rPr lang="en-US" altLang="zh-CN" sz="2800">
                <a:sym typeface="+mn-ea"/>
              </a:rPr>
              <a:t>    </a:t>
            </a:r>
            <a:r>
              <a:rPr lang="zh-CN" altLang="en-US" sz="2800">
                <a:sym typeface="+mn-ea"/>
              </a:rPr>
              <a:t>行政效率</a:t>
            </a:r>
            <a:r>
              <a:rPr lang="en-US" altLang="zh-CN" sz="2800">
                <a:sym typeface="+mn-ea"/>
              </a:rPr>
              <a:t>    </a:t>
            </a:r>
            <a:endParaRPr lang="en-US" altLang="zh-CN" sz="2800">
              <a:sym typeface="+mn-ea"/>
            </a:endParaRPr>
          </a:p>
          <a:p>
            <a:endParaRPr lang="en-US" altLang="zh-CN" sz="2800">
              <a:sym typeface="+mn-ea"/>
            </a:endParaRPr>
          </a:p>
          <a:p>
            <a:r>
              <a:rPr lang="zh-CN" altLang="en-US" sz="2800">
                <a:sym typeface="+mn-ea"/>
              </a:rPr>
              <a:t>第十六章</a:t>
            </a:r>
            <a:r>
              <a:rPr lang="en-US" altLang="zh-CN" sz="2800">
                <a:sym typeface="+mn-ea"/>
              </a:rPr>
              <a:t>     </a:t>
            </a:r>
            <a:r>
              <a:rPr lang="zh-CN" altLang="en-US" sz="2800">
                <a:sym typeface="+mn-ea"/>
              </a:rPr>
              <a:t>行政改革</a:t>
            </a:r>
            <a:endParaRPr lang="zh-CN" altLang="en-US"/>
          </a:p>
          <a:p>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382770" y="2366645"/>
            <a:ext cx="292608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地方政府滥用权力案</a:t>
            </a:r>
            <a:endParaRPr lang="zh-CN" sz="2400" b="1">
              <a:ln w="12700" cmpd="sng">
                <a:solidFill>
                  <a:schemeClr val="accent4"/>
                </a:solidFill>
                <a:prstDash val="solid"/>
              </a:ln>
              <a:solidFill>
                <a:schemeClr val="tx1"/>
              </a:solidFill>
              <a:effectLst/>
            </a:endParaRPr>
          </a:p>
        </p:txBody>
      </p:sp>
      <p:sp>
        <p:nvSpPr>
          <p:cNvPr id="5" name="矩形 4"/>
          <p:cNvSpPr/>
          <p:nvPr/>
        </p:nvSpPr>
        <p:spPr>
          <a:xfrm>
            <a:off x="526415" y="3018155"/>
            <a:ext cx="11231880" cy="2976880"/>
          </a:xfrm>
          <a:prstGeom prst="rect">
            <a:avLst/>
          </a:prstGeom>
          <a:noFill/>
          <a:ln>
            <a:noFill/>
          </a:ln>
        </p:spPr>
        <p:txBody>
          <a:bodyPr wrap="square" rtlCol="0" anchor="t">
            <a:spAutoFit/>
          </a:bodyPr>
          <a:p>
            <a:pPr indent="0" algn="l" fontAlgn="auto">
              <a:lnSpc>
                <a:spcPts val="4500"/>
              </a:lnSpc>
            </a:pPr>
            <a:r>
              <a:rPr lang="en-US" altLang="zh-CN" sz="2000" b="1">
                <a:ln w="12700" cmpd="sng">
                  <a:solidFill>
                    <a:schemeClr val="accent4"/>
                  </a:solidFill>
                  <a:prstDash val="solid"/>
                </a:ln>
                <a:solidFill>
                  <a:srgbClr val="FF0000"/>
                </a:solidFill>
                <a:effectLst/>
              </a:rPr>
              <a:t>1.浙江省市场监督管理局通报滥用行政权力排除、限制竞争行为</a:t>
            </a:r>
            <a:r>
              <a:rPr lang="zh-CN" altLang="en-US" sz="2000" b="1">
                <a:ln w="12700" cmpd="sng">
                  <a:solidFill>
                    <a:schemeClr val="accent4"/>
                  </a:solidFill>
                  <a:prstDash val="solid"/>
                </a:ln>
                <a:solidFill>
                  <a:srgbClr val="FF0000"/>
                </a:solidFill>
                <a:effectLst/>
              </a:rPr>
              <a:t>。2016年5月，建德市人民政府下发《建德市天然气管理办法》，强制要求进驻该市范围内开展天然气经营的企业，公司注册地必须在建德。</a:t>
            </a:r>
            <a:endParaRPr lang="zh-CN" altLang="en-US" sz="2000" b="1">
              <a:ln w="12700" cmpd="sng">
                <a:solidFill>
                  <a:schemeClr val="accent4"/>
                </a:solidFill>
                <a:prstDash val="solid"/>
              </a:ln>
              <a:solidFill>
                <a:srgbClr val="FF0000"/>
              </a:solidFill>
              <a:effectLst/>
            </a:endParaRPr>
          </a:p>
          <a:p>
            <a:pPr indent="0" algn="l" fontAlgn="auto">
              <a:lnSpc>
                <a:spcPts val="4500"/>
              </a:lnSpc>
            </a:pPr>
            <a:r>
              <a:rPr lang="en-US" altLang="zh-CN" sz="2000" b="1">
                <a:ln w="12700" cmpd="sng">
                  <a:solidFill>
                    <a:schemeClr val="accent4"/>
                  </a:solidFill>
                  <a:prstDash val="solid"/>
                </a:ln>
                <a:solidFill>
                  <a:srgbClr val="FF0000"/>
                </a:solidFill>
                <a:effectLst/>
              </a:rPr>
              <a:t>2.甘肃省市场监管局依法对白银市保健委员会、白银市财政局、白银市卫生健康委员会（以下称当事人）涉嫌滥用行政权力排除、限制竞争行为立案调查。</a:t>
            </a:r>
            <a:endParaRPr lang="en-US" altLang="zh-CN" sz="2000" b="1">
              <a:ln w="12700" cmpd="sng">
                <a:solidFill>
                  <a:schemeClr val="accent4"/>
                </a:solidFill>
                <a:prstDash val="solid"/>
              </a:ln>
              <a:solidFill>
                <a:srgbClr val="FF0000"/>
              </a:solidFill>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382770" y="2366645"/>
            <a:ext cx="292608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地方政府滥用权力案</a:t>
            </a:r>
            <a:endParaRPr lang="zh-CN" sz="2400" b="1">
              <a:ln w="12700" cmpd="sng">
                <a:solidFill>
                  <a:schemeClr val="accent4"/>
                </a:solidFill>
                <a:prstDash val="solid"/>
              </a:ln>
              <a:solidFill>
                <a:schemeClr val="tx1"/>
              </a:solidFill>
              <a:effectLst/>
            </a:endParaRPr>
          </a:p>
        </p:txBody>
      </p:sp>
      <p:sp>
        <p:nvSpPr>
          <p:cNvPr id="5" name="矩形 4"/>
          <p:cNvSpPr/>
          <p:nvPr/>
        </p:nvSpPr>
        <p:spPr>
          <a:xfrm>
            <a:off x="526415" y="3018155"/>
            <a:ext cx="11231880" cy="2976880"/>
          </a:xfrm>
          <a:prstGeom prst="rect">
            <a:avLst/>
          </a:prstGeom>
          <a:noFill/>
          <a:ln>
            <a:noFill/>
          </a:ln>
        </p:spPr>
        <p:txBody>
          <a:bodyPr wrap="square" rtlCol="0" anchor="t">
            <a:spAutoFit/>
          </a:bodyPr>
          <a:p>
            <a:pPr indent="0" algn="l" fontAlgn="auto">
              <a:lnSpc>
                <a:spcPts val="4500"/>
              </a:lnSpc>
            </a:pPr>
            <a:r>
              <a:rPr lang="en-US" altLang="zh-CN" sz="2000" b="1">
                <a:ln w="12700" cmpd="sng">
                  <a:solidFill>
                    <a:schemeClr val="accent4"/>
                  </a:solidFill>
                  <a:prstDash val="solid"/>
                </a:ln>
                <a:solidFill>
                  <a:srgbClr val="FF0000"/>
                </a:solidFill>
                <a:effectLst/>
              </a:rPr>
              <a:t>2.经查，2022年4月6日，当事人印发《关于做好市直机关事业单位干部职工健康体检工作的通知》规定，“按照属地化原则，确定市第一人民医院、市中西医结合医院、市妇幼保健院、市康复医院为市直机关事业单位干部职工健康体检定点医疗机构。市直各部门、单位组织的健康体检必须在定点医疗机构进行，不得在非定点医疗机构安排。市直机关事业单位在非定点医疗机构安排干部职工健康体检的经费，市级财政一律不予支付”。</a:t>
            </a:r>
            <a:endParaRPr lang="en-US" altLang="zh-CN" sz="2000" b="1">
              <a:ln w="12700" cmpd="sng">
                <a:solidFill>
                  <a:schemeClr val="accent4"/>
                </a:solidFill>
                <a:prstDash val="solid"/>
              </a:ln>
              <a:solidFill>
                <a:srgbClr val="FF0000"/>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法治性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382770" y="2366645"/>
            <a:ext cx="2926080" cy="460375"/>
          </a:xfrm>
          <a:prstGeom prst="rect">
            <a:avLst/>
          </a:prstGeom>
          <a:noFill/>
          <a:ln>
            <a:noFill/>
          </a:ln>
        </p:spPr>
        <p:txBody>
          <a:bodyPr wrap="none" rtlCol="0" anchor="t">
            <a:spAutoFit/>
          </a:bodyPr>
          <a:p>
            <a:pPr algn="ctr"/>
            <a:r>
              <a:rPr lang="zh-CN" sz="2400" b="1">
                <a:ln w="12700" cmpd="sng">
                  <a:solidFill>
                    <a:schemeClr val="accent4"/>
                  </a:solidFill>
                  <a:prstDash val="solid"/>
                </a:ln>
                <a:solidFill>
                  <a:schemeClr val="tx1"/>
                </a:solidFill>
                <a:effectLst/>
              </a:rPr>
              <a:t>地方政府滥用权力案</a:t>
            </a:r>
            <a:endParaRPr lang="zh-CN" sz="2400" b="1">
              <a:ln w="12700" cmpd="sng">
                <a:solidFill>
                  <a:schemeClr val="accent4"/>
                </a:solidFill>
                <a:prstDash val="solid"/>
              </a:ln>
              <a:solidFill>
                <a:schemeClr val="tx1"/>
              </a:solidFill>
              <a:effectLst/>
            </a:endParaRPr>
          </a:p>
        </p:txBody>
      </p:sp>
      <p:sp>
        <p:nvSpPr>
          <p:cNvPr id="5" name="矩形 4"/>
          <p:cNvSpPr/>
          <p:nvPr/>
        </p:nvSpPr>
        <p:spPr>
          <a:xfrm>
            <a:off x="526415" y="3018155"/>
            <a:ext cx="11231880" cy="1822450"/>
          </a:xfrm>
          <a:prstGeom prst="rect">
            <a:avLst/>
          </a:prstGeom>
          <a:noFill/>
          <a:ln>
            <a:noFill/>
          </a:ln>
        </p:spPr>
        <p:txBody>
          <a:bodyPr wrap="square" rtlCol="0" anchor="t">
            <a:spAutoFit/>
          </a:bodyPr>
          <a:p>
            <a:pPr indent="0" algn="l" fontAlgn="auto">
              <a:lnSpc>
                <a:spcPts val="4500"/>
              </a:lnSpc>
            </a:pPr>
            <a:r>
              <a:rPr lang="en-US" altLang="zh-CN" sz="2000" b="1">
                <a:ln w="12700" cmpd="sng">
                  <a:solidFill>
                    <a:schemeClr val="accent4"/>
                  </a:solidFill>
                  <a:prstDash val="solid"/>
                </a:ln>
                <a:solidFill>
                  <a:srgbClr val="FF0000"/>
                </a:solidFill>
                <a:effectLst/>
              </a:rPr>
              <a:t>         ——违反了《中华人民共和国反垄断法》第三十九条“行政机关和法律、法规授权的具有管理公共事务职能的组织不得滥用行政权力，限定或者变相限定单位或者个人经营、购买、使用其指定的经营者提供的商品”的规定，构成滥用行政权力排除、限制竞争行为。        </a:t>
            </a:r>
            <a:endParaRPr lang="en-US" altLang="zh-CN" sz="2000" b="1">
              <a:ln w="12700" cmpd="sng">
                <a:solidFill>
                  <a:schemeClr val="accent4"/>
                </a:solidFill>
                <a:prstDash val="solid"/>
              </a:ln>
              <a:solidFill>
                <a:srgbClr val="FF0000"/>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107442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民主性</a:t>
            </a:r>
            <a:r>
              <a:rPr lang="zh-CN" altLang="en-US" sz="3200" b="0">
                <a:latin typeface="+mn-ea"/>
              </a:rPr>
              <a:t>（国体）</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endParaRPr lang="zh-CN" sz="3200" b="0">
              <a:latin typeface="+mn-ea"/>
            </a:endParaRPr>
          </a:p>
          <a:p>
            <a:pPr indent="457200" fontAlgn="auto">
              <a:lnSpc>
                <a:spcPts val="4640"/>
              </a:lnSpc>
            </a:pPr>
            <a:r>
              <a:rPr lang="en-US" altLang="zh-CN" sz="3200" b="0">
                <a:latin typeface="+mn-ea"/>
              </a:rPr>
              <a:t>    </a:t>
            </a: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2" descr="6223f9d7e4b013b65bf1afb9"/>
          <p:cNvPicPr>
            <a:picLocks noChangeAspect="1"/>
          </p:cNvPicPr>
          <p:nvPr/>
        </p:nvPicPr>
        <p:blipFill>
          <a:blip r:embed="rId1"/>
          <a:stretch>
            <a:fillRect/>
          </a:stretch>
        </p:blipFill>
        <p:spPr>
          <a:xfrm>
            <a:off x="890270" y="2674620"/>
            <a:ext cx="3475355" cy="2804160"/>
          </a:xfrm>
          <a:prstGeom prst="rect">
            <a:avLst/>
          </a:prstGeom>
        </p:spPr>
      </p:pic>
      <p:sp>
        <p:nvSpPr>
          <p:cNvPr id="2" name="文本框 1"/>
          <p:cNvSpPr txBox="1"/>
          <p:nvPr/>
        </p:nvSpPr>
        <p:spPr>
          <a:xfrm>
            <a:off x="4528185" y="2315845"/>
            <a:ext cx="7185660" cy="4140835"/>
          </a:xfrm>
          <a:prstGeom prst="rect">
            <a:avLst/>
          </a:prstGeom>
          <a:noFill/>
        </p:spPr>
        <p:txBody>
          <a:bodyPr wrap="square" rtlCol="0">
            <a:noAutofit/>
          </a:bodyPr>
          <a:p>
            <a:pPr indent="0" fontAlgn="auto">
              <a:lnSpc>
                <a:spcPts val="5040"/>
              </a:lnSpc>
            </a:pPr>
            <a:r>
              <a:rPr lang="en-US" altLang="zh-CN" sz="2400">
                <a:latin typeface="+mn-ea"/>
                <a:sym typeface="+mn-ea"/>
              </a:rPr>
              <a:t>——</a:t>
            </a:r>
            <a:r>
              <a:rPr lang="zh-CN" altLang="en-US" sz="2400">
                <a:solidFill>
                  <a:srgbClr val="FF0000"/>
                </a:solidFill>
                <a:latin typeface="+mn-ea"/>
                <a:sym typeface="+mn-ea"/>
              </a:rPr>
              <a:t>人民民主</a:t>
            </a:r>
            <a:r>
              <a:rPr lang="zh-CN" altLang="en-US" sz="2400">
                <a:latin typeface="+mn-ea"/>
                <a:sym typeface="+mn-ea"/>
              </a:rPr>
              <a:t>是社会主义的生命，没有民主就没有社会主义，就没有社会主义的现代化，就没有中华民族的伟大复兴。</a:t>
            </a:r>
            <a:r>
              <a:rPr lang="zh-CN" altLang="en-US" sz="2000">
                <a:latin typeface="+mn-ea"/>
                <a:sym typeface="+mn-ea"/>
              </a:rPr>
              <a:t>（中国式民主，人民代表大会制度）</a:t>
            </a:r>
            <a:endParaRPr lang="zh-CN" altLang="en-US" sz="2000">
              <a:latin typeface="+mn-ea"/>
              <a:sym typeface="+mn-ea"/>
            </a:endParaRPr>
          </a:p>
          <a:p>
            <a:pPr indent="0" fontAlgn="auto">
              <a:lnSpc>
                <a:spcPts val="5040"/>
              </a:lnSpc>
            </a:pPr>
            <a:r>
              <a:rPr lang="en-US" altLang="zh-CN" sz="2400">
                <a:latin typeface="+mn-ea"/>
                <a:sym typeface="+mn-ea"/>
              </a:rPr>
              <a:t>——</a:t>
            </a:r>
            <a:r>
              <a:rPr lang="zh-CN" sz="2400">
                <a:solidFill>
                  <a:srgbClr val="FF0000"/>
                </a:solidFill>
                <a:latin typeface="+mn-ea"/>
                <a:sym typeface="+mn-ea"/>
              </a:rPr>
              <a:t>全过程人民民主</a:t>
            </a:r>
            <a:r>
              <a:rPr lang="zh-CN" sz="2400">
                <a:latin typeface="+mn-ea"/>
                <a:sym typeface="+mn-ea"/>
              </a:rPr>
              <a:t>是全链条、全方位、全覆盖的民主，是最广泛、最真实、最管用的社会主义民主。（</a:t>
            </a:r>
            <a:r>
              <a:rPr lang="zh-CN" sz="2000">
                <a:latin typeface="+mn-ea"/>
                <a:sym typeface="+mn-ea"/>
              </a:rPr>
              <a:t>民主选举、民主协商、民主决策、民主管理、民主监督</a:t>
            </a:r>
            <a:r>
              <a:rPr lang="zh-CN" sz="2400">
                <a:latin typeface="+mn-ea"/>
                <a:sym typeface="+mn-ea"/>
              </a:rPr>
              <a:t>）</a:t>
            </a:r>
            <a:endParaRPr lang="zh-CN" sz="2400">
              <a:latin typeface="+mn-ea"/>
              <a:sym typeface="+mn-ea"/>
            </a:endParaRPr>
          </a:p>
          <a:p>
            <a:endParaRPr lang="zh-CN" altLang="en-US" sz="2400" b="0">
              <a:latin typeface="+mn-ea"/>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466471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公平性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r>
              <a:rPr lang="zh-CN" sz="3200" b="0">
                <a:latin typeface="+mn-ea"/>
              </a:rPr>
              <a:t>公平是人的最起码的权利的保证，是对社会弱势群体的保护，是公正依法处理社会公共事务的原则，是使社会避免出现贫富悬殊现象的保证。</a:t>
            </a:r>
            <a:endParaRPr lang="zh-CN" sz="3200" b="0">
              <a:latin typeface="+mn-ea"/>
            </a:endParaRPr>
          </a:p>
          <a:p>
            <a:pPr indent="457200" fontAlgn="auto">
              <a:lnSpc>
                <a:spcPts val="4640"/>
              </a:lnSpc>
            </a:pPr>
            <a:endParaRPr lang="zh-CN" sz="3200" b="0">
              <a:latin typeface="+mn-ea"/>
            </a:endParaRPr>
          </a:p>
          <a:p>
            <a:pPr indent="457200" fontAlgn="auto">
              <a:lnSpc>
                <a:spcPts val="4640"/>
              </a:lnSpc>
            </a:pPr>
            <a:r>
              <a:rPr lang="en-US" altLang="zh-CN" sz="3200" b="0">
                <a:latin typeface="+mn-ea"/>
              </a:rPr>
              <a:t>    ——</a:t>
            </a:r>
            <a:r>
              <a:rPr lang="zh-CN" altLang="en-US" sz="3200" b="0">
                <a:latin typeface="+mn-ea"/>
              </a:rPr>
              <a:t>比如：教育、医疗、就业、社会保障。</a:t>
            </a:r>
            <a:endParaRPr lang="zh-CN" sz="3200" b="0">
              <a:latin typeface="+mn-ea"/>
            </a:endParaRPr>
          </a:p>
          <a:p>
            <a:pPr indent="457200" fontAlgn="auto">
              <a:lnSpc>
                <a:spcPts val="4640"/>
              </a:lnSpc>
            </a:pP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381635" y="46228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100" name="文本框 99"/>
          <p:cNvSpPr txBox="1"/>
          <p:nvPr/>
        </p:nvSpPr>
        <p:spPr>
          <a:xfrm>
            <a:off x="552450" y="1438910"/>
            <a:ext cx="11078210" cy="4664710"/>
          </a:xfrm>
          <a:prstGeom prst="rect">
            <a:avLst/>
          </a:prstGeom>
          <a:noFill/>
          <a:ln w="9525">
            <a:noFill/>
          </a:ln>
        </p:spPr>
        <p:txBody>
          <a:bodyPr wrap="square">
            <a:noAutofit/>
          </a:bodyPr>
          <a:p>
            <a:pPr indent="457200" fontAlgn="auto">
              <a:lnSpc>
                <a:spcPts val="4640"/>
              </a:lnSpc>
            </a:pPr>
            <a:r>
              <a:rPr lang="en-US" altLang="zh-CN" sz="3200" b="0">
                <a:latin typeface="+mn-ea"/>
              </a:rPr>
              <a:t>       </a:t>
            </a:r>
            <a:r>
              <a:rPr lang="zh-CN" sz="3200" b="0">
                <a:latin typeface="+mn-ea"/>
              </a:rPr>
              <a:t>公共行政的特点</a:t>
            </a:r>
            <a:r>
              <a:rPr lang="en-US" altLang="zh-CN" sz="3200" b="0">
                <a:latin typeface="+mn-ea"/>
              </a:rPr>
              <a:t>——</a:t>
            </a:r>
            <a:r>
              <a:rPr lang="zh-CN" altLang="en-US" sz="3200" b="0">
                <a:solidFill>
                  <a:srgbClr val="FF0000"/>
                </a:solidFill>
                <a:latin typeface="+mn-ea"/>
              </a:rPr>
              <a:t>高效性</a:t>
            </a:r>
            <a:endParaRPr lang="zh-CN" altLang="en-US" sz="3200" b="0">
              <a:latin typeface="+mn-ea"/>
            </a:endParaRPr>
          </a:p>
          <a:p>
            <a:pPr indent="457200" fontAlgn="auto">
              <a:lnSpc>
                <a:spcPts val="4640"/>
              </a:lnSpc>
            </a:pPr>
            <a:endParaRPr lang="zh-CN" altLang="en-US" sz="3200" b="0">
              <a:latin typeface="+mn-ea"/>
            </a:endParaRPr>
          </a:p>
          <a:p>
            <a:pPr indent="457200" fontAlgn="auto">
              <a:lnSpc>
                <a:spcPts val="5040"/>
              </a:lnSpc>
            </a:pPr>
            <a:r>
              <a:rPr lang="en-US" altLang="zh-CN" sz="3200" b="0">
                <a:latin typeface="+mn-ea"/>
              </a:rPr>
              <a:t>   </a:t>
            </a:r>
            <a:r>
              <a:rPr lang="zh-CN" sz="3200" b="0">
                <a:latin typeface="+mn-ea"/>
              </a:rPr>
              <a:t>提高办事效率，建立效能型政府，投入成本低、获得成果多，不断提升人民获得感，更好为人民服务。</a:t>
            </a:r>
            <a:endParaRPr lang="zh-CN" sz="3200" b="0">
              <a:latin typeface="+mn-ea"/>
            </a:endParaRPr>
          </a:p>
          <a:p>
            <a:pPr indent="457200" fontAlgn="auto">
              <a:lnSpc>
                <a:spcPts val="4640"/>
              </a:lnSpc>
            </a:pPr>
            <a:endParaRPr lang="zh-CN" sz="3200" b="0">
              <a:latin typeface="+mn-ea"/>
            </a:endParaRPr>
          </a:p>
          <a:p>
            <a:pPr indent="457200" fontAlgn="auto">
              <a:lnSpc>
                <a:spcPts val="4640"/>
              </a:lnSpc>
            </a:pPr>
            <a:r>
              <a:rPr lang="en-US" altLang="zh-CN" sz="3200" b="0">
                <a:latin typeface="+mn-ea"/>
              </a:rPr>
              <a:t>    ——</a:t>
            </a:r>
            <a:r>
              <a:rPr lang="zh-CN" altLang="en-US" sz="3200" b="0">
                <a:latin typeface="+mn-ea"/>
              </a:rPr>
              <a:t>比如：行政审批、政务服务、数字政府。</a:t>
            </a:r>
            <a:endParaRPr lang="zh-CN" sz="3200" b="0">
              <a:latin typeface="+mn-ea"/>
            </a:endParaRPr>
          </a:p>
          <a:p>
            <a:pPr indent="457200" fontAlgn="auto">
              <a:lnSpc>
                <a:spcPts val="4640"/>
              </a:lnSpc>
            </a:pPr>
            <a:endParaRPr lang="zh-CN" altLang="en-US" sz="3200">
              <a:latin typeface="+mn-ea"/>
            </a:endParaRPr>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17625" y="40894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588010" y="1457325"/>
            <a:ext cx="11132185" cy="5156835"/>
          </a:xfrm>
          <a:prstGeom prst="rect">
            <a:avLst/>
          </a:prstGeom>
          <a:noFill/>
          <a:ln w="9525">
            <a:noFill/>
          </a:ln>
        </p:spPr>
        <p:txBody>
          <a:bodyPr wrap="square">
            <a:noAutofit/>
          </a:bodyPr>
          <a:p>
            <a:pPr indent="457200"/>
            <a:r>
              <a:rPr lang="en-US" altLang="zh-CN" sz="3600" b="0">
                <a:latin typeface="微软雅黑" panose="020B0503020204020204" charset="-122"/>
                <a:ea typeface="微软雅黑" panose="020B0503020204020204" charset="-122"/>
              </a:rPr>
              <a:t>      </a:t>
            </a:r>
            <a:r>
              <a:rPr lang="zh-CN" altLang="en-US" sz="3600" b="0">
                <a:latin typeface="微软雅黑" panose="020B0503020204020204" charset="-122"/>
                <a:ea typeface="微软雅黑" panose="020B0503020204020204" charset="-122"/>
              </a:rPr>
              <a:t>公共</a:t>
            </a:r>
            <a:r>
              <a:rPr lang="zh-CN" sz="3600" b="0">
                <a:latin typeface="微软雅黑" panose="020B0503020204020204" charset="-122"/>
                <a:ea typeface="微软雅黑" panose="020B0503020204020204" charset="-122"/>
              </a:rPr>
              <a:t>行政学在西方的产生</a:t>
            </a:r>
            <a:endParaRPr lang="zh-CN" sz="3600" b="0">
              <a:latin typeface="微软雅黑" panose="020B0503020204020204" charset="-122"/>
              <a:ea typeface="微软雅黑" panose="020B0503020204020204" charset="-122"/>
            </a:endParaRPr>
          </a:p>
          <a:p>
            <a:pPr indent="457200"/>
            <a:endParaRPr lang="zh-CN" altLang="en-US" sz="3200">
              <a:latin typeface="微软雅黑" panose="020B0503020204020204" charset="-122"/>
              <a:ea typeface="微软雅黑" panose="020B0503020204020204" charset="-122"/>
            </a:endParaRPr>
          </a:p>
          <a:p>
            <a:pPr indent="0" fontAlgn="auto">
              <a:lnSpc>
                <a:spcPts val="5040"/>
              </a:lnSpc>
            </a:pPr>
            <a:r>
              <a:rPr lang="en-US" altLang="zh-CN" sz="320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zh-CN" sz="2800">
                <a:latin typeface="微软雅黑" panose="020B0503020204020204" charset="-122"/>
                <a:ea typeface="微软雅黑" panose="020B0503020204020204" charset="-122"/>
                <a:cs typeface="微软雅黑" panose="020B0503020204020204" charset="-122"/>
                <a:sym typeface="+mn-ea"/>
              </a:rPr>
              <a:t>美国第28届总统伍德罗</a:t>
            </a:r>
            <a:r>
              <a:rPr lang="zh-CN" sz="2800">
                <a:latin typeface="宋体" panose="02010600030101010101" pitchFamily="2" charset="-122"/>
                <a:ea typeface="宋体" panose="02010600030101010101" pitchFamily="2" charset="-122"/>
                <a:cs typeface="微软雅黑" panose="020B0503020204020204" charset="-122"/>
                <a:sym typeface="+mn-ea"/>
              </a:rPr>
              <a:t>·</a:t>
            </a:r>
            <a:r>
              <a:rPr lang="zh-CN" sz="2800">
                <a:latin typeface="微软雅黑" panose="020B0503020204020204" charset="-122"/>
                <a:ea typeface="微软雅黑" panose="020B0503020204020204" charset="-122"/>
                <a:cs typeface="微软雅黑" panose="020B0503020204020204" charset="-122"/>
                <a:sym typeface="+mn-ea"/>
              </a:rPr>
              <a:t>威尔逊于1887年在《政治科学季刊》上发表的</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《行政之研究》</a:t>
            </a:r>
            <a:r>
              <a:rPr lang="zh-CN" sz="2800">
                <a:latin typeface="微软雅黑" panose="020B0503020204020204" charset="-122"/>
                <a:ea typeface="微软雅黑" panose="020B0503020204020204" charset="-122"/>
                <a:cs typeface="微软雅黑" panose="020B0503020204020204" charset="-122"/>
                <a:sym typeface="+mn-ea"/>
              </a:rPr>
              <a:t>一文，标志着公共行政学的产生。</a:t>
            </a:r>
            <a:endParaRPr lang="zh-CN" sz="2800" b="0">
              <a:latin typeface="微软雅黑" panose="020B0503020204020204" charset="-122"/>
              <a:ea typeface="微软雅黑" panose="020B0503020204020204" charset="-122"/>
              <a:cs typeface="微软雅黑" panose="020B0503020204020204" charset="-122"/>
            </a:endParaRPr>
          </a:p>
          <a:p>
            <a:pPr indent="0" fontAlgn="auto">
              <a:lnSpc>
                <a:spcPts val="5040"/>
              </a:lnSpc>
            </a:pPr>
            <a:r>
              <a:rPr lang="zh-CN" altLang="en-US" sz="280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zh-CN" altLang="en-US" sz="2800">
                <a:latin typeface="微软雅黑" panose="020B0503020204020204" charset="-122"/>
                <a:ea typeface="微软雅黑" panose="020B0503020204020204" charset="-122"/>
                <a:cs typeface="微软雅黑" panose="020B0503020204020204" charset="-122"/>
                <a:sym typeface="+mn-ea"/>
              </a:rPr>
              <a:t>1900年，古德诺发表</a:t>
            </a: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《政治与行政》</a:t>
            </a:r>
            <a:r>
              <a:rPr lang="zh-CN" altLang="en-US" sz="2800">
                <a:latin typeface="微软雅黑" panose="020B0503020204020204" charset="-122"/>
                <a:ea typeface="微软雅黑" panose="020B0503020204020204" charset="-122"/>
                <a:cs typeface="微软雅黑" panose="020B0503020204020204" charset="-122"/>
                <a:sym typeface="+mn-ea"/>
              </a:rPr>
              <a:t>。</a:t>
            </a:r>
            <a:endParaRPr lang="zh-CN" altLang="en-US" sz="2800">
              <a:latin typeface="微软雅黑" panose="020B0503020204020204" charset="-122"/>
              <a:ea typeface="微软雅黑" panose="020B0503020204020204" charset="-122"/>
              <a:cs typeface="微软雅黑" panose="020B0503020204020204" charset="-122"/>
              <a:sym typeface="+mn-ea"/>
            </a:endParaRPr>
          </a:p>
          <a:p>
            <a:pPr indent="0" fontAlgn="auto">
              <a:lnSpc>
                <a:spcPts val="5040"/>
              </a:lnSpc>
            </a:pPr>
            <a:r>
              <a:rPr lang="zh-CN" altLang="en-US" sz="280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zh-CN" altLang="en-US" sz="2800">
                <a:latin typeface="微软雅黑" panose="020B0503020204020204" charset="-122"/>
                <a:ea typeface="微软雅黑" panose="020B0503020204020204" charset="-122"/>
                <a:cs typeface="微软雅黑" panose="020B0503020204020204" charset="-122"/>
                <a:sym typeface="+mn-ea"/>
              </a:rPr>
              <a:t>他们提出</a:t>
            </a: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政治与行政分离</a:t>
            </a:r>
            <a:r>
              <a:rPr lang="zh-CN" altLang="en-US" sz="2800">
                <a:latin typeface="微软雅黑" panose="020B0503020204020204" charset="-122"/>
                <a:ea typeface="微软雅黑" panose="020B0503020204020204" charset="-122"/>
                <a:cs typeface="微软雅黑" panose="020B0503020204020204" charset="-122"/>
                <a:sym typeface="+mn-ea"/>
              </a:rPr>
              <a:t>，奠定了</a:t>
            </a:r>
            <a:r>
              <a:rPr lang="zh-CN" sz="2800">
                <a:latin typeface="微软雅黑" panose="020B0503020204020204" charset="-122"/>
                <a:ea typeface="微软雅黑" panose="020B0503020204020204" charset="-122"/>
                <a:cs typeface="微软雅黑" panose="020B0503020204020204" charset="-122"/>
                <a:sym typeface="+mn-ea"/>
              </a:rPr>
              <a:t>公共行政学的理论基础，使</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公共行政学</a:t>
            </a:r>
            <a:r>
              <a:rPr lang="zh-CN" sz="2800">
                <a:latin typeface="微软雅黑" panose="020B0503020204020204" charset="-122"/>
                <a:ea typeface="微软雅黑" panose="020B0503020204020204" charset="-122"/>
                <a:cs typeface="微软雅黑" panose="020B0503020204020204" charset="-122"/>
                <a:sym typeface="+mn-ea"/>
              </a:rPr>
              <a:t>成为一个独立的学科。</a:t>
            </a:r>
            <a:endParaRPr lang="zh-CN" sz="2800">
              <a:latin typeface="微软雅黑" panose="020B0503020204020204" charset="-122"/>
              <a:ea typeface="微软雅黑" panose="020B0503020204020204" charset="-122"/>
              <a:cs typeface="微软雅黑" panose="020B0503020204020204" charset="-122"/>
              <a:sym typeface="+mn-ea"/>
            </a:endParaRPr>
          </a:p>
          <a:p>
            <a:pPr indent="0" fontAlgn="auto">
              <a:lnSpc>
                <a:spcPts val="5040"/>
              </a:lnSpc>
            </a:pPr>
            <a:endParaRPr lang="zh-CN" altLang="en-US" sz="2800">
              <a:latin typeface="微软雅黑" panose="020B0503020204020204" charset="-122"/>
              <a:ea typeface="微软雅黑" panose="020B0503020204020204" charset="-122"/>
              <a:cs typeface="微软雅黑" panose="020B0503020204020204" charset="-122"/>
            </a:endParaRPr>
          </a:p>
          <a:p>
            <a:pPr indent="457200" fontAlgn="auto">
              <a:lnSpc>
                <a:spcPts val="5040"/>
              </a:lnSpc>
            </a:pP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圆角矩形 3"/>
          <p:cNvSpPr/>
          <p:nvPr/>
        </p:nvSpPr>
        <p:spPr>
          <a:xfrm>
            <a:off x="1399540" y="276923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nvSpPr>
        <p:spPr>
          <a:xfrm>
            <a:off x="1399540" y="404050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399540" y="473519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17625" y="40894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588010" y="1457325"/>
            <a:ext cx="11132185" cy="5156835"/>
          </a:xfrm>
          <a:prstGeom prst="rect">
            <a:avLst/>
          </a:prstGeom>
          <a:noFill/>
          <a:ln w="9525">
            <a:noFill/>
          </a:ln>
        </p:spPr>
        <p:txBody>
          <a:bodyPr wrap="square">
            <a:noAutofit/>
          </a:bodyPr>
          <a:p>
            <a:pPr indent="457200"/>
            <a:r>
              <a:rPr lang="en-US" altLang="zh-CN" sz="3600" b="0">
                <a:latin typeface="微软雅黑" panose="020B0503020204020204" charset="-122"/>
                <a:ea typeface="微软雅黑" panose="020B0503020204020204" charset="-122"/>
              </a:rPr>
              <a:t>      </a:t>
            </a:r>
            <a:r>
              <a:rPr lang="zh-CN" altLang="en-US" sz="3600" b="0">
                <a:latin typeface="微软雅黑" panose="020B0503020204020204" charset="-122"/>
                <a:ea typeface="微软雅黑" panose="020B0503020204020204" charset="-122"/>
              </a:rPr>
              <a:t>政治与行政的关系</a:t>
            </a:r>
            <a:endParaRPr lang="zh-CN" sz="3600" b="0">
              <a:latin typeface="微软雅黑" panose="020B0503020204020204" charset="-122"/>
              <a:ea typeface="微软雅黑" panose="020B0503020204020204" charset="-122"/>
            </a:endParaRPr>
          </a:p>
          <a:p>
            <a:pPr indent="457200"/>
            <a:endParaRPr lang="zh-CN" altLang="en-US" sz="3200">
              <a:latin typeface="微软雅黑" panose="020B0503020204020204" charset="-122"/>
              <a:ea typeface="微软雅黑" panose="020B0503020204020204" charset="-122"/>
            </a:endParaRPr>
          </a:p>
          <a:p>
            <a:pPr indent="0" fontAlgn="auto">
              <a:lnSpc>
                <a:spcPts val="5040"/>
              </a:lnSpc>
            </a:pPr>
            <a:r>
              <a:rPr lang="en-US" altLang="zh-CN" sz="320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zh-CN" altLang="en-US" sz="2800">
                <a:latin typeface="微软雅黑" panose="020B0503020204020204" charset="-122"/>
                <a:ea typeface="微软雅黑" panose="020B0503020204020204" charset="-122"/>
                <a:cs typeface="微软雅黑" panose="020B0503020204020204" charset="-122"/>
                <a:sym typeface="+mn-ea"/>
              </a:rPr>
              <a:t>政治国家意志的表达、行政是国家意志的执行。</a:t>
            </a:r>
            <a:endParaRPr lang="zh-CN" altLang="en-US" sz="2800">
              <a:latin typeface="微软雅黑" panose="020B0503020204020204" charset="-122"/>
              <a:ea typeface="微软雅黑" panose="020B0503020204020204" charset="-122"/>
              <a:cs typeface="微软雅黑" panose="020B0503020204020204" charset="-122"/>
            </a:endParaRPr>
          </a:p>
          <a:p>
            <a:pPr indent="457200" fontAlgn="auto">
              <a:lnSpc>
                <a:spcPts val="504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如果把</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sym typeface="+mn-ea"/>
              </a:rPr>
              <a:t>政治</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比作是</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帅</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行政</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就是</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将</a:t>
            </a:r>
            <a:r>
              <a:rPr lang="en-US" altLang="zh-CN" sz="2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a:t>
            </a:r>
            <a:endParaRPr lang="zh-CN" altLang="en-US" sz="2800">
              <a:latin typeface="微软雅黑" panose="020B0503020204020204" charset="-122"/>
              <a:ea typeface="微软雅黑" panose="020B0503020204020204" charset="-122"/>
              <a:cs typeface="微软雅黑" panose="020B0503020204020204" charset="-122"/>
            </a:endParaRPr>
          </a:p>
          <a:p>
            <a:pPr indent="457200" fontAlgn="auto">
              <a:lnSpc>
                <a:spcPts val="504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将才</a:t>
            </a:r>
            <a:r>
              <a:rPr lang="zh-CN" altLang="en-US" sz="2800">
                <a:latin typeface="微软雅黑" panose="020B0503020204020204" charset="-122"/>
                <a:ea typeface="微软雅黑" panose="020B0503020204020204" charset="-122"/>
                <a:cs typeface="微软雅黑" panose="020B0503020204020204" charset="-122"/>
              </a:rPr>
              <a:t>——能领兵者，谓之将也。将才偏重于战术或方式方法的研究；（赤壁之战）</a:t>
            </a:r>
            <a:endParaRPr lang="zh-CN" altLang="en-US" sz="2800">
              <a:latin typeface="微软雅黑" panose="020B0503020204020204" charset="-122"/>
              <a:ea typeface="微软雅黑" panose="020B0503020204020204" charset="-122"/>
              <a:cs typeface="微软雅黑" panose="020B0503020204020204" charset="-122"/>
            </a:endParaRPr>
          </a:p>
          <a:p>
            <a:pPr indent="457200" fontAlgn="auto">
              <a:lnSpc>
                <a:spcPts val="5040"/>
              </a:lnSpc>
            </a:pP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latin typeface="微软雅黑" panose="020B0503020204020204" charset="-122"/>
                <a:ea typeface="微软雅黑" panose="020B0503020204020204" charset="-122"/>
                <a:cs typeface="微软雅黑" panose="020B0503020204020204" charset="-122"/>
              </a:rPr>
              <a:t>★</a:t>
            </a:r>
            <a:r>
              <a:rPr lang="en-US" altLang="zh-CN" sz="2800">
                <a:latin typeface="微软雅黑" panose="020B0503020204020204" charset="-122"/>
                <a:ea typeface="微软雅黑" panose="020B0503020204020204" charset="-122"/>
                <a:cs typeface="微软雅黑" panose="020B0503020204020204" charset="-122"/>
              </a:rPr>
              <a:t>  </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帅才</a:t>
            </a:r>
            <a:r>
              <a:rPr lang="zh-CN" altLang="en-US" sz="2800">
                <a:latin typeface="微软雅黑" panose="020B0503020204020204" charset="-122"/>
                <a:ea typeface="微软雅黑" panose="020B0503020204020204" charset="-122"/>
                <a:cs typeface="微软雅黑" panose="020B0503020204020204" charset="-122"/>
              </a:rPr>
              <a:t>——能将将者，谓之帅也。帅才具有战略眼光，考虑的整体性、全局性事项。（习近平谈治国理政）</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圆角矩形 3"/>
          <p:cNvSpPr/>
          <p:nvPr/>
        </p:nvSpPr>
        <p:spPr>
          <a:xfrm>
            <a:off x="1399540" y="276923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1251585" y="14998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729740" y="540385"/>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459740" y="1465580"/>
            <a:ext cx="11203940" cy="4597400"/>
          </a:xfrm>
          <a:prstGeom prst="rect">
            <a:avLst/>
          </a:prstGeom>
          <a:noFill/>
        </p:spPr>
        <p:txBody>
          <a:bodyPr wrap="square" rtlCol="0" anchor="t">
            <a:spAutoFit/>
          </a:bodyPr>
          <a:p>
            <a:pPr indent="457200" algn="l" fontAlgn="auto">
              <a:lnSpc>
                <a:spcPts val="5020"/>
              </a:lnSpc>
            </a:pPr>
            <a:r>
              <a:rPr lang="en-US" altLang="zh-CN" sz="36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行政学在西方的发展</a:t>
            </a:r>
            <a:endParaRPr lang="zh-CN" altLang="en-US" sz="3200"/>
          </a:p>
          <a:p>
            <a:pPr indent="457200" algn="l" fontAlgn="auto">
              <a:lnSpc>
                <a:spcPts val="5020"/>
              </a:lnSpc>
            </a:pPr>
            <a:r>
              <a:rPr lang="en-US" altLang="zh-CN" sz="3200"/>
              <a:t>          </a:t>
            </a:r>
            <a:r>
              <a:rPr lang="zh-CN" altLang="en-US" sz="2800"/>
              <a:t>1.科学管理时期（19世纪末——20世纪30年代）</a:t>
            </a:r>
            <a:endParaRPr lang="zh-CN" altLang="en-US" sz="2800"/>
          </a:p>
          <a:p>
            <a:pPr indent="457200" algn="l" fontAlgn="auto">
              <a:lnSpc>
                <a:spcPts val="5020"/>
              </a:lnSpc>
            </a:pPr>
            <a:r>
              <a:rPr lang="zh-CN" altLang="en-US" sz="2800"/>
              <a:t>    </a:t>
            </a:r>
            <a:r>
              <a:rPr lang="en-US" altLang="zh-CN" sz="2800"/>
              <a:t>      </a:t>
            </a:r>
            <a:r>
              <a:rPr lang="zh-CN" altLang="en-US" sz="2800"/>
              <a:t>泰勒的科学管理理论（科学管理之父）</a:t>
            </a:r>
            <a:endParaRPr lang="zh-CN" altLang="en-US" sz="2800"/>
          </a:p>
          <a:p>
            <a:pPr indent="457200" algn="l" fontAlgn="auto">
              <a:lnSpc>
                <a:spcPts val="5020"/>
              </a:lnSpc>
            </a:pPr>
            <a:r>
              <a:rPr lang="zh-CN" altLang="en-US" sz="2800"/>
              <a:t>    </a:t>
            </a:r>
            <a:r>
              <a:rPr lang="en-US" altLang="zh-CN" sz="2800"/>
              <a:t>      </a:t>
            </a:r>
            <a:r>
              <a:rPr lang="zh-CN" altLang="en-US" sz="2800"/>
              <a:t>法约尔的一般管理理论（公共行政之父）</a:t>
            </a:r>
            <a:endParaRPr lang="zh-CN" altLang="en-US" sz="2800"/>
          </a:p>
          <a:p>
            <a:pPr indent="457200" algn="l" fontAlgn="auto">
              <a:lnSpc>
                <a:spcPts val="5020"/>
              </a:lnSpc>
            </a:pPr>
            <a:r>
              <a:rPr lang="zh-CN" altLang="en-US" sz="2800"/>
              <a:t>    </a:t>
            </a:r>
            <a:r>
              <a:rPr lang="en-US" altLang="zh-CN" sz="2800"/>
              <a:t>      </a:t>
            </a:r>
            <a:r>
              <a:rPr lang="zh-CN" altLang="en-US" sz="2800"/>
              <a:t>韦伯的官僚制组织理论（组织理论之父）</a:t>
            </a:r>
            <a:endParaRPr lang="zh-CN" altLang="en-US" sz="2800"/>
          </a:p>
          <a:p>
            <a:pPr indent="457200" algn="l" fontAlgn="auto">
              <a:lnSpc>
                <a:spcPts val="5020"/>
              </a:lnSpc>
            </a:pPr>
            <a:r>
              <a:rPr lang="zh-CN" altLang="en-US" sz="2800"/>
              <a:t>    </a:t>
            </a:r>
            <a:r>
              <a:rPr lang="en-US" altLang="zh-CN" sz="2800"/>
              <a:t>      </a:t>
            </a:r>
            <a:r>
              <a:rPr lang="zh-CN" altLang="en-US" sz="2800"/>
              <a:t>怀特的系统管理理论</a:t>
            </a:r>
            <a:endParaRPr lang="zh-CN" altLang="en-US" sz="2800"/>
          </a:p>
          <a:p>
            <a:pPr indent="457200" algn="l" fontAlgn="auto">
              <a:lnSpc>
                <a:spcPts val="5020"/>
              </a:lnSpc>
            </a:pPr>
            <a:r>
              <a:rPr lang="en-US" altLang="zh-CN" sz="2800"/>
              <a:t>          </a:t>
            </a:r>
            <a:r>
              <a:rPr lang="zh-CN" altLang="en-US" sz="2800">
                <a:solidFill>
                  <a:srgbClr val="FF0000"/>
                </a:solidFill>
              </a:rPr>
              <a:t>核心理论</a:t>
            </a:r>
            <a:r>
              <a:rPr lang="zh-CN" altLang="en-US" sz="2800"/>
              <a:t>：强调组织结构、规章制度和效率，忽视人的因素。</a:t>
            </a:r>
            <a:endParaRPr lang="zh-CN" altLang="en-US" sz="2800"/>
          </a:p>
        </p:txBody>
      </p:sp>
      <p:sp>
        <p:nvSpPr>
          <p:cNvPr id="3" name="圆角矩形 2"/>
          <p:cNvSpPr/>
          <p:nvPr/>
        </p:nvSpPr>
        <p:spPr>
          <a:xfrm>
            <a:off x="1099820" y="303657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099820" y="365379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099820" y="431482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951865" y="1604645"/>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099820" y="497586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099820" y="559308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4955" y="47879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459740" y="1465580"/>
            <a:ext cx="11203940" cy="4615815"/>
          </a:xfrm>
          <a:prstGeom prst="rect">
            <a:avLst/>
          </a:prstGeom>
          <a:noFill/>
        </p:spPr>
        <p:txBody>
          <a:bodyPr wrap="square" rtlCol="0" anchor="t">
            <a:spAutoFit/>
          </a:bodyPr>
          <a:p>
            <a:pPr indent="457200" algn="l" fontAlgn="auto">
              <a:lnSpc>
                <a:spcPts val="5040"/>
              </a:lnSpc>
            </a:pPr>
            <a:r>
              <a:rPr lang="en-US" altLang="zh-CN" sz="36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行政学在西方的发展</a:t>
            </a:r>
            <a:endParaRPr lang="zh-CN" altLang="en-US" sz="3200"/>
          </a:p>
          <a:p>
            <a:pPr indent="457200" algn="l" fontAlgn="auto">
              <a:lnSpc>
                <a:spcPts val="5040"/>
              </a:lnSpc>
            </a:pPr>
            <a:r>
              <a:rPr lang="en-US" altLang="zh-CN" sz="3200"/>
              <a:t>       </a:t>
            </a:r>
            <a:r>
              <a:rPr lang="en-US" altLang="zh-CN" sz="2800"/>
              <a:t>2.</a:t>
            </a:r>
            <a:r>
              <a:rPr lang="zh-CN" altLang="en-US" sz="2800"/>
              <a:t>行为科学时期（20世纪30年代——20世纪60年代）                 </a:t>
            </a:r>
            <a:endParaRPr lang="zh-CN" altLang="en-US" sz="2800"/>
          </a:p>
          <a:p>
            <a:pPr indent="457200" algn="l" fontAlgn="auto">
              <a:lnSpc>
                <a:spcPts val="5040"/>
              </a:lnSpc>
            </a:pPr>
            <a:r>
              <a:rPr lang="zh-CN" altLang="en-US" sz="2800"/>
              <a:t>   </a:t>
            </a:r>
            <a:r>
              <a:rPr lang="en-US" altLang="zh-CN" sz="2800"/>
              <a:t>     </a:t>
            </a:r>
            <a:r>
              <a:rPr lang="zh-CN" altLang="en-US" sz="2800"/>
              <a:t>梅奥的霍桑实验，提出了社会人的假设。</a:t>
            </a:r>
            <a:endParaRPr lang="zh-CN" altLang="en-US" sz="2800"/>
          </a:p>
          <a:p>
            <a:pPr indent="457200" algn="l" fontAlgn="auto">
              <a:lnSpc>
                <a:spcPts val="5040"/>
              </a:lnSpc>
            </a:pPr>
            <a:r>
              <a:rPr lang="en-US" altLang="zh-CN" sz="2800"/>
              <a:t>        </a:t>
            </a:r>
            <a:r>
              <a:rPr lang="zh-CN" altLang="en-US" sz="2800"/>
              <a:t>巴纳德提出社会人和非正式组织理论，关注人的感情需要。</a:t>
            </a:r>
            <a:endParaRPr lang="zh-CN" altLang="en-US" sz="2800"/>
          </a:p>
          <a:p>
            <a:pPr indent="457200" algn="l" fontAlgn="auto">
              <a:lnSpc>
                <a:spcPts val="5040"/>
              </a:lnSpc>
            </a:pPr>
            <a:r>
              <a:rPr lang="zh-CN" altLang="en-US" sz="2800"/>
              <a:t>   </a:t>
            </a:r>
            <a:r>
              <a:rPr lang="en-US" altLang="zh-CN" sz="2800"/>
              <a:t>     马斯洛的</a:t>
            </a:r>
            <a:r>
              <a:rPr lang="zh-CN" altLang="en-US" sz="2800"/>
              <a:t>人类需要层次</a:t>
            </a:r>
            <a:r>
              <a:rPr lang="en-US" altLang="zh-CN" sz="2800"/>
              <a:t>理论：生存需要、安全需要、</a:t>
            </a:r>
            <a:r>
              <a:rPr lang="zh-CN" altLang="en-US" sz="2800"/>
              <a:t>社会</a:t>
            </a:r>
            <a:r>
              <a:rPr lang="en-US" altLang="zh-CN" sz="2800"/>
              <a:t>需要、成就需要、自我实现需要。</a:t>
            </a:r>
            <a:endParaRPr lang="zh-CN" altLang="en-US" sz="2800"/>
          </a:p>
          <a:p>
            <a:pPr indent="457200" algn="l" fontAlgn="auto">
              <a:lnSpc>
                <a:spcPts val="5040"/>
              </a:lnSpc>
            </a:pPr>
            <a:r>
              <a:rPr lang="zh-CN" altLang="en-US" sz="2800"/>
              <a:t> </a:t>
            </a:r>
            <a:r>
              <a:rPr lang="en-US" altLang="zh-CN" sz="2800"/>
              <a:t>       </a:t>
            </a:r>
            <a:r>
              <a:rPr lang="zh-CN" altLang="en-US" sz="2800">
                <a:solidFill>
                  <a:srgbClr val="FF0000"/>
                </a:solidFill>
              </a:rPr>
              <a:t>核心理论：</a:t>
            </a:r>
            <a:r>
              <a:rPr lang="zh-CN" altLang="en-US" sz="2800"/>
              <a:t>以人文本，重视人际关系，不重视效率。</a:t>
            </a:r>
            <a:endParaRPr lang="zh-CN" altLang="en-US" sz="2800"/>
          </a:p>
        </p:txBody>
      </p:sp>
      <p:sp>
        <p:nvSpPr>
          <p:cNvPr id="4" name="圆角矩形 3"/>
          <p:cNvSpPr/>
          <p:nvPr/>
        </p:nvSpPr>
        <p:spPr>
          <a:xfrm>
            <a:off x="875030" y="303466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875030" y="368109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727075" y="16141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875030" y="432752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875030" y="562038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2053590" y="371475"/>
            <a:ext cx="6799580" cy="1387475"/>
          </a:xfrm>
        </p:spPr>
        <p:txBody>
          <a:bodyPr>
            <a:normAutofit/>
          </a:bodyPr>
          <a:p>
            <a:pPr marL="0" indent="0" algn="ctr">
              <a:buNone/>
            </a:pPr>
            <a:r>
              <a:rPr lang="zh-CN" altLang="en-US" sz="8000" b="1"/>
              <a:t>   </a:t>
            </a:r>
            <a:r>
              <a:rPr lang="zh-CN" altLang="en-US" sz="6600">
                <a:sym typeface="+mn-ea"/>
              </a:rPr>
              <a:t>公共行政学</a:t>
            </a:r>
            <a:endParaRPr lang="zh-CN" altLang="en-US" sz="6600"/>
          </a:p>
          <a:p>
            <a:pPr marL="0" indent="0" algn="ctr">
              <a:buNone/>
            </a:pPr>
            <a:endParaRPr lang="zh-CN" altLang="en-US" sz="6600"/>
          </a:p>
        </p:txBody>
      </p:sp>
      <p:sp>
        <p:nvSpPr>
          <p:cNvPr id="4" name="副标题 2"/>
          <p:cNvSpPr>
            <a:spLocks noGrp="1"/>
          </p:cNvSpPr>
          <p:nvPr/>
        </p:nvSpPr>
        <p:spPr>
          <a:xfrm>
            <a:off x="996950" y="2992120"/>
            <a:ext cx="9699625" cy="861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400"/>
              <a:t>一、公共行政的含义与特点</a:t>
            </a:r>
            <a:endParaRPr lang="zh-CN" altLang="en-US" sz="4400"/>
          </a:p>
        </p:txBody>
      </p:sp>
      <p:sp>
        <p:nvSpPr>
          <p:cNvPr id="5" name="副标题 2"/>
          <p:cNvSpPr>
            <a:spLocks noGrp="1"/>
          </p:cNvSpPr>
          <p:nvPr/>
        </p:nvSpPr>
        <p:spPr>
          <a:xfrm>
            <a:off x="996950" y="4314825"/>
            <a:ext cx="10197465" cy="843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400"/>
              <a:t>二、公共行政学的产生与发展</a:t>
            </a:r>
            <a:endParaRPr lang="zh-CN" altLang="en-US" sz="4400"/>
          </a:p>
        </p:txBody>
      </p:sp>
      <p:sp>
        <p:nvSpPr>
          <p:cNvPr id="6" name="副标题 2"/>
          <p:cNvSpPr>
            <a:spLocks noGrp="1"/>
          </p:cNvSpPr>
          <p:nvPr/>
        </p:nvSpPr>
        <p:spPr>
          <a:xfrm>
            <a:off x="1080135" y="5620385"/>
            <a:ext cx="9533890" cy="85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400"/>
              <a:t>三、公共行政的内容与职能</a:t>
            </a:r>
            <a:endParaRPr lang="zh-CN" altLang="en-US" sz="4400"/>
          </a:p>
        </p:txBody>
      </p:sp>
      <p:sp>
        <p:nvSpPr>
          <p:cNvPr id="2" name="副标题 2"/>
          <p:cNvSpPr>
            <a:spLocks noGrp="1"/>
          </p:cNvSpPr>
          <p:nvPr/>
        </p:nvSpPr>
        <p:spPr>
          <a:xfrm>
            <a:off x="2630170" y="1834515"/>
            <a:ext cx="6223000" cy="861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400"/>
              <a:t> </a:t>
            </a:r>
            <a:r>
              <a:rPr lang="zh-CN" altLang="en-US" sz="4400">
                <a:solidFill>
                  <a:srgbClr val="FF0000"/>
                </a:solidFill>
              </a:rPr>
              <a:t>教</a:t>
            </a:r>
            <a:r>
              <a:rPr lang="en-US" altLang="zh-CN" sz="4400">
                <a:solidFill>
                  <a:srgbClr val="FF0000"/>
                </a:solidFill>
              </a:rPr>
              <a:t>  </a:t>
            </a:r>
            <a:r>
              <a:rPr lang="zh-CN" altLang="en-US" sz="4400">
                <a:solidFill>
                  <a:srgbClr val="FF0000"/>
                </a:solidFill>
              </a:rPr>
              <a:t>学</a:t>
            </a:r>
            <a:r>
              <a:rPr lang="en-US" altLang="zh-CN" sz="4400">
                <a:solidFill>
                  <a:srgbClr val="FF0000"/>
                </a:solidFill>
              </a:rPr>
              <a:t>  </a:t>
            </a:r>
            <a:r>
              <a:rPr lang="zh-CN" altLang="en-US" sz="4400">
                <a:solidFill>
                  <a:srgbClr val="FF0000"/>
                </a:solidFill>
              </a:rPr>
              <a:t>提</a:t>
            </a:r>
            <a:r>
              <a:rPr lang="en-US" altLang="zh-CN" sz="4400">
                <a:solidFill>
                  <a:srgbClr val="FF0000"/>
                </a:solidFill>
              </a:rPr>
              <a:t>  </a:t>
            </a:r>
            <a:r>
              <a:rPr lang="zh-CN" altLang="en-US" sz="4400">
                <a:solidFill>
                  <a:srgbClr val="FF0000"/>
                </a:solidFill>
              </a:rPr>
              <a:t>纲</a:t>
            </a:r>
            <a:endParaRPr lang="zh-CN" altLang="en-US" sz="4400">
              <a:solidFill>
                <a:srgbClr val="FF0000"/>
              </a:solidFill>
            </a:endParaRPr>
          </a:p>
        </p:txBody>
      </p:sp>
      <p:sp>
        <p:nvSpPr>
          <p:cNvPr id="7" name="右箭头 6"/>
          <p:cNvSpPr/>
          <p:nvPr/>
        </p:nvSpPr>
        <p:spPr>
          <a:xfrm>
            <a:off x="2577465" y="1985010"/>
            <a:ext cx="1135380" cy="4197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701800" y="46101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459740" y="1465580"/>
            <a:ext cx="10732770" cy="3984625"/>
          </a:xfrm>
          <a:prstGeom prst="rect">
            <a:avLst/>
          </a:prstGeom>
          <a:noFill/>
        </p:spPr>
        <p:txBody>
          <a:bodyPr wrap="square" rtlCol="0" anchor="t">
            <a:spAutoFit/>
          </a:bodyPr>
          <a:p>
            <a:pPr indent="457200" algn="l" fontAlgn="auto">
              <a:lnSpc>
                <a:spcPts val="5060"/>
              </a:lnSpc>
            </a:pPr>
            <a:r>
              <a:rPr lang="en-US" altLang="zh-CN" sz="32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行政学在西方的发展</a:t>
            </a:r>
            <a:endParaRPr lang="zh-CN" altLang="en-US" sz="2800"/>
          </a:p>
          <a:p>
            <a:pPr indent="457200" algn="l" fontAlgn="auto">
              <a:lnSpc>
                <a:spcPts val="5060"/>
              </a:lnSpc>
            </a:pPr>
            <a:r>
              <a:rPr lang="en-US" sz="28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3.新公共行政学时期（20世纪60年代—20世纪70年代）</a:t>
            </a:r>
            <a:r>
              <a:rPr lang="zh-CN" altLang="en-US" sz="2800">
                <a:latin typeface="微软雅黑" panose="020B0503020204020204" charset="-122"/>
                <a:ea typeface="微软雅黑" panose="020B0503020204020204" charset="-122"/>
                <a:cs typeface="微软雅黑" panose="020B0503020204020204" charset="-122"/>
              </a:rPr>
              <a:t>        </a:t>
            </a:r>
            <a:r>
              <a:rPr lang="zh-CN" altLang="en-US" sz="2800"/>
              <a:t>         </a:t>
            </a:r>
            <a:endParaRPr lang="zh-CN" altLang="en-US" sz="2800"/>
          </a:p>
          <a:p>
            <a:pPr indent="457200" algn="l" fontAlgn="auto">
              <a:lnSpc>
                <a:spcPts val="5060"/>
              </a:lnSpc>
            </a:pPr>
            <a:r>
              <a:rPr lang="zh-CN" altLang="en-US" sz="2800"/>
              <a:t> </a:t>
            </a:r>
            <a:r>
              <a:rPr lang="en-US" altLang="zh-CN" sz="2800"/>
              <a:t>        </a:t>
            </a:r>
            <a:r>
              <a:rPr lang="zh-CN" altLang="en-US" sz="2800">
                <a:solidFill>
                  <a:srgbClr val="FF0000"/>
                </a:solidFill>
              </a:rPr>
              <a:t>核心理论：</a:t>
            </a:r>
            <a:r>
              <a:rPr lang="zh-CN" altLang="en-US" sz="2800"/>
              <a:t>摒弃</a:t>
            </a:r>
            <a:r>
              <a:rPr lang="zh-CN" altLang="en-US" sz="2800">
                <a:solidFill>
                  <a:srgbClr val="FF0000"/>
                </a:solidFill>
              </a:rPr>
              <a:t>以效率为中心</a:t>
            </a:r>
            <a:r>
              <a:rPr lang="zh-CN" altLang="en-US" sz="2800"/>
              <a:t>的取向，建立</a:t>
            </a:r>
            <a:r>
              <a:rPr lang="zh-CN" altLang="en-US" sz="2800">
                <a:solidFill>
                  <a:srgbClr val="FF0000"/>
                </a:solidFill>
              </a:rPr>
              <a:t>以公平为中心</a:t>
            </a:r>
            <a:r>
              <a:rPr lang="zh-CN" altLang="en-US" sz="2800"/>
              <a:t>的民主行政。</a:t>
            </a:r>
            <a:endParaRPr lang="zh-CN" altLang="en-US" sz="2800"/>
          </a:p>
          <a:p>
            <a:pPr indent="457200" algn="l" fontAlgn="auto">
              <a:lnSpc>
                <a:spcPts val="5060"/>
              </a:lnSpc>
            </a:pPr>
            <a:r>
              <a:rPr lang="zh-CN" altLang="en-US" sz="2800"/>
              <a:t> </a:t>
            </a:r>
            <a:r>
              <a:rPr lang="en-US" altLang="zh-CN" sz="2800"/>
              <a:t>        </a:t>
            </a:r>
            <a:r>
              <a:rPr lang="zh-CN" altLang="en-US" sz="2800"/>
              <a:t>倡导的价值观：行政过程中注重</a:t>
            </a:r>
            <a:r>
              <a:rPr lang="zh-CN" altLang="en-US" sz="2800">
                <a:solidFill>
                  <a:srgbClr val="FF0000"/>
                </a:solidFill>
              </a:rPr>
              <a:t>道德价值</a:t>
            </a:r>
            <a:r>
              <a:rPr lang="zh-CN" altLang="en-US" sz="2800"/>
              <a:t>、</a:t>
            </a:r>
            <a:r>
              <a:rPr lang="zh-CN" altLang="en-US" sz="2800">
                <a:solidFill>
                  <a:srgbClr val="FF0000"/>
                </a:solidFill>
              </a:rPr>
              <a:t>社会公平</a:t>
            </a:r>
            <a:r>
              <a:rPr lang="zh-CN" altLang="en-US" sz="2800"/>
              <a:t>、政府服务、</a:t>
            </a:r>
            <a:r>
              <a:rPr lang="zh-CN" altLang="en-US" sz="2800">
                <a:solidFill>
                  <a:srgbClr val="FF0000"/>
                </a:solidFill>
              </a:rPr>
              <a:t>公民参与</a:t>
            </a:r>
            <a:r>
              <a:rPr lang="zh-CN" altLang="en-US" sz="2800"/>
              <a:t>、</a:t>
            </a:r>
            <a:r>
              <a:rPr lang="zh-CN" altLang="en-US" sz="2800">
                <a:solidFill>
                  <a:srgbClr val="FF0000"/>
                </a:solidFill>
              </a:rPr>
              <a:t>民主行政</a:t>
            </a:r>
            <a:r>
              <a:rPr lang="zh-CN" altLang="en-US" sz="2800"/>
              <a:t>，对社会和公民负责。</a:t>
            </a:r>
            <a:endParaRPr lang="zh-CN" altLang="en-US" sz="2800"/>
          </a:p>
        </p:txBody>
      </p:sp>
      <p:sp>
        <p:nvSpPr>
          <p:cNvPr id="4" name="圆角矩形 3"/>
          <p:cNvSpPr/>
          <p:nvPr/>
        </p:nvSpPr>
        <p:spPr>
          <a:xfrm>
            <a:off x="1023620" y="304673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875030" y="161417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1023620" y="430085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97025" y="48768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459740" y="1465580"/>
            <a:ext cx="11422380" cy="4467225"/>
          </a:xfrm>
          <a:prstGeom prst="rect">
            <a:avLst/>
          </a:prstGeom>
          <a:noFill/>
        </p:spPr>
        <p:txBody>
          <a:bodyPr wrap="square" rtlCol="0" anchor="t">
            <a:noAutofit/>
          </a:bodyPr>
          <a:p>
            <a:pPr indent="457200" algn="l" fontAlgn="auto">
              <a:lnSpc>
                <a:spcPts val="5040"/>
              </a:lnSpc>
            </a:pPr>
            <a:r>
              <a:rPr lang="en-US" altLang="zh-CN" sz="32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行政学在西方的发展</a:t>
            </a:r>
            <a:endParaRPr lang="zh-CN" altLang="en-US" sz="3200"/>
          </a:p>
          <a:p>
            <a:pPr indent="457200" algn="l" fontAlgn="auto">
              <a:lnSpc>
                <a:spcPts val="5040"/>
              </a:lnSpc>
            </a:pPr>
            <a:r>
              <a:rPr lang="en-US" sz="32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4.新公共管理时期（20世纪70年代——</a:t>
            </a:r>
            <a:r>
              <a:rPr lang="en-US" sz="2800">
                <a:latin typeface="微软雅黑" panose="020B0503020204020204" charset="-122"/>
                <a:ea typeface="微软雅黑" panose="020B0503020204020204" charset="-122"/>
                <a:cs typeface="微软雅黑" panose="020B0503020204020204" charset="-122"/>
              </a:rPr>
              <a:t>2000</a:t>
            </a:r>
            <a:r>
              <a:rPr lang="zh-CN" altLang="en-US" sz="2800">
                <a:latin typeface="微软雅黑" panose="020B0503020204020204" charset="-122"/>
                <a:ea typeface="微软雅黑" panose="020B0503020204020204" charset="-122"/>
                <a:cs typeface="微软雅黑" panose="020B0503020204020204" charset="-122"/>
              </a:rPr>
              <a:t>年</a:t>
            </a:r>
            <a:r>
              <a:rPr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        </a:t>
            </a:r>
            <a:r>
              <a:rPr lang="zh-CN" altLang="en-US" sz="2800"/>
              <a:t>         </a:t>
            </a:r>
            <a:endParaRPr lang="zh-CN" altLang="en-US" sz="2800"/>
          </a:p>
          <a:p>
            <a:pPr indent="457200" algn="l" fontAlgn="auto">
              <a:lnSpc>
                <a:spcPts val="5040"/>
              </a:lnSpc>
            </a:pPr>
            <a:r>
              <a:rPr lang="zh-CN" altLang="en-US" sz="2800"/>
              <a:t>   </a:t>
            </a:r>
            <a:r>
              <a:rPr lang="en-US" altLang="zh-CN" sz="2800"/>
              <a:t>      </a:t>
            </a:r>
            <a:r>
              <a:rPr lang="zh-CN" altLang="en-US" sz="2800">
                <a:solidFill>
                  <a:srgbClr val="FF0000"/>
                </a:solidFill>
              </a:rPr>
              <a:t>核心理论：</a:t>
            </a:r>
            <a:r>
              <a:rPr lang="zh-CN" altLang="en-US" sz="2800"/>
              <a:t>主张市场至上，将市场机制引入政府管理；主张企业家型政府，引入竞争机制；主张权力下放，提高行政效率和服务质量。</a:t>
            </a:r>
            <a:endParaRPr lang="zh-CN" altLang="en-US" sz="2800"/>
          </a:p>
          <a:p>
            <a:pPr indent="457200" algn="l" fontAlgn="auto">
              <a:lnSpc>
                <a:spcPts val="5040"/>
              </a:lnSpc>
            </a:pPr>
            <a:r>
              <a:rPr lang="en-US" altLang="zh-CN" sz="2800"/>
              <a:t>         </a:t>
            </a:r>
            <a:r>
              <a:rPr lang="zh-CN" altLang="en-US" sz="2800"/>
              <a:t>新公共管理仍然是</a:t>
            </a:r>
            <a:r>
              <a:rPr lang="zh-CN" altLang="en-US" sz="2800">
                <a:solidFill>
                  <a:srgbClr val="FF0000"/>
                </a:solidFill>
              </a:rPr>
              <a:t>以效率为中心</a:t>
            </a:r>
            <a:r>
              <a:rPr lang="zh-CN" altLang="en-US" sz="2800"/>
              <a:t>的改革，过分强调</a:t>
            </a:r>
            <a:r>
              <a:rPr lang="zh-CN" altLang="en-US" sz="2800">
                <a:solidFill>
                  <a:srgbClr val="FF0000"/>
                </a:solidFill>
              </a:rPr>
              <a:t>绩效</a:t>
            </a:r>
            <a:r>
              <a:rPr lang="zh-CN" altLang="en-US" sz="2800"/>
              <a:t>。对社会公平关注不足。</a:t>
            </a:r>
            <a:endParaRPr lang="zh-CN" altLang="en-US" sz="2800"/>
          </a:p>
        </p:txBody>
      </p:sp>
      <p:sp>
        <p:nvSpPr>
          <p:cNvPr id="4" name="圆角矩形 3"/>
          <p:cNvSpPr/>
          <p:nvPr/>
        </p:nvSpPr>
        <p:spPr>
          <a:xfrm>
            <a:off x="936625" y="302958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788035" y="158750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936625" y="434530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52245" y="48768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459740" y="1465580"/>
            <a:ext cx="10732770" cy="3984625"/>
          </a:xfrm>
          <a:prstGeom prst="rect">
            <a:avLst/>
          </a:prstGeom>
          <a:noFill/>
        </p:spPr>
        <p:txBody>
          <a:bodyPr wrap="square" rtlCol="0" anchor="t">
            <a:spAutoFit/>
          </a:bodyPr>
          <a:p>
            <a:pPr indent="457200" algn="l" fontAlgn="auto">
              <a:lnSpc>
                <a:spcPts val="5060"/>
              </a:lnSpc>
            </a:pPr>
            <a:r>
              <a:rPr lang="en-US" altLang="zh-CN" sz="3200">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行政学在西方的发展</a:t>
            </a:r>
            <a:endParaRPr lang="zh-CN" altLang="en-US" sz="3200"/>
          </a:p>
          <a:p>
            <a:pPr indent="457200" algn="l" fontAlgn="auto">
              <a:lnSpc>
                <a:spcPts val="5060"/>
              </a:lnSpc>
            </a:pPr>
            <a:r>
              <a:rPr lang="en-US" sz="2800">
                <a:latin typeface="微软雅黑" panose="020B0503020204020204" charset="-122"/>
                <a:ea typeface="微软雅黑" panose="020B0503020204020204" charset="-122"/>
                <a:cs typeface="微软雅黑" panose="020B0503020204020204" charset="-122"/>
              </a:rPr>
              <a:t>       </a:t>
            </a:r>
            <a:r>
              <a:rPr sz="2800">
                <a:latin typeface="微软雅黑" panose="020B0503020204020204" charset="-122"/>
                <a:ea typeface="微软雅黑" panose="020B0503020204020204" charset="-122"/>
                <a:cs typeface="微软雅黑" panose="020B0503020204020204" charset="-122"/>
              </a:rPr>
              <a:t>5.新公共服务时期（</a:t>
            </a:r>
            <a:r>
              <a:rPr lang="en-US" sz="2800">
                <a:latin typeface="微软雅黑" panose="020B0503020204020204" charset="-122"/>
                <a:ea typeface="微软雅黑" panose="020B0503020204020204" charset="-122"/>
                <a:cs typeface="微软雅黑" panose="020B0503020204020204" charset="-122"/>
              </a:rPr>
              <a:t>2000</a:t>
            </a:r>
            <a:r>
              <a:rPr lang="zh-CN" altLang="en-US" sz="2800">
                <a:latin typeface="微软雅黑" panose="020B0503020204020204" charset="-122"/>
                <a:ea typeface="微软雅黑" panose="020B0503020204020204" charset="-122"/>
                <a:cs typeface="微软雅黑" panose="020B0503020204020204" charset="-122"/>
              </a:rPr>
              <a:t>年</a:t>
            </a:r>
            <a:r>
              <a:rPr sz="2800">
                <a:latin typeface="微软雅黑" panose="020B0503020204020204" charset="-122"/>
                <a:ea typeface="微软雅黑" panose="020B0503020204020204" charset="-122"/>
                <a:cs typeface="微软雅黑" panose="020B0503020204020204" charset="-122"/>
              </a:rPr>
              <a:t>——至今）</a:t>
            </a:r>
            <a:r>
              <a:rPr lang="zh-CN" altLang="en-US" sz="2800">
                <a:latin typeface="微软雅黑" panose="020B0503020204020204" charset="-122"/>
                <a:ea typeface="微软雅黑" panose="020B0503020204020204" charset="-122"/>
                <a:cs typeface="微软雅黑" panose="020B0503020204020204" charset="-122"/>
              </a:rPr>
              <a:t> </a:t>
            </a:r>
            <a:r>
              <a:rPr lang="zh-CN" altLang="en-US" sz="2800"/>
              <a:t>         </a:t>
            </a:r>
            <a:endParaRPr lang="zh-CN" altLang="en-US" sz="2800"/>
          </a:p>
          <a:p>
            <a:pPr indent="457200" algn="l" fontAlgn="auto">
              <a:lnSpc>
                <a:spcPts val="5060"/>
              </a:lnSpc>
            </a:pPr>
            <a:r>
              <a:rPr lang="zh-CN" altLang="en-US" sz="2800"/>
              <a:t>   </a:t>
            </a:r>
            <a:r>
              <a:rPr lang="en-US" altLang="zh-CN" sz="2800"/>
              <a:t>      </a:t>
            </a:r>
            <a:r>
              <a:rPr lang="zh-CN" altLang="en-US" sz="2800"/>
              <a:t>珍妮特</a:t>
            </a:r>
            <a:r>
              <a:rPr lang="zh-CN" altLang="en-US" sz="2800">
                <a:latin typeface="宋体" panose="02010600030101010101" pitchFamily="2" charset="-122"/>
                <a:ea typeface="宋体" panose="02010600030101010101" pitchFamily="2" charset="-122"/>
              </a:rPr>
              <a:t>·</a:t>
            </a:r>
            <a:r>
              <a:rPr lang="zh-CN" altLang="en-US" sz="2800"/>
              <a:t>登哈特和罗伯特</a:t>
            </a:r>
            <a:r>
              <a:rPr lang="zh-CN" altLang="en-US" sz="2800">
                <a:latin typeface="宋体" panose="02010600030101010101" pitchFamily="2" charset="-122"/>
                <a:ea typeface="宋体" panose="02010600030101010101" pitchFamily="2" charset="-122"/>
                <a:sym typeface="+mn-ea"/>
              </a:rPr>
              <a:t>·</a:t>
            </a:r>
            <a:r>
              <a:rPr lang="zh-CN" altLang="en-US" sz="2800">
                <a:sym typeface="+mn-ea"/>
              </a:rPr>
              <a:t>登哈特《新公共服务：服务</a:t>
            </a:r>
            <a:r>
              <a:rPr lang="en-US" altLang="zh-CN" sz="2800">
                <a:sym typeface="+mn-ea"/>
              </a:rPr>
              <a:t>——</a:t>
            </a:r>
            <a:r>
              <a:rPr lang="zh-CN" altLang="en-US" sz="2800">
                <a:sym typeface="+mn-ea"/>
              </a:rPr>
              <a:t>而不是掌舵》，提出</a:t>
            </a:r>
            <a:r>
              <a:rPr sz="2800">
                <a:solidFill>
                  <a:srgbClr val="FF0000"/>
                </a:solidFill>
                <a:latin typeface="微软雅黑" panose="020B0503020204020204" charset="-122"/>
                <a:ea typeface="微软雅黑" panose="020B0503020204020204" charset="-122"/>
                <a:cs typeface="微软雅黑" panose="020B0503020204020204" charset="-122"/>
                <a:sym typeface="+mn-ea"/>
              </a:rPr>
              <a:t>新公共服务</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理论</a:t>
            </a:r>
            <a:r>
              <a:rPr lang="zh-CN" sz="2800">
                <a:latin typeface="微软雅黑" panose="020B0503020204020204" charset="-122"/>
                <a:ea typeface="微软雅黑" panose="020B0503020204020204" charset="-122"/>
                <a:cs typeface="微软雅黑" panose="020B0503020204020204" charset="-122"/>
                <a:sym typeface="+mn-ea"/>
              </a:rPr>
              <a:t>。</a:t>
            </a:r>
            <a:r>
              <a:rPr lang="en-US" altLang="zh-CN" sz="2800">
                <a:latin typeface="微软雅黑" panose="020B0503020204020204" charset="-122"/>
                <a:ea typeface="微软雅黑" panose="020B0503020204020204" charset="-122"/>
                <a:cs typeface="微软雅黑" panose="020B0503020204020204" charset="-122"/>
                <a:sym typeface="+mn-ea"/>
              </a:rPr>
              <a:t> </a:t>
            </a:r>
            <a:endParaRPr lang="en-US" altLang="zh-CN" sz="2800"/>
          </a:p>
          <a:p>
            <a:pPr indent="457200" algn="l" fontAlgn="auto">
              <a:lnSpc>
                <a:spcPts val="5060"/>
              </a:lnSpc>
            </a:pPr>
            <a:r>
              <a:rPr lang="en-US" altLang="zh-CN" sz="2800"/>
              <a:t>         </a:t>
            </a:r>
            <a:r>
              <a:rPr lang="zh-CN" altLang="en-US" sz="2800">
                <a:solidFill>
                  <a:srgbClr val="FF0000"/>
                </a:solidFill>
              </a:rPr>
              <a:t>核心理论：</a:t>
            </a:r>
            <a:r>
              <a:rPr lang="zh-CN" altLang="en-US" sz="2800"/>
              <a:t>服务于公民，追求公共利益，主张民主行动，重视服务和人，而非仅仅是效率。</a:t>
            </a:r>
            <a:endParaRPr lang="zh-CN" altLang="en-US" sz="2800"/>
          </a:p>
        </p:txBody>
      </p:sp>
      <p:sp>
        <p:nvSpPr>
          <p:cNvPr id="4" name="圆角矩形 3"/>
          <p:cNvSpPr/>
          <p:nvPr/>
        </p:nvSpPr>
        <p:spPr>
          <a:xfrm>
            <a:off x="935990" y="303847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788035" y="158750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935990" y="435356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94155" y="408940"/>
            <a:ext cx="8663940" cy="768350"/>
          </a:xfrm>
          <a:prstGeom prst="rect">
            <a:avLst/>
          </a:prstGeom>
          <a:noFill/>
          <a:ln w="9525">
            <a:noFill/>
          </a:ln>
        </p:spPr>
        <p:txBody>
          <a:bodyPr wrap="square">
            <a:spAutoFit/>
          </a:bodyPr>
          <a:p>
            <a:pPr indent="457200"/>
            <a:r>
              <a:rPr lang="zh-CN" sz="4400" b="0">
                <a:latin typeface="+mj-ea"/>
                <a:ea typeface="+mj-ea"/>
              </a:rPr>
              <a:t>二、公共行政学的产生与发展</a:t>
            </a:r>
            <a:endParaRPr lang="zh-CN" altLang="en-US" sz="4400">
              <a:latin typeface="+mj-ea"/>
              <a:ea typeface="+mj-ea"/>
            </a:endParaRPr>
          </a:p>
        </p:txBody>
      </p:sp>
      <p:sp>
        <p:nvSpPr>
          <p:cNvPr id="2" name="文本框 1"/>
          <p:cNvSpPr txBox="1"/>
          <p:nvPr/>
        </p:nvSpPr>
        <p:spPr>
          <a:xfrm>
            <a:off x="459740" y="1465580"/>
            <a:ext cx="10732770" cy="4633595"/>
          </a:xfrm>
          <a:prstGeom prst="rect">
            <a:avLst/>
          </a:prstGeom>
          <a:noFill/>
        </p:spPr>
        <p:txBody>
          <a:bodyPr wrap="square" rtlCol="0" anchor="t">
            <a:spAutoFit/>
          </a:bodyPr>
          <a:p>
            <a:pPr indent="457200" algn="l" fontAlgn="auto">
              <a:lnSpc>
                <a:spcPts val="5060"/>
              </a:lnSpc>
            </a:pPr>
            <a:r>
              <a:rPr lang="en-US" altLang="zh-CN" sz="3200" b="1">
                <a:latin typeface="微软雅黑" panose="020B0503020204020204" charset="-122"/>
                <a:ea typeface="微软雅黑" panose="020B0503020204020204" charset="-122"/>
                <a:sym typeface="+mn-ea"/>
              </a:rPr>
              <a:t>       </a:t>
            </a:r>
            <a:r>
              <a:rPr lang="zh-CN" sz="3200">
                <a:latin typeface="微软雅黑" panose="020B0503020204020204" charset="-122"/>
                <a:ea typeface="微软雅黑" panose="020B0503020204020204" charset="-122"/>
                <a:sym typeface="+mn-ea"/>
              </a:rPr>
              <a:t>行政学在中国的发展</a:t>
            </a:r>
            <a:endParaRPr lang="zh-CN" altLang="en-US" sz="3200"/>
          </a:p>
          <a:p>
            <a:pPr indent="457200" algn="l" fontAlgn="auto">
              <a:lnSpc>
                <a:spcPts val="5060"/>
              </a:lnSpc>
            </a:pPr>
            <a:r>
              <a:rPr lang="zh-CN" altLang="en-US" sz="2800"/>
              <a:t>       </a:t>
            </a:r>
            <a:r>
              <a:rPr lang="en-US" altLang="zh-CN" sz="2800"/>
              <a:t>   </a:t>
            </a:r>
            <a:r>
              <a:rPr lang="zh-CN" altLang="en-US" sz="2800"/>
              <a:t>梁启超：《论译书》中提出：我国公卿要学习</a:t>
            </a:r>
            <a:r>
              <a:rPr lang="zh-CN" altLang="en-US" sz="2800">
                <a:solidFill>
                  <a:srgbClr val="FF0000"/>
                </a:solidFill>
              </a:rPr>
              <a:t>行政学</a:t>
            </a:r>
            <a:r>
              <a:rPr lang="zh-CN" altLang="en-US" sz="2800"/>
              <a:t>。</a:t>
            </a:r>
            <a:endParaRPr lang="zh-CN" altLang="en-US" sz="2800"/>
          </a:p>
          <a:p>
            <a:pPr indent="457200" algn="l" fontAlgn="auto">
              <a:lnSpc>
                <a:spcPts val="5060"/>
              </a:lnSpc>
            </a:pPr>
            <a:r>
              <a:rPr lang="zh-CN" altLang="en-US" sz="2800"/>
              <a:t>       </a:t>
            </a:r>
            <a:r>
              <a:rPr lang="en-US" altLang="zh-CN" sz="2800"/>
              <a:t>   </a:t>
            </a:r>
            <a:r>
              <a:rPr lang="zh-CN" altLang="en-US" sz="2800"/>
              <a:t>孙中山先生提出了“</a:t>
            </a:r>
            <a:r>
              <a:rPr lang="zh-CN" altLang="en-US" sz="2800">
                <a:solidFill>
                  <a:srgbClr val="FF0000"/>
                </a:solidFill>
              </a:rPr>
              <a:t>立法、行政、司法、考试、监察</a:t>
            </a:r>
            <a:r>
              <a:rPr lang="zh-CN" altLang="en-US" sz="2800"/>
              <a:t>”五权分立制度。</a:t>
            </a:r>
            <a:endParaRPr lang="zh-CN" altLang="en-US" sz="2800"/>
          </a:p>
          <a:p>
            <a:pPr indent="457200" algn="l" fontAlgn="auto">
              <a:lnSpc>
                <a:spcPts val="5060"/>
              </a:lnSpc>
            </a:pPr>
            <a:r>
              <a:rPr lang="zh-CN" altLang="en-US" sz="2800"/>
              <a:t>       </a:t>
            </a:r>
            <a:r>
              <a:rPr lang="en-US" altLang="zh-CN" sz="2800"/>
              <a:t>   </a:t>
            </a:r>
            <a:r>
              <a:rPr lang="zh-CN" altLang="en-US" sz="2800"/>
              <a:t>1935年，张金鉴教授出版</a:t>
            </a:r>
            <a:r>
              <a:rPr lang="zh-CN" altLang="en-US" sz="2800">
                <a:solidFill>
                  <a:srgbClr val="FF0000"/>
                </a:solidFill>
              </a:rPr>
              <a:t>《行政学的理论与实际》</a:t>
            </a:r>
            <a:r>
              <a:rPr lang="zh-CN" altLang="en-US" sz="2800"/>
              <a:t>一书，这是我国第一部行政学著作。</a:t>
            </a:r>
            <a:endParaRPr lang="zh-CN" altLang="en-US" sz="2800"/>
          </a:p>
          <a:p>
            <a:pPr indent="457200" algn="l" fontAlgn="auto">
              <a:lnSpc>
                <a:spcPts val="5060"/>
              </a:lnSpc>
            </a:pPr>
            <a:r>
              <a:rPr lang="en-US" altLang="zh-CN" sz="2800"/>
              <a:t>          1943</a:t>
            </a:r>
            <a:r>
              <a:rPr lang="zh-CN" altLang="en-US" sz="2800"/>
              <a:t>年，中国行政学会成立，出版了</a:t>
            </a:r>
            <a:r>
              <a:rPr lang="zh-CN" altLang="en-US" sz="2800">
                <a:solidFill>
                  <a:srgbClr val="FF0000"/>
                </a:solidFill>
              </a:rPr>
              <a:t>《行政学季刊》。</a:t>
            </a:r>
            <a:endParaRPr lang="zh-CN" altLang="en-US" sz="2800">
              <a:solidFill>
                <a:srgbClr val="FF0000"/>
              </a:solidFill>
            </a:endParaRPr>
          </a:p>
        </p:txBody>
      </p:sp>
      <p:sp>
        <p:nvSpPr>
          <p:cNvPr id="4" name="圆角矩形 3"/>
          <p:cNvSpPr/>
          <p:nvPr/>
        </p:nvSpPr>
        <p:spPr>
          <a:xfrm>
            <a:off x="1157605" y="244475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157605" y="306832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157605" y="434340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1000125" y="1579245"/>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圆角矩形 5"/>
          <p:cNvSpPr/>
          <p:nvPr/>
        </p:nvSpPr>
        <p:spPr>
          <a:xfrm>
            <a:off x="1157605" y="561848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38020" y="408940"/>
            <a:ext cx="8663940" cy="706755"/>
          </a:xfrm>
          <a:prstGeom prst="rect">
            <a:avLst/>
          </a:prstGeom>
          <a:noFill/>
          <a:ln w="9525">
            <a:noFill/>
          </a:ln>
        </p:spPr>
        <p:txBody>
          <a:bodyPr wrap="square">
            <a:spAutoFit/>
          </a:bodyPr>
          <a:p>
            <a:pPr indent="457200"/>
            <a:r>
              <a:rPr lang="zh-CN" sz="4000" b="0">
                <a:latin typeface="+mj-ea"/>
                <a:ea typeface="+mj-ea"/>
              </a:rPr>
              <a:t>二、公共行政学的产生与发展</a:t>
            </a:r>
            <a:endParaRPr lang="zh-CN" altLang="en-US" sz="4000" b="0">
              <a:latin typeface="+mj-ea"/>
              <a:ea typeface="+mj-ea"/>
            </a:endParaRPr>
          </a:p>
        </p:txBody>
      </p:sp>
      <p:sp>
        <p:nvSpPr>
          <p:cNvPr id="2" name="文本框 1"/>
          <p:cNvSpPr txBox="1"/>
          <p:nvPr/>
        </p:nvSpPr>
        <p:spPr>
          <a:xfrm>
            <a:off x="158750" y="1177290"/>
            <a:ext cx="11840845" cy="6000750"/>
          </a:xfrm>
          <a:prstGeom prst="rect">
            <a:avLst/>
          </a:prstGeom>
          <a:noFill/>
        </p:spPr>
        <p:txBody>
          <a:bodyPr wrap="square" rtlCol="0" anchor="t">
            <a:spAutoFit/>
          </a:bodyPr>
          <a:p>
            <a:pPr indent="457200" algn="l" fontAlgn="auto">
              <a:lnSpc>
                <a:spcPts val="4640"/>
              </a:lnSpc>
            </a:pPr>
            <a:r>
              <a:rPr lang="en-US" altLang="zh-CN" sz="3200">
                <a:latin typeface="微软雅黑" panose="020B0503020204020204" charset="-122"/>
                <a:ea typeface="微软雅黑" panose="020B0503020204020204" charset="-122"/>
                <a:sym typeface="+mn-ea"/>
              </a:rPr>
              <a:t>        </a:t>
            </a:r>
            <a:r>
              <a:rPr lang="en-US" altLang="zh-CN" sz="2800">
                <a:latin typeface="微软雅黑" panose="020B0503020204020204" charset="-122"/>
                <a:ea typeface="微软雅黑" panose="020B0503020204020204" charset="-122"/>
                <a:sym typeface="+mn-ea"/>
              </a:rPr>
              <a:t> </a:t>
            </a:r>
            <a:r>
              <a:rPr lang="zh-CN" sz="2800">
                <a:latin typeface="微软雅黑" panose="020B0503020204020204" charset="-122"/>
                <a:ea typeface="微软雅黑" panose="020B0503020204020204" charset="-122"/>
                <a:sym typeface="+mn-ea"/>
              </a:rPr>
              <a:t>行政学在中国的发展</a:t>
            </a:r>
            <a:endParaRPr lang="zh-CN" altLang="en-US" sz="2800"/>
          </a:p>
          <a:p>
            <a:pPr indent="457200" algn="l" fontAlgn="auto">
              <a:lnSpc>
                <a:spcPts val="4640"/>
              </a:lnSpc>
            </a:pPr>
            <a:r>
              <a:rPr lang="zh-CN" altLang="en-US" sz="2800"/>
              <a:t>       </a:t>
            </a:r>
            <a:r>
              <a:rPr lang="en-US" altLang="zh-CN" sz="2800"/>
              <a:t>      </a:t>
            </a:r>
            <a:r>
              <a:rPr lang="zh-CN" altLang="en-US" sz="2400">
                <a:solidFill>
                  <a:srgbClr val="FF0000"/>
                </a:solidFill>
              </a:rPr>
              <a:t>1952年</a:t>
            </a:r>
            <a:r>
              <a:rPr lang="zh-CN" altLang="en-US" sz="2400"/>
              <a:t>院系调整时，行政学作为“伪科学”被砍掉。</a:t>
            </a:r>
            <a:endParaRPr lang="zh-CN" altLang="en-US" sz="2400"/>
          </a:p>
          <a:p>
            <a:pPr indent="457200" algn="l" fontAlgn="auto">
              <a:lnSpc>
                <a:spcPts val="4640"/>
              </a:lnSpc>
            </a:pPr>
            <a:r>
              <a:rPr lang="zh-CN" altLang="en-US" sz="2400"/>
              <a:t>       </a:t>
            </a:r>
            <a:r>
              <a:rPr lang="en-US" altLang="zh-CN" sz="2400"/>
              <a:t>        </a:t>
            </a:r>
            <a:r>
              <a:rPr lang="zh-CN" altLang="en-US" sz="2400"/>
              <a:t>1979年3月30日，</a:t>
            </a:r>
            <a:r>
              <a:rPr lang="zh-CN" altLang="en-US" sz="2400">
                <a:solidFill>
                  <a:srgbClr val="FF0000"/>
                </a:solidFill>
              </a:rPr>
              <a:t>邓小平同志</a:t>
            </a:r>
            <a:r>
              <a:rPr lang="zh-CN" altLang="en-US" sz="2400"/>
              <a:t>在理论工作务虚会上提出：政治学、法学、社会学以及世界政治的研究，我们过去多年忽视了，现在需要赶快补课。</a:t>
            </a:r>
            <a:endParaRPr lang="zh-CN" altLang="en-US" sz="2400"/>
          </a:p>
          <a:p>
            <a:pPr indent="457200" algn="l" fontAlgn="auto">
              <a:lnSpc>
                <a:spcPts val="4640"/>
              </a:lnSpc>
            </a:pPr>
            <a:r>
              <a:rPr lang="zh-CN" altLang="en-US" sz="2400"/>
              <a:t>      </a:t>
            </a:r>
            <a:r>
              <a:rPr lang="en-US" altLang="zh-CN" sz="2400"/>
              <a:t>        </a:t>
            </a:r>
            <a:r>
              <a:rPr lang="zh-CN" altLang="en-US" sz="2400"/>
              <a:t>1985年，国家教育委员会决定在我国高等教育体系中设置</a:t>
            </a:r>
            <a:r>
              <a:rPr lang="zh-CN" altLang="en-US" sz="2400">
                <a:solidFill>
                  <a:srgbClr val="FF0000"/>
                </a:solidFill>
              </a:rPr>
              <a:t>公共行政本科专业，</a:t>
            </a:r>
            <a:r>
              <a:rPr lang="zh-CN" altLang="en-US" sz="2400"/>
              <a:t>各大学成立行政学系，各地成立行政学院。</a:t>
            </a:r>
            <a:endParaRPr lang="zh-CN" altLang="en-US" sz="2400"/>
          </a:p>
          <a:p>
            <a:pPr indent="457200" algn="l" fontAlgn="auto">
              <a:lnSpc>
                <a:spcPts val="4640"/>
              </a:lnSpc>
            </a:pPr>
            <a:r>
              <a:rPr lang="zh-CN" altLang="en-US" sz="2400"/>
              <a:t>       </a:t>
            </a:r>
            <a:r>
              <a:rPr lang="en-US" altLang="zh-CN" sz="2400"/>
              <a:t>       </a:t>
            </a:r>
            <a:r>
              <a:rPr lang="zh-CN" altLang="en-US" sz="2400"/>
              <a:t>1988年10月13日，</a:t>
            </a:r>
            <a:r>
              <a:rPr lang="zh-CN" altLang="en-US" sz="2400">
                <a:solidFill>
                  <a:srgbClr val="FF0000"/>
                </a:solidFill>
              </a:rPr>
              <a:t>中国行政管理学会</a:t>
            </a:r>
            <a:r>
              <a:rPr lang="zh-CN" altLang="en-US" sz="2400"/>
              <a:t>正式成立，发行会刊《中国公共行政》，</a:t>
            </a:r>
            <a:r>
              <a:rPr lang="zh-CN" altLang="en-US" sz="2400">
                <a:solidFill>
                  <a:srgbClr val="FF0000"/>
                </a:solidFill>
              </a:rPr>
              <a:t>行政学</a:t>
            </a:r>
            <a:r>
              <a:rPr lang="zh-CN" altLang="en-US" sz="2400"/>
              <a:t>成为独立学科。</a:t>
            </a:r>
            <a:endParaRPr lang="zh-CN" altLang="en-US" sz="2400"/>
          </a:p>
          <a:p>
            <a:pPr indent="457200" algn="l" fontAlgn="auto">
              <a:lnSpc>
                <a:spcPts val="4640"/>
              </a:lnSpc>
            </a:pPr>
            <a:r>
              <a:rPr lang="en-US" altLang="zh-CN" sz="2400"/>
              <a:t>              </a:t>
            </a:r>
            <a:r>
              <a:rPr lang="zh-CN" altLang="en-US" sz="2400"/>
              <a:t>党的十八大以来，公共行政学焕发出勃勃生机，显示出强大的生命力。</a:t>
            </a:r>
            <a:endParaRPr lang="zh-CN" altLang="en-US" sz="2400"/>
          </a:p>
          <a:p>
            <a:pPr indent="457200" algn="l"/>
            <a:r>
              <a:rPr lang="zh-CN" altLang="en-US" sz="3600"/>
              <a:t>       </a:t>
            </a:r>
            <a:endParaRPr lang="zh-CN" altLang="en-US" sz="3600"/>
          </a:p>
        </p:txBody>
      </p:sp>
      <p:sp>
        <p:nvSpPr>
          <p:cNvPr id="4" name="圆角矩形 3"/>
          <p:cNvSpPr/>
          <p:nvPr/>
        </p:nvSpPr>
        <p:spPr>
          <a:xfrm>
            <a:off x="1040765" y="203898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040765" y="263906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040765" y="382905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040765" y="501904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892175" y="1228725"/>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1040765" y="616267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459085" cy="5949315"/>
          </a:xfrm>
          <a:prstGeom prst="rect">
            <a:avLst/>
          </a:prstGeom>
          <a:noFill/>
          <a:ln w="9525">
            <a:noFill/>
          </a:ln>
        </p:spPr>
        <p:txBody>
          <a:bodyPr wrap="square">
            <a:sp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fontAlgn="auto">
              <a:lnSpc>
                <a:spcPts val="3080"/>
              </a:lnSpc>
            </a:pPr>
            <a:endParaRPr lang="zh-CN" altLang="en-US" sz="4400">
              <a:latin typeface="微软雅黑" panose="020B0503020204020204" charset="-122"/>
              <a:ea typeface="微软雅黑" panose="020B0503020204020204" charset="-122"/>
            </a:endParaRPr>
          </a:p>
          <a:p>
            <a:pPr indent="457200" fontAlgn="auto">
              <a:lnSpc>
                <a:spcPts val="6300"/>
              </a:lnSpc>
            </a:pPr>
            <a:r>
              <a:rPr lang="en-US" altLang="zh-CN" sz="32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（一）</a:t>
            </a:r>
            <a:r>
              <a:rPr lang="zh-CN" altLang="en-US" sz="2800">
                <a:sym typeface="+mn-ea"/>
              </a:rPr>
              <a:t>公共行政学的含义</a:t>
            </a:r>
            <a:endParaRPr lang="zh-CN" altLang="en-US" sz="2800">
              <a:sym typeface="+mn-ea"/>
            </a:endParaRPr>
          </a:p>
          <a:p>
            <a:pPr indent="457200" fontAlgn="auto">
              <a:lnSpc>
                <a:spcPts val="6300"/>
              </a:lnSpc>
            </a:pPr>
            <a:r>
              <a:rPr lang="zh-CN" altLang="en-US" sz="2800">
                <a:sym typeface="+mn-ea"/>
              </a:rPr>
              <a:t> </a:t>
            </a:r>
            <a:r>
              <a:rPr lang="zh-CN" altLang="en-US" sz="2800">
                <a:latin typeface="微软雅黑" panose="020B0503020204020204" charset="-122"/>
                <a:ea typeface="微软雅黑" panose="020B0503020204020204" charset="-122"/>
              </a:rPr>
              <a:t>  是研究</a:t>
            </a:r>
            <a:r>
              <a:rPr lang="zh-CN" altLang="en-US" sz="2800">
                <a:solidFill>
                  <a:srgbClr val="FF0000"/>
                </a:solidFill>
                <a:latin typeface="微软雅黑" panose="020B0503020204020204" charset="-122"/>
                <a:ea typeface="微软雅黑" panose="020B0503020204020204" charset="-122"/>
              </a:rPr>
              <a:t>政府</a:t>
            </a:r>
            <a:r>
              <a:rPr lang="zh-CN" altLang="en-US" sz="2800">
                <a:latin typeface="微软雅黑" panose="020B0503020204020204" charset="-122"/>
                <a:ea typeface="微软雅黑" panose="020B0503020204020204" charset="-122"/>
              </a:rPr>
              <a:t>依法处理</a:t>
            </a:r>
            <a:r>
              <a:rPr lang="zh-CN" altLang="en-US" sz="2800">
                <a:solidFill>
                  <a:srgbClr val="FF0000"/>
                </a:solidFill>
                <a:latin typeface="微软雅黑" panose="020B0503020204020204" charset="-122"/>
                <a:ea typeface="微软雅黑" panose="020B0503020204020204" charset="-122"/>
              </a:rPr>
              <a:t>社会公共事务</a:t>
            </a:r>
            <a:r>
              <a:rPr lang="zh-CN" altLang="en-US" sz="2800">
                <a:latin typeface="微软雅黑" panose="020B0503020204020204" charset="-122"/>
                <a:ea typeface="微软雅黑" panose="020B0503020204020204" charset="-122"/>
              </a:rPr>
              <a:t>的有效性、公平性、民主性的规律的</a:t>
            </a:r>
            <a:r>
              <a:rPr lang="zh-CN" altLang="en-US" sz="2800">
                <a:solidFill>
                  <a:srgbClr val="FF0000"/>
                </a:solidFill>
                <a:latin typeface="微软雅黑" panose="020B0503020204020204" charset="-122"/>
                <a:ea typeface="微软雅黑" panose="020B0503020204020204" charset="-122"/>
              </a:rPr>
              <a:t>交叉性与综合性学科</a:t>
            </a:r>
            <a:r>
              <a:rPr lang="zh-CN" altLang="en-US" sz="2800">
                <a:latin typeface="微软雅黑" panose="020B0503020204020204" charset="-122"/>
                <a:ea typeface="微软雅黑" panose="020B0503020204020204" charset="-122"/>
              </a:rPr>
              <a:t>。</a:t>
            </a:r>
            <a:r>
              <a:rPr lang="en-US" altLang="zh-CN" sz="2800">
                <a:latin typeface="微软雅黑" panose="020B0503020204020204" charset="-122"/>
                <a:ea typeface="微软雅黑" panose="020B0503020204020204" charset="-122"/>
              </a:rPr>
              <a:t>  </a:t>
            </a:r>
            <a:endParaRPr lang="zh-CN" altLang="en-US" sz="2800">
              <a:latin typeface="微软雅黑" panose="020B0503020204020204" charset="-122"/>
              <a:ea typeface="微软雅黑" panose="020B0503020204020204" charset="-122"/>
            </a:endParaRPr>
          </a:p>
          <a:p>
            <a:pPr indent="457200" fontAlgn="auto">
              <a:lnSpc>
                <a:spcPts val="63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涉及</a:t>
            </a:r>
            <a:r>
              <a:rPr lang="zh-CN" altLang="en-US" sz="2800">
                <a:solidFill>
                  <a:srgbClr val="FF0000"/>
                </a:solidFill>
                <a:latin typeface="微软雅黑" panose="020B0503020204020204" charset="-122"/>
                <a:ea typeface="微软雅黑" panose="020B0503020204020204" charset="-122"/>
              </a:rPr>
              <a:t>政治学、管理学、法学、经济学、社会学、心理学和人类文化学</a:t>
            </a:r>
            <a:r>
              <a:rPr lang="zh-CN" altLang="en-US" sz="2800">
                <a:latin typeface="微软雅黑" panose="020B0503020204020204" charset="-122"/>
                <a:ea typeface="微软雅黑" panose="020B0503020204020204" charset="-122"/>
              </a:rPr>
              <a:t>等学科。</a:t>
            </a:r>
            <a:endParaRPr lang="zh-CN" altLang="en-US" sz="2800">
              <a:latin typeface="微软雅黑" panose="020B0503020204020204" charset="-122"/>
              <a:ea typeface="微软雅黑" panose="020B0503020204020204" charset="-122"/>
            </a:endParaRPr>
          </a:p>
          <a:p>
            <a:pPr indent="457200" fontAlgn="auto">
              <a:lnSpc>
                <a:spcPts val="63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最大的特点</a:t>
            </a:r>
            <a:r>
              <a:rPr lang="en-US" altLang="zh-CN" sz="2800">
                <a:latin typeface="微软雅黑" panose="020B0503020204020204" charset="-122"/>
                <a:ea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rPr>
              <a:t>应用性</a:t>
            </a:r>
            <a:endParaRPr lang="zh-CN" altLang="en-US" sz="280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459085" cy="4307840"/>
          </a:xfrm>
          <a:prstGeom prst="rect">
            <a:avLst/>
          </a:prstGeom>
          <a:noFill/>
          <a:ln w="9525">
            <a:noFill/>
          </a:ln>
        </p:spPr>
        <p:txBody>
          <a:bodyPr wrap="square">
            <a:sp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fontAlgn="auto">
              <a:lnSpc>
                <a:spcPts val="3080"/>
              </a:lnSpc>
            </a:pPr>
            <a:endParaRPr lang="zh-CN" altLang="en-US" sz="4400">
              <a:latin typeface="微软雅黑" panose="020B0503020204020204" charset="-122"/>
              <a:ea typeface="微软雅黑" panose="020B0503020204020204" charset="-122"/>
            </a:endParaRPr>
          </a:p>
          <a:p>
            <a:pPr indent="457200" fontAlgn="auto">
              <a:lnSpc>
                <a:spcPts val="5000"/>
              </a:lnSpc>
            </a:pPr>
            <a:r>
              <a:rPr lang="en-US" altLang="zh-CN" sz="32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（二）</a:t>
            </a:r>
            <a:r>
              <a:rPr lang="zh-CN" altLang="en-US" sz="2800">
                <a:sym typeface="+mn-ea"/>
              </a:rPr>
              <a:t>公共行政学的研究对象</a:t>
            </a:r>
            <a:r>
              <a:rPr lang="en-US" altLang="zh-CN" sz="2800">
                <a:sym typeface="+mn-ea"/>
              </a:rPr>
              <a:t>——</a:t>
            </a:r>
            <a:r>
              <a:rPr lang="zh-CN" altLang="en-US" sz="2800">
                <a:solidFill>
                  <a:srgbClr val="FF0000"/>
                </a:solidFill>
                <a:sym typeface="+mn-ea"/>
              </a:rPr>
              <a:t>政府</a:t>
            </a:r>
            <a:endParaRPr lang="zh-CN" altLang="en-US" sz="2800">
              <a:solidFill>
                <a:srgbClr val="FF0000"/>
              </a:solidFill>
              <a:sym typeface="+mn-ea"/>
            </a:endParaRPr>
          </a:p>
          <a:p>
            <a:pPr indent="457200" fontAlgn="auto">
              <a:lnSpc>
                <a:spcPts val="5000"/>
              </a:lnSpc>
            </a:pPr>
            <a:r>
              <a:rPr lang="zh-CN" altLang="en-US" sz="2800">
                <a:sym typeface="+mn-ea"/>
              </a:rPr>
              <a:t> </a:t>
            </a:r>
            <a:r>
              <a:rPr lang="zh-CN" altLang="en-US" sz="2800">
                <a:latin typeface="微软雅黑" panose="020B0503020204020204" charset="-122"/>
                <a:ea typeface="微软雅黑" panose="020B0503020204020204" charset="-122"/>
              </a:rPr>
              <a:t>  </a:t>
            </a:r>
            <a:r>
              <a:rPr lang="en-US" sz="2800">
                <a:solidFill>
                  <a:srgbClr val="FF0000"/>
                </a:solidFill>
                <a:latin typeface="微软雅黑" panose="020B0503020204020204" charset="-122"/>
                <a:ea typeface="微软雅黑" panose="020B0503020204020204" charset="-122"/>
              </a:rPr>
              <a:t>1.</a:t>
            </a:r>
            <a:r>
              <a:rPr lang="zh-CN" altLang="en-US" sz="2800">
                <a:solidFill>
                  <a:srgbClr val="FF0000"/>
                </a:solidFill>
                <a:latin typeface="微软雅黑" panose="020B0503020204020204" charset="-122"/>
                <a:ea typeface="微软雅黑" panose="020B0503020204020204" charset="-122"/>
              </a:rPr>
              <a:t>政府能够管什么。</a:t>
            </a:r>
            <a:endParaRPr lang="zh-CN" altLang="en-US" sz="2800">
              <a:solidFill>
                <a:srgbClr val="FF0000"/>
              </a:solidFill>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是指公共行政环境对政府行为的限制和约束，在一定的</a:t>
            </a:r>
            <a:r>
              <a:rPr lang="zh-CN" altLang="en-US" sz="2800">
                <a:latin typeface="微软雅黑" panose="020B0503020204020204" charset="-122"/>
                <a:ea typeface="微软雅黑" panose="020B0503020204020204" charset="-122"/>
                <a:sym typeface="+mn-ea"/>
              </a:rPr>
              <a:t>公共行政环境的约束下，政府能够做什么。政府管理不能超越历史环境所提供的可能性和活动空间。（</a:t>
            </a:r>
            <a:r>
              <a:rPr lang="zh-CN" altLang="en-US" sz="2800">
                <a:solidFill>
                  <a:srgbClr val="FF0000"/>
                </a:solidFill>
                <a:latin typeface="微软雅黑" panose="020B0503020204020204" charset="-122"/>
                <a:ea typeface="微软雅黑" panose="020B0503020204020204" charset="-122"/>
                <a:sym typeface="+mn-ea"/>
              </a:rPr>
              <a:t>政府与市场的关系</a:t>
            </a:r>
            <a:r>
              <a:rPr lang="zh-CN" altLang="en-US" sz="2800">
                <a:latin typeface="微软雅黑" panose="020B0503020204020204" charset="-122"/>
                <a:ea typeface="微软雅黑" panose="020B0503020204020204" charset="-122"/>
                <a:sym typeface="+mn-ea"/>
              </a:rPr>
              <a:t>）</a:t>
            </a:r>
            <a:endParaRPr lang="en-US" altLang="zh-CN" sz="2800">
              <a:latin typeface="微软雅黑" panose="020B0503020204020204" charset="-122"/>
              <a:ea typeface="微软雅黑" panose="020B050302020402020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459085" cy="5590540"/>
          </a:xfrm>
          <a:prstGeom prst="rect">
            <a:avLst/>
          </a:prstGeom>
          <a:noFill/>
          <a:ln w="9525">
            <a:noFill/>
          </a:ln>
        </p:spPr>
        <p:txBody>
          <a:bodyPr wrap="square">
            <a:sp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fontAlgn="auto">
              <a:lnSpc>
                <a:spcPts val="3080"/>
              </a:lnSpc>
            </a:pPr>
            <a:endParaRPr lang="zh-CN" altLang="en-US" sz="4400">
              <a:latin typeface="微软雅黑" panose="020B0503020204020204" charset="-122"/>
              <a:ea typeface="微软雅黑" panose="020B0503020204020204" charset="-122"/>
            </a:endParaRPr>
          </a:p>
          <a:p>
            <a:pPr indent="457200" fontAlgn="auto">
              <a:lnSpc>
                <a:spcPts val="5000"/>
              </a:lnSpc>
            </a:pPr>
            <a:r>
              <a:rPr lang="en-US" altLang="zh-CN" sz="32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（二）</a:t>
            </a:r>
            <a:r>
              <a:rPr lang="zh-CN" altLang="en-US" sz="2800">
                <a:sym typeface="+mn-ea"/>
              </a:rPr>
              <a:t>公共行政学的研究对象</a:t>
            </a:r>
            <a:r>
              <a:rPr lang="en-US" altLang="zh-CN" sz="2800">
                <a:sym typeface="+mn-ea"/>
              </a:rPr>
              <a:t>——</a:t>
            </a:r>
            <a:r>
              <a:rPr lang="zh-CN" altLang="en-US" sz="2800">
                <a:solidFill>
                  <a:srgbClr val="FF0000"/>
                </a:solidFill>
                <a:sym typeface="+mn-ea"/>
              </a:rPr>
              <a:t>政府</a:t>
            </a:r>
            <a:endParaRPr lang="zh-CN" altLang="en-US" sz="2800">
              <a:solidFill>
                <a:srgbClr val="FF0000"/>
              </a:solidFill>
              <a:sym typeface="+mn-ea"/>
            </a:endParaRPr>
          </a:p>
          <a:p>
            <a:pPr indent="457200" fontAlgn="auto">
              <a:lnSpc>
                <a:spcPts val="5000"/>
              </a:lnSpc>
            </a:pPr>
            <a:r>
              <a:rPr lang="zh-CN" altLang="en-US" sz="2800">
                <a:sym typeface="+mn-ea"/>
              </a:rPr>
              <a:t> </a:t>
            </a:r>
            <a:r>
              <a:rPr lang="zh-CN" altLang="en-US" sz="2800">
                <a:latin typeface="微软雅黑" panose="020B0503020204020204" charset="-122"/>
                <a:ea typeface="微软雅黑" panose="020B0503020204020204" charset="-122"/>
              </a:rPr>
              <a:t>  </a:t>
            </a:r>
            <a:r>
              <a:rPr lang="en-US" sz="2800">
                <a:solidFill>
                  <a:srgbClr val="FF0000"/>
                </a:solidFill>
                <a:latin typeface="微软雅黑" panose="020B0503020204020204" charset="-122"/>
                <a:ea typeface="微软雅黑" panose="020B0503020204020204" charset="-122"/>
              </a:rPr>
              <a:t>2</a:t>
            </a:r>
            <a:r>
              <a:rPr lang="en-US" sz="2800">
                <a:solidFill>
                  <a:srgbClr val="FF0000"/>
                </a:solidFill>
                <a:latin typeface="微软雅黑" panose="020B0503020204020204" charset="-122"/>
                <a:ea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rPr>
              <a:t>政府应该管什么。</a:t>
            </a:r>
            <a:endParaRPr lang="zh-CN" altLang="en-US" sz="2800">
              <a:solidFill>
                <a:srgbClr val="FF0000"/>
              </a:solidFill>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是指政府的职能。</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有限型政府。</a:t>
            </a:r>
            <a:endParaRPr lang="zh-CN" altLang="en-US" sz="2800">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sym typeface="+mn-ea"/>
              </a:rPr>
              <a:t>   </a:t>
            </a:r>
            <a:r>
              <a:rPr lang="zh-CN" altLang="en-US" sz="2800">
                <a:latin typeface="微软雅黑" panose="020B0503020204020204" charset="-122"/>
                <a:ea typeface="微软雅黑" panose="020B0503020204020204" charset="-122"/>
                <a:sym typeface="+mn-ea"/>
              </a:rPr>
              <a:t>指政府在国家和社会中扮演的角色以及应起的作用，在国家和社会中行使权力的范围，行使权力的是什么权力。</a:t>
            </a:r>
            <a:endParaRPr lang="en-US" altLang="zh-CN" sz="2800">
              <a:latin typeface="微软雅黑" panose="020B0503020204020204" charset="-122"/>
              <a:ea typeface="微软雅黑" panose="020B0503020204020204" charset="-122"/>
              <a:sym typeface="+mn-ea"/>
            </a:endParaRPr>
          </a:p>
          <a:p>
            <a:pPr indent="457200" fontAlgn="auto">
              <a:lnSpc>
                <a:spcPts val="5000"/>
              </a:lnSpc>
            </a:pPr>
            <a:r>
              <a:rPr lang="en-US" altLang="zh-CN" sz="2800">
                <a:latin typeface="微软雅黑" panose="020B0503020204020204" charset="-122"/>
                <a:ea typeface="微软雅黑" panose="020B0503020204020204" charset="-122"/>
                <a:sym typeface="+mn-ea"/>
              </a:rPr>
              <a:t>   </a:t>
            </a:r>
            <a:r>
              <a:rPr lang="zh-CN" altLang="en-US" sz="2800">
                <a:latin typeface="微软雅黑" panose="020B0503020204020204" charset="-122"/>
                <a:ea typeface="微软雅黑" panose="020B0503020204020204" charset="-122"/>
                <a:sym typeface="+mn-ea"/>
              </a:rPr>
              <a:t>政府与立法机关、司法机关的权利划分，政府与社会、市场、社会组织和公民的作用等。</a:t>
            </a:r>
            <a:endParaRPr lang="zh-CN" altLang="en-US" sz="2800">
              <a:latin typeface="微软雅黑" panose="020B0503020204020204" charset="-122"/>
              <a:ea typeface="微软雅黑" panose="020B0503020204020204" charset="-122"/>
              <a:sym typeface="+mn-ea"/>
            </a:endParaRPr>
          </a:p>
        </p:txBody>
      </p:sp>
      <p:sp>
        <p:nvSpPr>
          <p:cNvPr id="5" name="圆角矩形 4"/>
          <p:cNvSpPr/>
          <p:nvPr/>
        </p:nvSpPr>
        <p:spPr>
          <a:xfrm>
            <a:off x="875030" y="294703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875030" y="357568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875030" y="483362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9865995" cy="5238750"/>
          </a:xfrm>
          <a:prstGeom prst="rect">
            <a:avLst/>
          </a:prstGeom>
          <a:noFill/>
          <a:ln w="9525">
            <a:noFill/>
          </a:ln>
        </p:spPr>
        <p:txBody>
          <a:bodyPr wrap="square">
            <a:sp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a:endParaRPr lang="zh-CN" altLang="en-US" sz="4400">
              <a:latin typeface="微软雅黑" panose="020B0503020204020204" charset="-122"/>
              <a:ea typeface="微软雅黑" panose="020B0503020204020204" charset="-122"/>
            </a:endParaRPr>
          </a:p>
          <a:p>
            <a:pPr indent="457200"/>
            <a:r>
              <a:rPr lang="en-US" altLang="zh-CN" sz="3600">
                <a:latin typeface="微软雅黑" panose="020B0503020204020204" charset="-122"/>
                <a:ea typeface="微软雅黑" panose="020B0503020204020204" charset="-122"/>
              </a:rPr>
              <a:t>     </a:t>
            </a:r>
            <a:r>
              <a:rPr lang="zh-CN" altLang="en-US" sz="3600">
                <a:latin typeface="微软雅黑" panose="020B0503020204020204" charset="-122"/>
                <a:ea typeface="微软雅黑" panose="020B0503020204020204" charset="-122"/>
              </a:rPr>
              <a:t>政府的基本职能 </a:t>
            </a:r>
            <a:endParaRPr lang="zh-CN" altLang="en-US" sz="3600">
              <a:latin typeface="微软雅黑" panose="020B0503020204020204" charset="-122"/>
              <a:ea typeface="微软雅黑" panose="020B0503020204020204" charset="-122"/>
            </a:endParaRPr>
          </a:p>
          <a:p>
            <a:pPr indent="457200"/>
            <a:endParaRPr lang="zh-CN" altLang="en-US" sz="36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1.政治职能。</a:t>
            </a:r>
            <a:endParaRPr lang="zh-CN" altLang="en-US" sz="2800">
              <a:latin typeface="微软雅黑" panose="020B0503020204020204" charset="-122"/>
              <a:ea typeface="微软雅黑" panose="020B0503020204020204" charset="-122"/>
            </a:endParaRPr>
          </a:p>
          <a:p>
            <a:pPr indent="457200" fontAlgn="auto">
              <a:lnSpc>
                <a:spcPts val="6020"/>
              </a:lnSpc>
            </a:pPr>
            <a:r>
              <a:rPr lang="zh-CN" altLang="en-US" sz="2800">
                <a:latin typeface="微软雅黑" panose="020B0503020204020204" charset="-122"/>
                <a:ea typeface="微软雅黑" panose="020B0503020204020204" charset="-122"/>
              </a:rPr>
              <a:t>第一，政府的统治职能。</a:t>
            </a:r>
            <a:endParaRPr lang="zh-CN" altLang="en-US" sz="2800">
              <a:latin typeface="微软雅黑" panose="020B0503020204020204" charset="-122"/>
              <a:ea typeface="微软雅黑" panose="020B0503020204020204" charset="-122"/>
            </a:endParaRPr>
          </a:p>
          <a:p>
            <a:pPr indent="457200" fontAlgn="auto">
              <a:lnSpc>
                <a:spcPts val="6020"/>
              </a:lnSpc>
            </a:pPr>
            <a:r>
              <a:rPr lang="zh-CN" altLang="en-US" sz="2800">
                <a:latin typeface="微软雅黑" panose="020B0503020204020204" charset="-122"/>
                <a:ea typeface="微软雅黑" panose="020B0503020204020204" charset="-122"/>
              </a:rPr>
              <a:t>第二，保卫国家主权的职能。</a:t>
            </a:r>
            <a:endParaRPr lang="zh-CN" altLang="en-US" sz="2800">
              <a:latin typeface="微软雅黑" panose="020B0503020204020204" charset="-122"/>
              <a:ea typeface="微软雅黑" panose="020B0503020204020204" charset="-122"/>
            </a:endParaRPr>
          </a:p>
          <a:p>
            <a:pPr indent="457200" fontAlgn="auto">
              <a:lnSpc>
                <a:spcPts val="6020"/>
              </a:lnSpc>
            </a:pPr>
            <a:r>
              <a:rPr lang="zh-CN" altLang="en-US" sz="2800">
                <a:latin typeface="微软雅黑" panose="020B0503020204020204" charset="-122"/>
                <a:ea typeface="微软雅黑" panose="020B0503020204020204" charset="-122"/>
              </a:rPr>
              <a:t>第三，民主职能。</a:t>
            </a:r>
            <a:endParaRPr lang="zh-CN" altLang="en-US" sz="2800">
              <a:latin typeface="微软雅黑" panose="020B0503020204020204" charset="-122"/>
              <a:ea typeface="微软雅黑" panose="020B0503020204020204" charset="-122"/>
            </a:endParaRPr>
          </a:p>
        </p:txBody>
      </p:sp>
      <p:sp>
        <p:nvSpPr>
          <p:cNvPr id="5" name="圆角矩形 4"/>
          <p:cNvSpPr/>
          <p:nvPr/>
        </p:nvSpPr>
        <p:spPr>
          <a:xfrm>
            <a:off x="1320800" y="183769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337165" cy="5826125"/>
          </a:xfrm>
          <a:prstGeom prst="rect">
            <a:avLst/>
          </a:prstGeom>
          <a:noFill/>
          <a:ln w="9525">
            <a:noFill/>
          </a:ln>
        </p:spPr>
        <p:txBody>
          <a:bodyPr wrap="square">
            <a:spAutoFit/>
          </a:bodyPr>
          <a:p>
            <a:pPr indent="457200" fontAlgn="auto">
              <a:lnSpc>
                <a:spcPts val="5560"/>
              </a:lnSpc>
            </a:pPr>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altLang="en-US" sz="4400">
              <a:latin typeface="微软雅黑" panose="020B0503020204020204" charset="-122"/>
              <a:ea typeface="微软雅黑" panose="020B0503020204020204" charset="-122"/>
            </a:endParaRPr>
          </a:p>
          <a:p>
            <a:pPr indent="457200" fontAlgn="auto">
              <a:lnSpc>
                <a:spcPts val="556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政府的基本职能 </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2.经济职能。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第一，规范和稳定市场秩序，确保自由竞争的职能。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第二，对经济进行宏观调控，确保国民经济平衡发展的职能。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第三，直接生产和提供公共物品，弥补市场不足的职能。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第四，管理国有资产的职能。</a:t>
            </a:r>
            <a:endParaRPr lang="zh-CN" altLang="en-US" sz="2800">
              <a:latin typeface="微软雅黑" panose="020B0503020204020204" charset="-122"/>
              <a:ea typeface="微软雅黑" panose="020B0503020204020204" charset="-122"/>
            </a:endParaRPr>
          </a:p>
        </p:txBody>
      </p:sp>
      <p:sp>
        <p:nvSpPr>
          <p:cNvPr id="5" name="圆角矩形 4"/>
          <p:cNvSpPr/>
          <p:nvPr/>
        </p:nvSpPr>
        <p:spPr>
          <a:xfrm>
            <a:off x="1522095" y="142684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2053590" y="371475"/>
            <a:ext cx="6799580" cy="1387475"/>
          </a:xfrm>
        </p:spPr>
        <p:txBody>
          <a:bodyPr>
            <a:normAutofit/>
          </a:bodyPr>
          <a:p>
            <a:pPr marL="0" indent="0" algn="ctr">
              <a:buNone/>
            </a:pPr>
            <a:r>
              <a:rPr lang="zh-CN" altLang="en-US" sz="8000" b="1"/>
              <a:t>   </a:t>
            </a:r>
            <a:r>
              <a:rPr lang="zh-CN" altLang="en-US" sz="6600">
                <a:sym typeface="+mn-ea"/>
              </a:rPr>
              <a:t>公共行政学</a:t>
            </a:r>
            <a:endParaRPr lang="zh-CN" altLang="en-US" sz="6600"/>
          </a:p>
          <a:p>
            <a:pPr marL="0" indent="0" algn="ctr">
              <a:buNone/>
            </a:pPr>
            <a:endParaRPr lang="zh-CN" altLang="en-US" sz="6600"/>
          </a:p>
        </p:txBody>
      </p:sp>
      <p:sp>
        <p:nvSpPr>
          <p:cNvPr id="4" name="副标题 2"/>
          <p:cNvSpPr>
            <a:spLocks noGrp="1"/>
          </p:cNvSpPr>
          <p:nvPr/>
        </p:nvSpPr>
        <p:spPr>
          <a:xfrm>
            <a:off x="996950" y="2992120"/>
            <a:ext cx="10197465" cy="861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400"/>
              <a:t>1.</a:t>
            </a:r>
            <a:r>
              <a:rPr lang="zh-CN" altLang="en-US" sz="4400"/>
              <a:t>掌握公共行政的概念、特点</a:t>
            </a:r>
            <a:endParaRPr lang="zh-CN" altLang="en-US" sz="4400"/>
          </a:p>
        </p:txBody>
      </p:sp>
      <p:sp>
        <p:nvSpPr>
          <p:cNvPr id="5" name="副标题 2"/>
          <p:cNvSpPr>
            <a:spLocks noGrp="1"/>
          </p:cNvSpPr>
          <p:nvPr/>
        </p:nvSpPr>
        <p:spPr>
          <a:xfrm>
            <a:off x="996950" y="4314825"/>
            <a:ext cx="10197465" cy="843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400"/>
              <a:t>2.</a:t>
            </a:r>
            <a:r>
              <a:rPr lang="zh-CN" altLang="en-US" sz="4400"/>
              <a:t>理解公共行政学的产生与发展</a:t>
            </a:r>
            <a:endParaRPr lang="zh-CN" altLang="en-US" sz="4400"/>
          </a:p>
        </p:txBody>
      </p:sp>
      <p:sp>
        <p:nvSpPr>
          <p:cNvPr id="6" name="副标题 2"/>
          <p:cNvSpPr>
            <a:spLocks noGrp="1"/>
          </p:cNvSpPr>
          <p:nvPr/>
        </p:nvSpPr>
        <p:spPr>
          <a:xfrm>
            <a:off x="996950" y="5614670"/>
            <a:ext cx="10197465" cy="854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400"/>
              <a:t>3.</a:t>
            </a:r>
            <a:r>
              <a:rPr lang="zh-CN" altLang="en-US" sz="4400"/>
              <a:t>了解公共行政学的含义和研究对象</a:t>
            </a:r>
            <a:endParaRPr lang="zh-CN" altLang="en-US" sz="4400"/>
          </a:p>
        </p:txBody>
      </p:sp>
      <p:sp>
        <p:nvSpPr>
          <p:cNvPr id="2" name="副标题 2"/>
          <p:cNvSpPr>
            <a:spLocks noGrp="1"/>
          </p:cNvSpPr>
          <p:nvPr/>
        </p:nvSpPr>
        <p:spPr>
          <a:xfrm>
            <a:off x="2630170" y="1834515"/>
            <a:ext cx="6223000" cy="861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4400"/>
              <a:t> </a:t>
            </a:r>
            <a:r>
              <a:rPr lang="zh-CN" altLang="en-US" sz="4400">
                <a:solidFill>
                  <a:srgbClr val="FF0000"/>
                </a:solidFill>
              </a:rPr>
              <a:t>教</a:t>
            </a:r>
            <a:r>
              <a:rPr lang="en-US" altLang="zh-CN" sz="4400">
                <a:solidFill>
                  <a:srgbClr val="FF0000"/>
                </a:solidFill>
              </a:rPr>
              <a:t>  </a:t>
            </a:r>
            <a:r>
              <a:rPr lang="zh-CN" altLang="en-US" sz="4400">
                <a:solidFill>
                  <a:srgbClr val="FF0000"/>
                </a:solidFill>
              </a:rPr>
              <a:t>学</a:t>
            </a:r>
            <a:r>
              <a:rPr lang="en-US" altLang="zh-CN" sz="4400">
                <a:solidFill>
                  <a:srgbClr val="FF0000"/>
                </a:solidFill>
              </a:rPr>
              <a:t>  </a:t>
            </a:r>
            <a:r>
              <a:rPr lang="zh-CN" sz="4400">
                <a:solidFill>
                  <a:srgbClr val="FF0000"/>
                </a:solidFill>
              </a:rPr>
              <a:t>目</a:t>
            </a:r>
            <a:r>
              <a:rPr lang="en-US" altLang="zh-CN" sz="4400">
                <a:solidFill>
                  <a:srgbClr val="FF0000"/>
                </a:solidFill>
              </a:rPr>
              <a:t>  </a:t>
            </a:r>
            <a:r>
              <a:rPr lang="zh-CN" sz="4400">
                <a:solidFill>
                  <a:srgbClr val="FF0000"/>
                </a:solidFill>
              </a:rPr>
              <a:t>标</a:t>
            </a:r>
            <a:endParaRPr lang="zh-CN" sz="4400">
              <a:solidFill>
                <a:srgbClr val="FF0000"/>
              </a:solidFill>
            </a:endParaRPr>
          </a:p>
        </p:txBody>
      </p:sp>
      <p:sp>
        <p:nvSpPr>
          <p:cNvPr id="7" name="右箭头 6"/>
          <p:cNvSpPr/>
          <p:nvPr/>
        </p:nvSpPr>
        <p:spPr>
          <a:xfrm>
            <a:off x="2577465" y="1985010"/>
            <a:ext cx="1135380" cy="41973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626090" cy="5810885"/>
          </a:xfrm>
          <a:prstGeom prst="rect">
            <a:avLst/>
          </a:prstGeom>
          <a:noFill/>
          <a:ln w="9525">
            <a:noFill/>
          </a:ln>
        </p:spPr>
        <p:txBody>
          <a:bodyPr wrap="square">
            <a:spAutoFit/>
          </a:bodyPr>
          <a:p>
            <a:pPr indent="457200" fontAlgn="auto">
              <a:lnSpc>
                <a:spcPts val="5500"/>
              </a:lnSpc>
            </a:pPr>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altLang="en-US" sz="4400">
              <a:latin typeface="微软雅黑" panose="020B0503020204020204" charset="-122"/>
              <a:ea typeface="微软雅黑" panose="020B0503020204020204" charset="-122"/>
            </a:endParaRPr>
          </a:p>
          <a:p>
            <a:pPr indent="457200" fontAlgn="auto">
              <a:lnSpc>
                <a:spcPts val="55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政府的基本职能 </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en-US" altLang="zh-CN" sz="2800">
                <a:latin typeface="微软雅黑" panose="020B0503020204020204" charset="-122"/>
                <a:ea typeface="微软雅黑" panose="020B0503020204020204" charset="-122"/>
              </a:rPr>
              <a:t>3</a:t>
            </a:r>
            <a:r>
              <a:rPr lang="zh-CN" altLang="en-US" sz="2800">
                <a:latin typeface="微软雅黑" panose="020B0503020204020204" charset="-122"/>
                <a:ea typeface="微软雅黑" panose="020B0503020204020204" charset="-122"/>
              </a:rPr>
              <a:t>.文化职能。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第一，意识形态职能。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第二，发展科学技术和教育的职能。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第三，发展文学艺术和体育卫生的职能。</a:t>
            </a:r>
            <a:endParaRPr lang="zh-CN" altLang="en-US" sz="2800">
              <a:latin typeface="微软雅黑" panose="020B0503020204020204" charset="-122"/>
              <a:ea typeface="微软雅黑" panose="020B0503020204020204" charset="-122"/>
            </a:endParaRPr>
          </a:p>
          <a:p>
            <a:pPr indent="457200"/>
            <a:endParaRPr lang="zh-CN" altLang="en-US" sz="2800">
              <a:latin typeface="微软雅黑" panose="020B0503020204020204" charset="-122"/>
              <a:ea typeface="微软雅黑" panose="020B0503020204020204" charset="-122"/>
            </a:endParaRPr>
          </a:p>
          <a:p>
            <a:pPr indent="457200"/>
            <a:r>
              <a:rPr lang="zh-CN" altLang="en-US" sz="2800">
                <a:latin typeface="微软雅黑" panose="020B0503020204020204" charset="-122"/>
                <a:ea typeface="微软雅黑" panose="020B0503020204020204" charset="-122"/>
              </a:rPr>
              <a:t>第四，加强社会主义精神道德的职能。</a:t>
            </a:r>
            <a:endParaRPr lang="zh-CN" altLang="en-US" sz="2800">
              <a:latin typeface="微软雅黑" panose="020B0503020204020204" charset="-122"/>
              <a:ea typeface="微软雅黑" panose="020B0503020204020204" charset="-122"/>
            </a:endParaRPr>
          </a:p>
        </p:txBody>
      </p:sp>
      <p:sp>
        <p:nvSpPr>
          <p:cNvPr id="5" name="圆角矩形 4"/>
          <p:cNvSpPr/>
          <p:nvPr/>
        </p:nvSpPr>
        <p:spPr>
          <a:xfrm>
            <a:off x="1390650" y="140335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398125" cy="6439535"/>
          </a:xfrm>
          <a:prstGeom prst="rect">
            <a:avLst/>
          </a:prstGeom>
          <a:noFill/>
          <a:ln w="9525">
            <a:noFill/>
          </a:ln>
        </p:spPr>
        <p:txBody>
          <a:bodyPr wrap="square">
            <a:spAutoFit/>
          </a:bodyPr>
          <a:p>
            <a:pPr indent="457200" fontAlgn="auto">
              <a:lnSpc>
                <a:spcPts val="5500"/>
              </a:lnSpc>
            </a:pPr>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altLang="en-US" sz="4400">
              <a:latin typeface="微软雅黑" panose="020B0503020204020204" charset="-122"/>
              <a:ea typeface="微软雅黑" panose="020B0503020204020204" charset="-122"/>
            </a:endParaRPr>
          </a:p>
          <a:p>
            <a:pPr indent="457200" fontAlgn="auto">
              <a:lnSpc>
                <a:spcPts val="55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政府的基本职能 </a:t>
            </a:r>
            <a:endParaRPr lang="zh-CN" altLang="en-US" sz="2800">
              <a:latin typeface="微软雅黑" panose="020B0503020204020204" charset="-122"/>
              <a:ea typeface="微软雅黑" panose="020B0503020204020204" charset="-122"/>
            </a:endParaRPr>
          </a:p>
          <a:p>
            <a:pPr indent="457200" fontAlgn="auto">
              <a:lnSpc>
                <a:spcPts val="5500"/>
              </a:lnSpc>
            </a:pPr>
            <a:r>
              <a:rPr lang="en-US" altLang="zh-CN" sz="2800">
                <a:latin typeface="微软雅黑" panose="020B0503020204020204" charset="-122"/>
                <a:ea typeface="微软雅黑" panose="020B0503020204020204" charset="-122"/>
              </a:rPr>
              <a:t>4</a:t>
            </a:r>
            <a:r>
              <a:rPr lang="zh-CN" altLang="en-US" sz="2800">
                <a:latin typeface="微软雅黑" panose="020B0503020204020204" charset="-122"/>
                <a:ea typeface="微软雅黑" panose="020B0503020204020204" charset="-122"/>
              </a:rPr>
              <a:t>.社会职能。</a:t>
            </a:r>
            <a:endParaRPr lang="zh-CN" altLang="en-US" sz="2800">
              <a:latin typeface="微软雅黑" panose="020B0503020204020204" charset="-122"/>
              <a:ea typeface="微软雅黑" panose="020B0503020204020204" charset="-122"/>
            </a:endParaRPr>
          </a:p>
          <a:p>
            <a:pPr indent="457200" fontAlgn="auto">
              <a:lnSpc>
                <a:spcPts val="5500"/>
              </a:lnSpc>
            </a:pPr>
            <a:r>
              <a:rPr lang="zh-CN" altLang="en-US" sz="2800">
                <a:latin typeface="微软雅黑" panose="020B0503020204020204" charset="-122"/>
                <a:ea typeface="微软雅黑" panose="020B0503020204020204" charset="-122"/>
              </a:rPr>
              <a:t>第一，维持社会秩序，保证人身安全和私人财产安全的职能。</a:t>
            </a:r>
            <a:endParaRPr lang="zh-CN" altLang="en-US" sz="2800">
              <a:latin typeface="微软雅黑" panose="020B0503020204020204" charset="-122"/>
              <a:ea typeface="微软雅黑" panose="020B0503020204020204" charset="-122"/>
            </a:endParaRPr>
          </a:p>
          <a:p>
            <a:pPr indent="457200" fontAlgn="auto">
              <a:lnSpc>
                <a:spcPts val="5500"/>
              </a:lnSpc>
            </a:pPr>
            <a:r>
              <a:rPr lang="zh-CN" altLang="en-US" sz="2800">
                <a:latin typeface="微软雅黑" panose="020B0503020204020204" charset="-122"/>
                <a:ea typeface="微软雅黑" panose="020B0503020204020204" charset="-122"/>
              </a:rPr>
              <a:t>第二，确保社会公平分配的职能。</a:t>
            </a:r>
            <a:endParaRPr lang="zh-CN" altLang="en-US" sz="2800">
              <a:latin typeface="微软雅黑" panose="020B0503020204020204" charset="-122"/>
              <a:ea typeface="微软雅黑" panose="020B0503020204020204" charset="-122"/>
            </a:endParaRPr>
          </a:p>
          <a:p>
            <a:pPr indent="457200" fontAlgn="auto">
              <a:lnSpc>
                <a:spcPts val="5500"/>
              </a:lnSpc>
            </a:pPr>
            <a:r>
              <a:rPr lang="zh-CN" altLang="en-US" sz="2800">
                <a:latin typeface="微软雅黑" panose="020B0503020204020204" charset="-122"/>
                <a:ea typeface="微软雅黑" panose="020B0503020204020204" charset="-122"/>
              </a:rPr>
              <a:t>第三，社会保障的职能。</a:t>
            </a:r>
            <a:endParaRPr lang="zh-CN" altLang="en-US" sz="2800">
              <a:latin typeface="微软雅黑" panose="020B0503020204020204" charset="-122"/>
              <a:ea typeface="微软雅黑" panose="020B0503020204020204" charset="-122"/>
            </a:endParaRPr>
          </a:p>
          <a:p>
            <a:pPr indent="457200" fontAlgn="auto">
              <a:lnSpc>
                <a:spcPts val="5500"/>
              </a:lnSpc>
            </a:pPr>
            <a:r>
              <a:rPr sz="2800">
                <a:latin typeface="微软雅黑" panose="020B0503020204020204" charset="-122"/>
                <a:ea typeface="微软雅黑" panose="020B0503020204020204" charset="-122"/>
                <a:sym typeface="+mn-ea"/>
              </a:rPr>
              <a:t>5.保护生态环境的职能。</a:t>
            </a:r>
            <a:endParaRPr sz="2800">
              <a:latin typeface="微软雅黑" panose="020B0503020204020204" charset="-122"/>
              <a:ea typeface="微软雅黑" panose="020B0503020204020204" charset="-122"/>
              <a:sym typeface="+mn-ea"/>
            </a:endParaRPr>
          </a:p>
          <a:p>
            <a:pPr indent="457200" fontAlgn="auto">
              <a:lnSpc>
                <a:spcPts val="5500"/>
              </a:lnSpc>
            </a:pPr>
            <a:r>
              <a:rPr lang="zh-CN" sz="2800">
                <a:latin typeface="微软雅黑" panose="020B0503020204020204" charset="-122"/>
                <a:ea typeface="微软雅黑" panose="020B0503020204020204" charset="-122"/>
                <a:sym typeface="+mn-ea"/>
              </a:rPr>
              <a:t>（党的十八大</a:t>
            </a:r>
            <a:r>
              <a:rPr lang="en-US" altLang="zh-CN" sz="2800">
                <a:latin typeface="微软雅黑" panose="020B0503020204020204" charset="-122"/>
                <a:ea typeface="微软雅黑" panose="020B0503020204020204" charset="-122"/>
                <a:sym typeface="+mn-ea"/>
              </a:rPr>
              <a:t>——“</a:t>
            </a:r>
            <a:r>
              <a:rPr lang="zh-CN" sz="2800">
                <a:latin typeface="微软雅黑" panose="020B0503020204020204" charset="-122"/>
                <a:ea typeface="微软雅黑" panose="020B0503020204020204" charset="-122"/>
                <a:sym typeface="+mn-ea"/>
              </a:rPr>
              <a:t>五位一体</a:t>
            </a:r>
            <a:r>
              <a:rPr lang="en-US" altLang="zh-CN" sz="2800">
                <a:latin typeface="微软雅黑" panose="020B0503020204020204" charset="-122"/>
                <a:ea typeface="微软雅黑" panose="020B0503020204020204" charset="-122"/>
                <a:sym typeface="+mn-ea"/>
              </a:rPr>
              <a:t>”</a:t>
            </a:r>
            <a:r>
              <a:rPr lang="zh-CN" sz="2800">
                <a:latin typeface="微软雅黑" panose="020B0503020204020204" charset="-122"/>
                <a:ea typeface="微软雅黑" panose="020B0503020204020204" charset="-122"/>
                <a:sym typeface="+mn-ea"/>
              </a:rPr>
              <a:t>总体布局）</a:t>
            </a:r>
            <a:endParaRPr lang="zh-CN" altLang="en-US" sz="2800">
              <a:latin typeface="微软雅黑" panose="020B0503020204020204" charset="-122"/>
              <a:ea typeface="微软雅黑" panose="020B0503020204020204" charset="-122"/>
            </a:endParaRPr>
          </a:p>
          <a:p>
            <a:pPr indent="457200" fontAlgn="auto">
              <a:lnSpc>
                <a:spcPts val="5500"/>
              </a:lnSpc>
            </a:pPr>
            <a:endParaRPr lang="zh-CN" altLang="en-US" sz="2800">
              <a:latin typeface="微软雅黑" panose="020B0503020204020204" charset="-122"/>
              <a:ea typeface="微软雅黑" panose="020B0503020204020204" charset="-122"/>
            </a:endParaRPr>
          </a:p>
        </p:txBody>
      </p:sp>
      <p:sp>
        <p:nvSpPr>
          <p:cNvPr id="5" name="圆角矩形 4"/>
          <p:cNvSpPr/>
          <p:nvPr/>
        </p:nvSpPr>
        <p:spPr>
          <a:xfrm>
            <a:off x="1390650" y="140335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459085" cy="5821045"/>
          </a:xfrm>
          <a:prstGeom prst="rect">
            <a:avLst/>
          </a:prstGeom>
          <a:noFill/>
          <a:ln w="9525">
            <a:noFill/>
          </a:ln>
        </p:spPr>
        <p:txBody>
          <a:bodyPr wrap="square">
            <a:no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fontAlgn="auto">
              <a:lnSpc>
                <a:spcPts val="3080"/>
              </a:lnSpc>
            </a:pPr>
            <a:endParaRPr lang="zh-CN" altLang="en-US" sz="4400">
              <a:latin typeface="微软雅黑" panose="020B0503020204020204" charset="-122"/>
              <a:ea typeface="微软雅黑" panose="020B0503020204020204" charset="-122"/>
            </a:endParaRPr>
          </a:p>
          <a:p>
            <a:pPr indent="457200" fontAlgn="auto">
              <a:lnSpc>
                <a:spcPts val="5000"/>
              </a:lnSpc>
            </a:pPr>
            <a:r>
              <a:rPr lang="en-US" altLang="zh-CN" sz="32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（二）</a:t>
            </a:r>
            <a:r>
              <a:rPr lang="zh-CN" altLang="en-US" sz="2800">
                <a:sym typeface="+mn-ea"/>
              </a:rPr>
              <a:t>公共行政学的研究对象</a:t>
            </a:r>
            <a:r>
              <a:rPr lang="en-US" altLang="zh-CN" sz="2800">
                <a:sym typeface="+mn-ea"/>
              </a:rPr>
              <a:t>——</a:t>
            </a:r>
            <a:r>
              <a:rPr lang="zh-CN" altLang="en-US" sz="2800">
                <a:solidFill>
                  <a:srgbClr val="FF0000"/>
                </a:solidFill>
                <a:sym typeface="+mn-ea"/>
              </a:rPr>
              <a:t>政府</a:t>
            </a:r>
            <a:endParaRPr lang="zh-CN" altLang="en-US" sz="2800">
              <a:solidFill>
                <a:srgbClr val="FF0000"/>
              </a:solidFill>
              <a:sym typeface="+mn-ea"/>
            </a:endParaRPr>
          </a:p>
          <a:p>
            <a:pPr indent="457200" fontAlgn="auto">
              <a:lnSpc>
                <a:spcPts val="5000"/>
              </a:lnSpc>
            </a:pPr>
            <a:r>
              <a:rPr lang="zh-CN" altLang="en-US" sz="2800">
                <a:sym typeface="+mn-ea"/>
              </a:rPr>
              <a:t> </a:t>
            </a:r>
            <a:r>
              <a:rPr lang="zh-CN" altLang="en-US" sz="2800">
                <a:latin typeface="微软雅黑" panose="020B0503020204020204" charset="-122"/>
                <a:ea typeface="微软雅黑" panose="020B0503020204020204" charset="-122"/>
              </a:rPr>
              <a:t>  </a:t>
            </a:r>
            <a:r>
              <a:rPr lang="en-US" sz="2800">
                <a:solidFill>
                  <a:srgbClr val="FF0000"/>
                </a:solidFill>
                <a:latin typeface="微软雅黑" panose="020B0503020204020204" charset="-122"/>
                <a:ea typeface="微软雅黑" panose="020B0503020204020204" charset="-122"/>
              </a:rPr>
              <a:t>3</a:t>
            </a:r>
            <a:r>
              <a:rPr lang="en-US" sz="2800">
                <a:solidFill>
                  <a:srgbClr val="FF0000"/>
                </a:solidFill>
                <a:latin typeface="微软雅黑" panose="020B0503020204020204" charset="-122"/>
                <a:ea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rPr>
              <a:t>政府管理由谁来管。</a:t>
            </a:r>
            <a:endParaRPr lang="zh-CN" altLang="en-US" sz="2800">
              <a:solidFill>
                <a:srgbClr val="FF0000"/>
              </a:solidFill>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是指政府管理的主体是谁。</a:t>
            </a:r>
            <a:endParaRPr lang="zh-CN" altLang="en-US" sz="2800">
              <a:latin typeface="微软雅黑" panose="020B0503020204020204" charset="-122"/>
              <a:ea typeface="微软雅黑" panose="020B0503020204020204" charset="-122"/>
            </a:endParaRPr>
          </a:p>
          <a:p>
            <a:pPr indent="457200" fontAlgn="auto">
              <a:lnSpc>
                <a:spcPts val="5000"/>
              </a:lnSpc>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政府管理由政府的各类各级行政部门和被授予行政权的社会组织进行管理。</a:t>
            </a:r>
            <a:endParaRPr lang="zh-CN" altLang="en-US" sz="2800">
              <a:latin typeface="微软雅黑" panose="020B0503020204020204" charset="-122"/>
              <a:ea typeface="微软雅黑" panose="020B0503020204020204" charset="-122"/>
            </a:endParaRPr>
          </a:p>
          <a:p>
            <a:pPr indent="457200" fontAlgn="auto">
              <a:lnSpc>
                <a:spcPts val="5000"/>
              </a:lnSpc>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政府由各级各类的行政机关和行政机构组成，有一定的行政权力和管理范围，担负一定的管理职能</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a:p>
            <a:pPr indent="457200" fontAlgn="auto">
              <a:lnSpc>
                <a:spcPts val="5000"/>
              </a:lnSpc>
            </a:pPr>
            <a:endParaRPr lang="en-US" altLang="zh-CN" sz="2800">
              <a:latin typeface="微软雅黑" panose="020B0503020204020204" charset="-122"/>
              <a:ea typeface="微软雅黑" panose="020B0503020204020204" charset="-122"/>
              <a:sym typeface="+mn-ea"/>
            </a:endParaRPr>
          </a:p>
        </p:txBody>
      </p:sp>
      <p:sp>
        <p:nvSpPr>
          <p:cNvPr id="5" name="圆角矩形 4"/>
          <p:cNvSpPr/>
          <p:nvPr/>
        </p:nvSpPr>
        <p:spPr>
          <a:xfrm>
            <a:off x="910590" y="357886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910590" y="485076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459085" cy="5821045"/>
          </a:xfrm>
          <a:prstGeom prst="rect">
            <a:avLst/>
          </a:prstGeom>
          <a:noFill/>
          <a:ln w="9525">
            <a:noFill/>
          </a:ln>
        </p:spPr>
        <p:txBody>
          <a:bodyPr wrap="square">
            <a:no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fontAlgn="auto">
              <a:lnSpc>
                <a:spcPts val="3080"/>
              </a:lnSpc>
            </a:pPr>
            <a:endParaRPr lang="zh-CN" altLang="en-US" sz="4400">
              <a:latin typeface="微软雅黑" panose="020B0503020204020204" charset="-122"/>
              <a:ea typeface="微软雅黑" panose="020B0503020204020204" charset="-122"/>
            </a:endParaRPr>
          </a:p>
          <a:p>
            <a:pPr indent="457200" fontAlgn="auto">
              <a:lnSpc>
                <a:spcPts val="5000"/>
              </a:lnSpc>
            </a:pPr>
            <a:r>
              <a:rPr lang="en-US" altLang="zh-CN" sz="32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（二）</a:t>
            </a:r>
            <a:r>
              <a:rPr lang="zh-CN" altLang="en-US" sz="2800">
                <a:sym typeface="+mn-ea"/>
              </a:rPr>
              <a:t>公共行政学的研究对象</a:t>
            </a:r>
            <a:r>
              <a:rPr lang="en-US" altLang="zh-CN" sz="2800">
                <a:sym typeface="+mn-ea"/>
              </a:rPr>
              <a:t>——</a:t>
            </a:r>
            <a:r>
              <a:rPr lang="zh-CN" altLang="en-US" sz="2800">
                <a:solidFill>
                  <a:srgbClr val="FF0000"/>
                </a:solidFill>
                <a:sym typeface="+mn-ea"/>
              </a:rPr>
              <a:t>政府</a:t>
            </a:r>
            <a:endParaRPr lang="zh-CN" altLang="en-US" sz="2800">
              <a:solidFill>
                <a:srgbClr val="FF0000"/>
              </a:solidFill>
              <a:sym typeface="+mn-ea"/>
            </a:endParaRPr>
          </a:p>
          <a:p>
            <a:pPr indent="457200" fontAlgn="auto">
              <a:lnSpc>
                <a:spcPts val="5000"/>
              </a:lnSpc>
            </a:pPr>
            <a:r>
              <a:rPr lang="zh-CN" altLang="en-US" sz="2800">
                <a:sym typeface="+mn-ea"/>
              </a:rPr>
              <a:t> </a:t>
            </a:r>
            <a:r>
              <a:rPr lang="zh-CN" altLang="en-US" sz="2800">
                <a:latin typeface="微软雅黑" panose="020B0503020204020204" charset="-122"/>
                <a:ea typeface="微软雅黑" panose="020B0503020204020204" charset="-122"/>
              </a:rPr>
              <a:t>  </a:t>
            </a:r>
            <a:r>
              <a:rPr lang="en-US" sz="2800">
                <a:solidFill>
                  <a:srgbClr val="FF0000"/>
                </a:solidFill>
                <a:latin typeface="微软雅黑" panose="020B0503020204020204" charset="-122"/>
                <a:ea typeface="微软雅黑" panose="020B0503020204020204" charset="-122"/>
              </a:rPr>
              <a:t>4</a:t>
            </a:r>
            <a:r>
              <a:rPr lang="en-US" sz="2800">
                <a:solidFill>
                  <a:srgbClr val="FF0000"/>
                </a:solidFill>
                <a:latin typeface="微软雅黑" panose="020B0503020204020204" charset="-122"/>
                <a:ea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rPr>
              <a:t>政府管理怎么管。</a:t>
            </a:r>
            <a:endParaRPr lang="zh-CN" altLang="en-US" sz="2800">
              <a:solidFill>
                <a:srgbClr val="FF0000"/>
              </a:solidFill>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 首先是政府管理的</a:t>
            </a:r>
            <a:r>
              <a:rPr lang="zh-CN" altLang="en-US" sz="2800">
                <a:solidFill>
                  <a:srgbClr val="FF0000"/>
                </a:solidFill>
                <a:latin typeface="微软雅黑" panose="020B0503020204020204" charset="-122"/>
                <a:ea typeface="微软雅黑" panose="020B0503020204020204" charset="-122"/>
              </a:rPr>
              <a:t>过程</a:t>
            </a:r>
            <a:r>
              <a:rPr lang="zh-CN" altLang="en-US" sz="2800">
                <a:latin typeface="微软雅黑" panose="020B0503020204020204" charset="-122"/>
                <a:ea typeface="微软雅黑" panose="020B0503020204020204" charset="-122"/>
              </a:rPr>
              <a:t>：行政决策、行政执行、行政协调、行政监督。</a:t>
            </a:r>
            <a:endParaRPr lang="zh-CN" altLang="en-US" sz="2800">
              <a:latin typeface="微软雅黑" panose="020B0503020204020204" charset="-122"/>
              <a:ea typeface="微软雅黑" panose="020B0503020204020204" charset="-122"/>
            </a:endParaRPr>
          </a:p>
          <a:p>
            <a:pPr indent="457200" fontAlgn="auto">
              <a:lnSpc>
                <a:spcPts val="5000"/>
              </a:lnSpc>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其次是政府管理的</a:t>
            </a:r>
            <a:r>
              <a:rPr lang="zh-CN" altLang="en-US" sz="2800">
                <a:solidFill>
                  <a:srgbClr val="FF0000"/>
                </a:solidFill>
                <a:latin typeface="微软雅黑" panose="020B0503020204020204" charset="-122"/>
                <a:ea typeface="微软雅黑" panose="020B0503020204020204" charset="-122"/>
              </a:rPr>
              <a:t>依据</a:t>
            </a:r>
            <a:r>
              <a:rPr lang="zh-CN" altLang="en-US" sz="2800">
                <a:latin typeface="微软雅黑" panose="020B0503020204020204" charset="-122"/>
                <a:ea typeface="微软雅黑" panose="020B0503020204020204" charset="-122"/>
              </a:rPr>
              <a:t>：依法行政、管理方法。</a:t>
            </a:r>
            <a:endParaRPr lang="zh-CN" altLang="en-US" sz="2800">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sym typeface="+mn-ea"/>
              </a:rPr>
              <a:t>   </a:t>
            </a:r>
            <a:endParaRPr lang="en-US" altLang="zh-CN" sz="2800">
              <a:latin typeface="微软雅黑" panose="020B0503020204020204" charset="-122"/>
              <a:ea typeface="微软雅黑" panose="020B0503020204020204" charset="-122"/>
              <a:sym typeface="+mn-ea"/>
            </a:endParaRPr>
          </a:p>
          <a:p>
            <a:pPr indent="457200" fontAlgn="auto">
              <a:lnSpc>
                <a:spcPts val="5000"/>
              </a:lnSpc>
            </a:pPr>
            <a:r>
              <a:rPr lang="en-US" altLang="zh-CN" sz="2800">
                <a:latin typeface="微软雅黑" panose="020B0503020204020204" charset="-122"/>
                <a:ea typeface="微软雅黑" panose="020B0503020204020204" charset="-122"/>
                <a:sym typeface="+mn-ea"/>
              </a:rPr>
              <a:t>   </a:t>
            </a:r>
            <a:r>
              <a:rPr lang="zh-CN" altLang="en-US" sz="2800">
                <a:solidFill>
                  <a:srgbClr val="FF0000"/>
                </a:solidFill>
                <a:latin typeface="微软雅黑" panose="020B0503020204020204" charset="-122"/>
                <a:ea typeface="微软雅黑" panose="020B0503020204020204" charset="-122"/>
                <a:sym typeface="+mn-ea"/>
              </a:rPr>
              <a:t>例子</a:t>
            </a:r>
            <a:r>
              <a:rPr lang="zh-CN" altLang="en-US" sz="2800">
                <a:latin typeface="微软雅黑" panose="020B0503020204020204" charset="-122"/>
                <a:ea typeface="微软雅黑" panose="020B0503020204020204" charset="-122"/>
                <a:sym typeface="+mn-ea"/>
              </a:rPr>
              <a:t>：防沙治沙和风电光伏一体化工程</a:t>
            </a:r>
            <a:endParaRPr lang="zh-CN" altLang="en-US" sz="2800">
              <a:latin typeface="微软雅黑" panose="020B0503020204020204" charset="-122"/>
              <a:ea typeface="微软雅黑" panose="020B0503020204020204" charset="-122"/>
              <a:sym typeface="+mn-ea"/>
            </a:endParaRPr>
          </a:p>
        </p:txBody>
      </p:sp>
      <p:sp>
        <p:nvSpPr>
          <p:cNvPr id="5" name="圆角矩形 4"/>
          <p:cNvSpPr/>
          <p:nvPr/>
        </p:nvSpPr>
        <p:spPr>
          <a:xfrm>
            <a:off x="910590" y="294957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910590" y="421259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910590" y="547560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1200" y="374650"/>
            <a:ext cx="10459085" cy="5821045"/>
          </a:xfrm>
          <a:prstGeom prst="rect">
            <a:avLst/>
          </a:prstGeom>
          <a:noFill/>
          <a:ln w="9525">
            <a:noFill/>
          </a:ln>
        </p:spPr>
        <p:txBody>
          <a:bodyPr wrap="square">
            <a:noAutofit/>
          </a:bodyPr>
          <a:p>
            <a:pPr indent="457200"/>
            <a:r>
              <a:rPr lang="zh-CN" sz="4000" b="0">
                <a:latin typeface="微软雅黑" panose="020B0503020204020204" charset="-122"/>
                <a:ea typeface="微软雅黑" panose="020B0503020204020204" charset="-122"/>
              </a:rPr>
              <a:t>三、</a:t>
            </a:r>
            <a:r>
              <a:rPr lang="zh-CN" altLang="en-US" sz="4000">
                <a:sym typeface="+mn-ea"/>
              </a:rPr>
              <a:t>公共行政学的含义和研究对象</a:t>
            </a:r>
            <a:endParaRPr lang="zh-CN" sz="4000" b="0">
              <a:latin typeface="微软雅黑" panose="020B0503020204020204" charset="-122"/>
              <a:ea typeface="微软雅黑" panose="020B0503020204020204" charset="-122"/>
            </a:endParaRPr>
          </a:p>
          <a:p>
            <a:pPr indent="457200" fontAlgn="auto">
              <a:lnSpc>
                <a:spcPts val="3080"/>
              </a:lnSpc>
            </a:pPr>
            <a:endParaRPr lang="zh-CN" altLang="en-US" sz="4400">
              <a:latin typeface="微软雅黑" panose="020B0503020204020204" charset="-122"/>
              <a:ea typeface="微软雅黑" panose="020B0503020204020204" charset="-122"/>
            </a:endParaRPr>
          </a:p>
          <a:p>
            <a:pPr indent="457200" fontAlgn="auto">
              <a:lnSpc>
                <a:spcPts val="5000"/>
              </a:lnSpc>
            </a:pPr>
            <a:r>
              <a:rPr lang="en-US" altLang="zh-CN" sz="32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（二）</a:t>
            </a:r>
            <a:r>
              <a:rPr lang="zh-CN" altLang="en-US" sz="2800">
                <a:sym typeface="+mn-ea"/>
              </a:rPr>
              <a:t>公共行政学的研究对象</a:t>
            </a:r>
            <a:r>
              <a:rPr lang="en-US" altLang="zh-CN" sz="2800">
                <a:sym typeface="+mn-ea"/>
              </a:rPr>
              <a:t>——</a:t>
            </a:r>
            <a:r>
              <a:rPr lang="zh-CN" altLang="en-US" sz="2800">
                <a:solidFill>
                  <a:srgbClr val="FF0000"/>
                </a:solidFill>
                <a:sym typeface="+mn-ea"/>
              </a:rPr>
              <a:t>政府</a:t>
            </a:r>
            <a:endParaRPr lang="zh-CN" altLang="en-US" sz="2800">
              <a:solidFill>
                <a:srgbClr val="FF0000"/>
              </a:solidFill>
              <a:sym typeface="+mn-ea"/>
            </a:endParaRPr>
          </a:p>
          <a:p>
            <a:pPr indent="457200" fontAlgn="auto">
              <a:lnSpc>
                <a:spcPts val="5000"/>
              </a:lnSpc>
            </a:pPr>
            <a:r>
              <a:rPr lang="zh-CN" altLang="en-US" sz="2800">
                <a:sym typeface="+mn-ea"/>
              </a:rPr>
              <a:t> </a:t>
            </a:r>
            <a:r>
              <a:rPr lang="zh-CN" altLang="en-US" sz="2800">
                <a:latin typeface="微软雅黑" panose="020B0503020204020204" charset="-122"/>
                <a:ea typeface="微软雅黑" panose="020B0503020204020204" charset="-122"/>
              </a:rPr>
              <a:t>  </a:t>
            </a:r>
            <a:r>
              <a:rPr lang="en-US" sz="2800">
                <a:solidFill>
                  <a:srgbClr val="FF0000"/>
                </a:solidFill>
                <a:latin typeface="微软雅黑" panose="020B0503020204020204" charset="-122"/>
                <a:ea typeface="微软雅黑" panose="020B0503020204020204" charset="-122"/>
              </a:rPr>
              <a:t>5</a:t>
            </a:r>
            <a:r>
              <a:rPr lang="en-US" sz="2800">
                <a:solidFill>
                  <a:srgbClr val="FF0000"/>
                </a:solidFill>
                <a:latin typeface="微软雅黑" panose="020B0503020204020204" charset="-122"/>
                <a:ea typeface="微软雅黑" panose="020B0503020204020204" charset="-122"/>
              </a:rPr>
              <a:t>.</a:t>
            </a:r>
            <a:r>
              <a:rPr lang="zh-CN" altLang="en-US" sz="2800">
                <a:solidFill>
                  <a:srgbClr val="FF0000"/>
                </a:solidFill>
                <a:latin typeface="微软雅黑" panose="020B0503020204020204" charset="-122"/>
                <a:ea typeface="微软雅黑" panose="020B0503020204020204" charset="-122"/>
              </a:rPr>
              <a:t>政府管理为什么管。</a:t>
            </a:r>
            <a:endParaRPr lang="zh-CN" altLang="en-US" sz="2800">
              <a:latin typeface="微软雅黑" panose="020B0503020204020204" charset="-122"/>
              <a:ea typeface="微软雅黑" panose="020B0503020204020204" charset="-122"/>
            </a:endParaRPr>
          </a:p>
          <a:p>
            <a:pPr indent="457200" fontAlgn="auto">
              <a:lnSpc>
                <a:spcPts val="5000"/>
              </a:lnSpc>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由我国的国情决定的和宪法规定的。</a:t>
            </a:r>
            <a:endParaRPr lang="en-US" altLang="zh-CN" sz="2800">
              <a:latin typeface="微软雅黑" panose="020B0503020204020204" charset="-122"/>
              <a:ea typeface="微软雅黑" panose="020B0503020204020204" charset="-122"/>
            </a:endParaRPr>
          </a:p>
          <a:p>
            <a:pPr indent="457200" fontAlgn="auto">
              <a:lnSpc>
                <a:spcPts val="5000"/>
              </a:lnSpc>
            </a:pPr>
            <a:endParaRPr lang="en-US" altLang="zh-CN" sz="2800">
              <a:latin typeface="微软雅黑" panose="020B0503020204020204" charset="-122"/>
              <a:ea typeface="微软雅黑" panose="020B0503020204020204" charset="-122"/>
            </a:endParaRPr>
          </a:p>
          <a:p>
            <a:pPr indent="457200" fontAlgn="auto">
              <a:lnSpc>
                <a:spcPts val="5000"/>
              </a:lnSpc>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政府管理的目的，一个是</a:t>
            </a:r>
            <a:r>
              <a:rPr lang="zh-CN" altLang="en-US" sz="2800">
                <a:solidFill>
                  <a:srgbClr val="FF0000"/>
                </a:solidFill>
                <a:latin typeface="微软雅黑" panose="020B0503020204020204" charset="-122"/>
                <a:ea typeface="微软雅黑" panose="020B0503020204020204" charset="-122"/>
              </a:rPr>
              <a:t>效率</a:t>
            </a:r>
            <a:r>
              <a:rPr lang="zh-CN" altLang="en-US" sz="2800">
                <a:latin typeface="微软雅黑" panose="020B0503020204020204" charset="-122"/>
                <a:ea typeface="微软雅黑" panose="020B0503020204020204" charset="-122"/>
              </a:rPr>
              <a:t>；一个是</a:t>
            </a:r>
            <a:r>
              <a:rPr lang="zh-CN" altLang="en-US" sz="2800">
                <a:solidFill>
                  <a:srgbClr val="FF0000"/>
                </a:solidFill>
                <a:latin typeface="微软雅黑" panose="020B0503020204020204" charset="-122"/>
                <a:ea typeface="微软雅黑" panose="020B0503020204020204" charset="-122"/>
              </a:rPr>
              <a:t>公平</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a:p>
            <a:pPr indent="457200" fontAlgn="auto">
              <a:lnSpc>
                <a:spcPts val="5000"/>
              </a:lnSpc>
            </a:pPr>
            <a:r>
              <a:rPr lang="zh-CN" altLang="en-US" sz="2800">
                <a:latin typeface="微软雅黑" panose="020B0503020204020204" charset="-122"/>
                <a:ea typeface="微软雅黑" panose="020B0503020204020204" charset="-122"/>
              </a:rPr>
              <a:t> </a:t>
            </a:r>
            <a:endParaRPr lang="zh-CN" altLang="en-US" sz="2800">
              <a:latin typeface="微软雅黑" panose="020B0503020204020204" charset="-122"/>
              <a:ea typeface="微软雅黑" panose="020B0503020204020204" charset="-122"/>
              <a:sym typeface="+mn-ea"/>
            </a:endParaRPr>
          </a:p>
        </p:txBody>
      </p:sp>
      <p:sp>
        <p:nvSpPr>
          <p:cNvPr id="4" name="圆角矩形 3"/>
          <p:cNvSpPr/>
          <p:nvPr/>
        </p:nvSpPr>
        <p:spPr>
          <a:xfrm>
            <a:off x="989330" y="292798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89330" y="419100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487045" y="526415"/>
            <a:ext cx="10197465" cy="828675"/>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2" name="副标题 2"/>
          <p:cNvSpPr>
            <a:spLocks noGrp="1"/>
          </p:cNvSpPr>
          <p:nvPr/>
        </p:nvSpPr>
        <p:spPr>
          <a:xfrm>
            <a:off x="565150" y="1564640"/>
            <a:ext cx="11044555" cy="45675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5040"/>
              </a:lnSpc>
              <a:buNone/>
            </a:pPr>
            <a:r>
              <a:rPr lang="en-US" altLang="zh-CN" sz="3600">
                <a:sym typeface="+mn-ea"/>
              </a:rPr>
              <a:t>             </a:t>
            </a:r>
            <a:r>
              <a:rPr lang="zh-CN" altLang="en-US" sz="3600">
                <a:sym typeface="+mn-ea"/>
              </a:rPr>
              <a:t>公共行政</a:t>
            </a:r>
            <a:r>
              <a:rPr lang="zh-CN" altLang="en-US" sz="3600"/>
              <a:t>的含义</a:t>
            </a:r>
            <a:endParaRPr lang="zh-CN" altLang="en-US" sz="3600"/>
          </a:p>
          <a:p>
            <a:pPr marL="0" indent="0" algn="l" fontAlgn="auto">
              <a:lnSpc>
                <a:spcPts val="5040"/>
              </a:lnSpc>
              <a:buNone/>
            </a:pPr>
            <a:r>
              <a:rPr lang="zh-CN" altLang="en-US" sz="3600"/>
              <a:t>        </a:t>
            </a:r>
            <a:r>
              <a:rPr lang="en-US" altLang="zh-CN" sz="3600"/>
              <a:t> </a:t>
            </a:r>
            <a:r>
              <a:rPr lang="zh-CN" altLang="en-US" sz="3600"/>
              <a:t>行政，即公共行政、政府行政，也称行政管理、公共管理、公共行政管理。</a:t>
            </a:r>
            <a:endParaRPr lang="zh-CN" altLang="en-US" sz="3600"/>
          </a:p>
          <a:p>
            <a:pPr marL="0" indent="0" algn="l" fontAlgn="auto">
              <a:lnSpc>
                <a:spcPts val="5040"/>
              </a:lnSpc>
              <a:buNone/>
            </a:pPr>
            <a:r>
              <a:rPr lang="en-US" altLang="zh-CN" sz="3600"/>
              <a:t>        </a:t>
            </a:r>
            <a:endParaRPr lang="en-US" altLang="zh-CN" sz="3600"/>
          </a:p>
          <a:p>
            <a:pPr marL="0" indent="0" algn="l" fontAlgn="auto">
              <a:lnSpc>
                <a:spcPts val="5040"/>
              </a:lnSpc>
              <a:buNone/>
            </a:pPr>
            <a:r>
              <a:rPr lang="en-US" altLang="zh-CN" sz="3600"/>
              <a:t>             </a:t>
            </a:r>
            <a:r>
              <a:rPr lang="zh-CN" altLang="en-US" sz="3600"/>
              <a:t>政府管理社会公共事务 </a:t>
            </a:r>
            <a:endParaRPr lang="zh-CN" altLang="en-US" sz="3600"/>
          </a:p>
          <a:p>
            <a:pPr marL="0" indent="0" algn="l" fontAlgn="auto">
              <a:lnSpc>
                <a:spcPts val="5040"/>
              </a:lnSpc>
              <a:buNone/>
            </a:pPr>
            <a:r>
              <a:rPr lang="zh-CN" altLang="en-US" sz="4400"/>
              <a:t>       </a:t>
            </a:r>
            <a:endParaRPr lang="zh-CN" altLang="en-US" sz="3200"/>
          </a:p>
        </p:txBody>
      </p:sp>
      <p:sp>
        <p:nvSpPr>
          <p:cNvPr id="7" name="六边形 6"/>
          <p:cNvSpPr/>
          <p:nvPr/>
        </p:nvSpPr>
        <p:spPr>
          <a:xfrm>
            <a:off x="1085215" y="1678305"/>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六边形 7"/>
          <p:cNvSpPr/>
          <p:nvPr/>
        </p:nvSpPr>
        <p:spPr>
          <a:xfrm>
            <a:off x="1142365" y="4644390"/>
            <a:ext cx="664210" cy="575310"/>
          </a:xfrm>
          <a:prstGeom prst="hexagon">
            <a:avLst/>
          </a:prstGeom>
          <a:ln>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1858645" y="412750"/>
            <a:ext cx="8058150" cy="89916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5400"/>
              <a:t>一、</a:t>
            </a:r>
            <a:r>
              <a:rPr lang="zh-CN" altLang="en-US" sz="4800">
                <a:sym typeface="+mn-ea"/>
              </a:rPr>
              <a:t>公共行政</a:t>
            </a:r>
            <a:r>
              <a:rPr lang="zh-CN" altLang="en-US" sz="4800"/>
              <a:t>的含义与特点</a:t>
            </a:r>
            <a:endParaRPr lang="zh-CN" altLang="en-US" sz="4800"/>
          </a:p>
        </p:txBody>
      </p:sp>
      <p:sp>
        <p:nvSpPr>
          <p:cNvPr id="2" name="副标题 2"/>
          <p:cNvSpPr>
            <a:spLocks noGrp="1"/>
          </p:cNvSpPr>
          <p:nvPr/>
        </p:nvSpPr>
        <p:spPr>
          <a:xfrm>
            <a:off x="635635" y="1442085"/>
            <a:ext cx="11026775" cy="475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5040"/>
              </a:lnSpc>
              <a:buNone/>
            </a:pPr>
            <a:r>
              <a:rPr lang="zh-CN" altLang="en-US" sz="4400"/>
              <a:t>       </a:t>
            </a:r>
            <a:r>
              <a:rPr lang="en-US" altLang="zh-CN" sz="3600"/>
              <a:t>1.</a:t>
            </a:r>
            <a:r>
              <a:rPr lang="zh-CN" altLang="en-US" sz="3600"/>
              <a:t>古代中国的行政理念</a:t>
            </a:r>
            <a:endParaRPr lang="zh-CN" altLang="en-US" sz="3600"/>
          </a:p>
          <a:p>
            <a:pPr marL="0" indent="0" algn="l" fontAlgn="auto">
              <a:lnSpc>
                <a:spcPts val="5040"/>
              </a:lnSpc>
              <a:buNone/>
            </a:pPr>
            <a:r>
              <a:rPr lang="zh-CN" altLang="en-US" sz="3600"/>
              <a:t>      </a:t>
            </a:r>
            <a:r>
              <a:rPr lang="zh-CN" altLang="en-US"/>
              <a:t>《尚书》有《立政》篇；</a:t>
            </a:r>
            <a:r>
              <a:rPr lang="zh-CN" altLang="en-US">
                <a:sym typeface="+mn-ea"/>
              </a:rPr>
              <a:t>《洪范》篇中谈到</a:t>
            </a:r>
            <a:r>
              <a:rPr lang="en-US" altLang="zh-CN">
                <a:sym typeface="+mn-ea"/>
              </a:rPr>
              <a:t>“</a:t>
            </a:r>
            <a:r>
              <a:rPr lang="zh-CN" altLang="en-US">
                <a:sym typeface="+mn-ea"/>
              </a:rPr>
              <a:t>八政</a:t>
            </a:r>
            <a:r>
              <a:rPr lang="en-US" altLang="zh-CN">
                <a:sym typeface="+mn-ea"/>
              </a:rPr>
              <a:t>”</a:t>
            </a:r>
            <a:r>
              <a:rPr lang="zh-CN" altLang="en-US">
                <a:sym typeface="+mn-ea"/>
              </a:rPr>
              <a:t>。</a:t>
            </a:r>
            <a:endParaRPr lang="zh-CN" altLang="en-US"/>
          </a:p>
          <a:p>
            <a:pPr marL="0" indent="0" algn="l" fontAlgn="auto">
              <a:lnSpc>
                <a:spcPts val="5040"/>
              </a:lnSpc>
              <a:buNone/>
            </a:pPr>
            <a:r>
              <a:rPr lang="en-US" altLang="zh-CN"/>
              <a:t>       </a:t>
            </a:r>
            <a:r>
              <a:rPr lang="zh-CN" altLang="en-US"/>
              <a:t>《礼记》</a:t>
            </a:r>
            <a:r>
              <a:rPr lang="en-US" altLang="zh-CN"/>
              <a:t>“</a:t>
            </a:r>
            <a:r>
              <a:rPr lang="zh-CN" altLang="en-US"/>
              <a:t>文武之政、布在方策</a:t>
            </a:r>
            <a:r>
              <a:rPr lang="en-US" altLang="zh-CN"/>
              <a:t>”</a:t>
            </a:r>
            <a:endParaRPr lang="en-US" altLang="zh-CN"/>
          </a:p>
          <a:p>
            <a:pPr marL="0" indent="0" algn="l" fontAlgn="auto">
              <a:lnSpc>
                <a:spcPts val="5040"/>
              </a:lnSpc>
              <a:buNone/>
            </a:pPr>
            <a:r>
              <a:rPr lang="en-US" altLang="zh-CN"/>
              <a:t>       </a:t>
            </a:r>
            <a:r>
              <a:rPr lang="zh-CN" altLang="en-US"/>
              <a:t>《左传》“行其政令”“行其政事”</a:t>
            </a:r>
            <a:endParaRPr lang="zh-CN" altLang="en-US"/>
          </a:p>
          <a:p>
            <a:pPr marL="0" indent="0" algn="l" fontAlgn="auto">
              <a:lnSpc>
                <a:spcPts val="5040"/>
              </a:lnSpc>
              <a:buNone/>
            </a:pPr>
            <a:r>
              <a:rPr lang="zh-CN" altLang="en-US"/>
              <a:t>       《史记</a:t>
            </a:r>
            <a:r>
              <a:rPr lang="zh-CN" altLang="en-US">
                <a:sym typeface="+mn-ea"/>
              </a:rPr>
              <a:t>周本纪</a:t>
            </a:r>
            <a:r>
              <a:rPr lang="zh-CN" altLang="en-US"/>
              <a:t>》“成王少。周初定天下，公乃摄行政当国”。</a:t>
            </a:r>
            <a:endParaRPr lang="zh-CN" altLang="en-US"/>
          </a:p>
          <a:p>
            <a:pPr marL="0" indent="0" algn="l" fontAlgn="auto">
              <a:lnSpc>
                <a:spcPts val="5040"/>
              </a:lnSpc>
              <a:buNone/>
            </a:pPr>
            <a:r>
              <a:rPr lang="zh-CN" altLang="en-US"/>
              <a:t>       《纲鉴易知录》“召公。周公行政”。</a:t>
            </a:r>
            <a:endParaRPr lang="zh-CN" altLang="en-US" sz="3200"/>
          </a:p>
          <a:p>
            <a:pPr marL="0" indent="0" algn="l">
              <a:buNone/>
            </a:pPr>
            <a:endParaRPr lang="zh-CN" altLang="en-US" sz="3200"/>
          </a:p>
        </p:txBody>
      </p:sp>
      <p:sp>
        <p:nvSpPr>
          <p:cNvPr id="6" name="圆角矩形 5"/>
          <p:cNvSpPr/>
          <p:nvPr/>
        </p:nvSpPr>
        <p:spPr>
          <a:xfrm>
            <a:off x="857885" y="247523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857885" y="327469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857885" y="407416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857885" y="479933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857885" y="559435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副标题 2"/>
          <p:cNvSpPr>
            <a:spLocks noGrp="1"/>
          </p:cNvSpPr>
          <p:nvPr/>
        </p:nvSpPr>
        <p:spPr>
          <a:xfrm>
            <a:off x="1858645" y="412750"/>
            <a:ext cx="8058150" cy="89916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5400"/>
              <a:t>一、</a:t>
            </a:r>
            <a:r>
              <a:rPr lang="zh-CN" altLang="en-US" sz="4800">
                <a:sym typeface="+mn-ea"/>
              </a:rPr>
              <a:t>公共行政</a:t>
            </a:r>
            <a:r>
              <a:rPr lang="zh-CN" altLang="en-US" sz="4800"/>
              <a:t>的含义与特点</a:t>
            </a:r>
            <a:endParaRPr lang="zh-CN" altLang="en-US" sz="4800"/>
          </a:p>
        </p:txBody>
      </p:sp>
      <p:sp>
        <p:nvSpPr>
          <p:cNvPr id="2" name="副标题 2"/>
          <p:cNvSpPr>
            <a:spLocks noGrp="1"/>
          </p:cNvSpPr>
          <p:nvPr/>
        </p:nvSpPr>
        <p:spPr>
          <a:xfrm>
            <a:off x="635635" y="1442085"/>
            <a:ext cx="11026775" cy="4976495"/>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4540"/>
              </a:lnSpc>
              <a:buNone/>
            </a:pPr>
            <a:r>
              <a:rPr lang="zh-CN" altLang="en-US" sz="4400"/>
              <a:t>       </a:t>
            </a:r>
            <a:r>
              <a:rPr lang="en-US" altLang="zh-CN" sz="4000"/>
              <a:t>1.</a:t>
            </a:r>
            <a:r>
              <a:rPr lang="zh-CN" altLang="en-US" sz="4000"/>
              <a:t>古代中国的行政理念</a:t>
            </a:r>
            <a:endParaRPr lang="zh-CN" altLang="en-US" sz="4000"/>
          </a:p>
          <a:p>
            <a:pPr marL="0" indent="0" algn="l" fontAlgn="auto">
              <a:lnSpc>
                <a:spcPts val="4540"/>
              </a:lnSpc>
              <a:buNone/>
            </a:pPr>
            <a:r>
              <a:rPr lang="zh-CN" altLang="en-US" sz="3600"/>
              <a:t>      </a:t>
            </a:r>
            <a:r>
              <a:rPr lang="zh-CN" altLang="en-US" sz="3500">
                <a:sym typeface="+mn-ea"/>
              </a:rPr>
              <a:t>《洪范》篇中谈到</a:t>
            </a:r>
            <a:r>
              <a:rPr lang="en-US" altLang="zh-CN" sz="3500">
                <a:sym typeface="+mn-ea"/>
              </a:rPr>
              <a:t>“</a:t>
            </a:r>
            <a:r>
              <a:rPr lang="zh-CN" altLang="en-US" sz="3500">
                <a:sym typeface="+mn-ea"/>
              </a:rPr>
              <a:t>八政</a:t>
            </a:r>
            <a:r>
              <a:rPr lang="en-US" altLang="zh-CN" sz="3500">
                <a:sym typeface="+mn-ea"/>
              </a:rPr>
              <a:t>”——</a:t>
            </a:r>
            <a:r>
              <a:rPr lang="zh-CN" altLang="en-US" sz="3500">
                <a:sym typeface="+mn-ea"/>
              </a:rPr>
              <a:t>八种政治事务</a:t>
            </a:r>
            <a:endParaRPr lang="zh-CN" altLang="en-US" sz="3500">
              <a:sym typeface="+mn-ea"/>
            </a:endParaRPr>
          </a:p>
          <a:p>
            <a:pPr marL="0" indent="0" algn="l" fontAlgn="auto">
              <a:lnSpc>
                <a:spcPts val="4540"/>
              </a:lnSpc>
              <a:buNone/>
            </a:pPr>
            <a:r>
              <a:rPr lang="en-US" altLang="zh-CN"/>
              <a:t>        </a:t>
            </a:r>
            <a:r>
              <a:rPr lang="en-US" altLang="zh-CN" sz="3400"/>
              <a:t>   </a:t>
            </a:r>
            <a:r>
              <a:rPr lang="zh-CN" altLang="en-US" sz="3400"/>
              <a:t>一曰</a:t>
            </a:r>
            <a:r>
              <a:rPr lang="zh-CN" altLang="en-US" sz="3400">
                <a:solidFill>
                  <a:srgbClr val="FF0000"/>
                </a:solidFill>
              </a:rPr>
              <a:t>食</a:t>
            </a:r>
            <a:r>
              <a:rPr lang="zh-CN" altLang="en-US" sz="3400"/>
              <a:t>，二曰</a:t>
            </a:r>
            <a:r>
              <a:rPr lang="zh-CN" altLang="en-US" sz="3400">
                <a:solidFill>
                  <a:srgbClr val="FF0000"/>
                </a:solidFill>
              </a:rPr>
              <a:t>货</a:t>
            </a:r>
            <a:r>
              <a:rPr lang="zh-CN" altLang="en-US" sz="3400"/>
              <a:t>，三曰</a:t>
            </a:r>
            <a:r>
              <a:rPr lang="zh-CN" altLang="en-US" sz="3400">
                <a:solidFill>
                  <a:srgbClr val="FF0000"/>
                </a:solidFill>
              </a:rPr>
              <a:t>祀</a:t>
            </a:r>
            <a:r>
              <a:rPr lang="zh-CN" altLang="en-US" sz="3400"/>
              <a:t>，四曰</a:t>
            </a:r>
            <a:r>
              <a:rPr lang="zh-CN" altLang="en-US" sz="3400">
                <a:solidFill>
                  <a:srgbClr val="FF0000"/>
                </a:solidFill>
              </a:rPr>
              <a:t>司空</a:t>
            </a:r>
            <a:r>
              <a:rPr lang="zh-CN" altLang="en-US" sz="3400"/>
              <a:t>，五曰</a:t>
            </a:r>
            <a:r>
              <a:rPr lang="zh-CN" altLang="en-US" sz="3400">
                <a:solidFill>
                  <a:srgbClr val="FF0000"/>
                </a:solidFill>
              </a:rPr>
              <a:t>司徒</a:t>
            </a:r>
            <a:r>
              <a:rPr lang="zh-CN" altLang="en-US" sz="3400"/>
              <a:t>，</a:t>
            </a:r>
            <a:r>
              <a:rPr lang="zh-CN" altLang="en-US" sz="3400">
                <a:sym typeface="+mn-ea"/>
              </a:rPr>
              <a:t>六曰</a:t>
            </a:r>
            <a:r>
              <a:rPr lang="zh-CN" altLang="en-US" sz="3400">
                <a:solidFill>
                  <a:srgbClr val="FF0000"/>
                </a:solidFill>
                <a:sym typeface="+mn-ea"/>
              </a:rPr>
              <a:t>司寇</a:t>
            </a:r>
            <a:r>
              <a:rPr lang="zh-CN" altLang="en-US" sz="3400">
                <a:sym typeface="+mn-ea"/>
              </a:rPr>
              <a:t>，</a:t>
            </a:r>
            <a:endParaRPr lang="zh-CN" altLang="en-US" sz="3400"/>
          </a:p>
          <a:p>
            <a:pPr marL="0" indent="0" algn="l" fontAlgn="auto">
              <a:lnSpc>
                <a:spcPts val="4540"/>
              </a:lnSpc>
              <a:buNone/>
            </a:pPr>
            <a:r>
              <a:rPr lang="zh-CN" altLang="en-US" sz="3400"/>
              <a:t> </a:t>
            </a:r>
            <a:r>
              <a:rPr lang="en-US" altLang="zh-CN" sz="3400"/>
              <a:t>        </a:t>
            </a:r>
            <a:r>
              <a:rPr lang="zh-CN" altLang="en-US" sz="3400"/>
              <a:t>七曰</a:t>
            </a:r>
            <a:r>
              <a:rPr lang="zh-CN" altLang="en-US" sz="3400">
                <a:solidFill>
                  <a:srgbClr val="FF0000"/>
                </a:solidFill>
              </a:rPr>
              <a:t>宾</a:t>
            </a:r>
            <a:r>
              <a:rPr lang="zh-CN" altLang="en-US" sz="3400"/>
              <a:t>，八曰</a:t>
            </a:r>
            <a:r>
              <a:rPr lang="zh-CN" altLang="en-US" sz="3400">
                <a:solidFill>
                  <a:srgbClr val="FF0000"/>
                </a:solidFill>
              </a:rPr>
              <a:t>师</a:t>
            </a:r>
            <a:r>
              <a:rPr lang="zh-CN" altLang="en-US" sz="3400"/>
              <a:t>。</a:t>
            </a:r>
            <a:endParaRPr lang="zh-CN" altLang="en-US" sz="3400"/>
          </a:p>
          <a:p>
            <a:pPr marL="0" indent="0" algn="l" fontAlgn="auto">
              <a:lnSpc>
                <a:spcPts val="4540"/>
              </a:lnSpc>
              <a:buNone/>
            </a:pPr>
            <a:r>
              <a:rPr lang="en-US" altLang="zh-CN" sz="3400"/>
              <a:t>         </a:t>
            </a:r>
            <a:r>
              <a:rPr lang="zh-CN" altLang="en-US" sz="3400"/>
              <a:t>第一</a:t>
            </a:r>
            <a:r>
              <a:rPr lang="zh-CN" altLang="en-US" sz="3400">
                <a:solidFill>
                  <a:srgbClr val="FF0000"/>
                </a:solidFill>
              </a:rPr>
              <a:t>粮食</a:t>
            </a:r>
            <a:r>
              <a:rPr lang="zh-CN" altLang="en-US" sz="3400"/>
              <a:t>，第二</a:t>
            </a:r>
            <a:r>
              <a:rPr lang="zh-CN" altLang="en-US" sz="3400">
                <a:solidFill>
                  <a:srgbClr val="FF0000"/>
                </a:solidFill>
              </a:rPr>
              <a:t>贸易</a:t>
            </a:r>
            <a:r>
              <a:rPr lang="zh-CN" altLang="en-US" sz="3400"/>
              <a:t>，第三</a:t>
            </a:r>
            <a:r>
              <a:rPr lang="zh-CN" altLang="en-US" sz="3400">
                <a:solidFill>
                  <a:srgbClr val="FF0000"/>
                </a:solidFill>
              </a:rPr>
              <a:t>祭祀</a:t>
            </a:r>
            <a:r>
              <a:rPr lang="zh-CN" altLang="en-US" sz="3400"/>
              <a:t>，第四</a:t>
            </a:r>
            <a:r>
              <a:rPr lang="zh-CN" altLang="en-US" sz="3400">
                <a:solidFill>
                  <a:srgbClr val="FF0000"/>
                </a:solidFill>
              </a:rPr>
              <a:t>建设</a:t>
            </a:r>
            <a:r>
              <a:rPr lang="zh-CN" altLang="en-US" sz="3400"/>
              <a:t>，第五</a:t>
            </a:r>
            <a:r>
              <a:rPr lang="zh-CN" altLang="en-US" sz="3400">
                <a:solidFill>
                  <a:srgbClr val="FF0000"/>
                </a:solidFill>
              </a:rPr>
              <a:t>教育</a:t>
            </a:r>
            <a:r>
              <a:rPr lang="zh-CN" altLang="en-US" sz="3400"/>
              <a:t>，</a:t>
            </a:r>
            <a:endParaRPr lang="zh-CN" altLang="en-US" sz="3400"/>
          </a:p>
          <a:p>
            <a:pPr marL="0" indent="0" algn="l" fontAlgn="auto">
              <a:lnSpc>
                <a:spcPts val="4540"/>
              </a:lnSpc>
              <a:buNone/>
            </a:pPr>
            <a:r>
              <a:rPr lang="zh-CN" altLang="en-US" sz="3400"/>
              <a:t> </a:t>
            </a:r>
            <a:r>
              <a:rPr lang="en-US" altLang="zh-CN" sz="3400"/>
              <a:t>        </a:t>
            </a:r>
            <a:r>
              <a:rPr lang="zh-CN" altLang="en-US" sz="3400"/>
              <a:t>第六</a:t>
            </a:r>
            <a:r>
              <a:rPr lang="zh-CN" altLang="en-US" sz="3400">
                <a:solidFill>
                  <a:srgbClr val="FF0000"/>
                </a:solidFill>
              </a:rPr>
              <a:t>治安</a:t>
            </a:r>
            <a:r>
              <a:rPr lang="zh-CN" altLang="en-US" sz="3400"/>
              <a:t>，第七</a:t>
            </a:r>
            <a:r>
              <a:rPr lang="zh-CN" altLang="en-US" sz="3400">
                <a:solidFill>
                  <a:srgbClr val="FF0000"/>
                </a:solidFill>
              </a:rPr>
              <a:t>外交</a:t>
            </a:r>
            <a:r>
              <a:rPr lang="zh-CN" altLang="en-US" sz="3400"/>
              <a:t>，第八</a:t>
            </a:r>
            <a:r>
              <a:rPr lang="zh-CN" altLang="en-US" sz="3400">
                <a:solidFill>
                  <a:srgbClr val="FF0000"/>
                </a:solidFill>
              </a:rPr>
              <a:t>军事</a:t>
            </a:r>
            <a:r>
              <a:rPr lang="zh-CN" altLang="en-US" sz="3400"/>
              <a:t>。</a:t>
            </a:r>
            <a:endParaRPr lang="zh-CN" altLang="en-US" sz="3400"/>
          </a:p>
          <a:p>
            <a:pPr marL="0" indent="0" algn="l" fontAlgn="auto">
              <a:lnSpc>
                <a:spcPts val="5040"/>
              </a:lnSpc>
              <a:buNone/>
            </a:pPr>
            <a:r>
              <a:rPr lang="en-US" altLang="zh-CN"/>
              <a:t>       </a:t>
            </a:r>
            <a:endParaRPr lang="zh-CN" altLang="en-US" sz="3200"/>
          </a:p>
        </p:txBody>
      </p:sp>
      <p:sp>
        <p:nvSpPr>
          <p:cNvPr id="3" name="圆角矩形 2"/>
          <p:cNvSpPr/>
          <p:nvPr/>
        </p:nvSpPr>
        <p:spPr>
          <a:xfrm>
            <a:off x="831850" y="312039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831850" y="451929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84175" y="1687830"/>
            <a:ext cx="11231880" cy="2183765"/>
          </a:xfrm>
          <a:prstGeom prst="rect">
            <a:avLst/>
          </a:prstGeom>
          <a:noFill/>
          <a:ln w="9525">
            <a:noFill/>
          </a:ln>
        </p:spPr>
        <p:txBody>
          <a:bodyPr wrap="square">
            <a:spAutoFit/>
          </a:bodyPr>
          <a:p>
            <a:pPr indent="457200"/>
            <a:r>
              <a:rPr lang="en-US" altLang="zh-CN" sz="4000" b="0"/>
              <a:t>    </a:t>
            </a:r>
            <a:r>
              <a:rPr lang="zh-CN" altLang="en-US" sz="3200" b="0"/>
              <a:t>古代中国文献中，“行政”一词的基本含义就是管理国家事务，统治天下。</a:t>
            </a:r>
            <a:endParaRPr lang="zh-CN" altLang="en-US" sz="3200" b="0"/>
          </a:p>
          <a:p>
            <a:pPr indent="457200"/>
            <a:r>
              <a:rPr lang="zh-CN" altLang="en-US" sz="3200" b="0"/>
              <a:t>    </a:t>
            </a:r>
            <a:r>
              <a:rPr lang="en-US" altLang="zh-CN" sz="3200" b="0"/>
              <a:t> </a:t>
            </a:r>
            <a:r>
              <a:rPr lang="zh-CN" altLang="en-US" sz="3200" b="0"/>
              <a:t>其中，“行”是</a:t>
            </a:r>
            <a:r>
              <a:rPr lang="zh-CN" altLang="en-US" sz="3200" b="0">
                <a:solidFill>
                  <a:srgbClr val="FF0000"/>
                </a:solidFill>
              </a:rPr>
              <a:t>行使、管理、实施、推行</a:t>
            </a:r>
            <a:r>
              <a:rPr lang="zh-CN" altLang="en-US" sz="3200" b="0"/>
              <a:t>的意思，“政”是指</a:t>
            </a:r>
            <a:r>
              <a:rPr lang="zh-CN" altLang="en-US" sz="3200" b="0">
                <a:solidFill>
                  <a:srgbClr val="FF0000"/>
                </a:solidFill>
              </a:rPr>
              <a:t>国家政务</a:t>
            </a:r>
            <a:r>
              <a:rPr lang="zh-CN" altLang="en-US" sz="3200" b="0"/>
              <a:t>。</a:t>
            </a:r>
            <a:endParaRPr lang="zh-CN" altLang="en-US" sz="3200" b="0"/>
          </a:p>
        </p:txBody>
      </p:sp>
      <p:sp>
        <p:nvSpPr>
          <p:cNvPr id="4" name="副标题 2"/>
          <p:cNvSpPr>
            <a:spLocks noGrp="1"/>
          </p:cNvSpPr>
          <p:nvPr/>
        </p:nvSpPr>
        <p:spPr>
          <a:xfrm>
            <a:off x="661035" y="544830"/>
            <a:ext cx="10197465"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3" name="文本框 2"/>
          <p:cNvSpPr txBox="1"/>
          <p:nvPr/>
        </p:nvSpPr>
        <p:spPr>
          <a:xfrm>
            <a:off x="528320" y="4004945"/>
            <a:ext cx="11135995" cy="2196465"/>
          </a:xfrm>
          <a:prstGeom prst="rect">
            <a:avLst/>
          </a:prstGeom>
          <a:noFill/>
          <a:ln w="9525">
            <a:noFill/>
          </a:ln>
        </p:spPr>
        <p:txBody>
          <a:bodyPr wrap="square">
            <a:noAutofit/>
          </a:bodyPr>
          <a:p>
            <a:pPr indent="457200"/>
            <a:r>
              <a:rPr lang="en-US" altLang="zh-CN" sz="3200">
                <a:latin typeface="+mn-ea"/>
                <a:cs typeface="+mn-ea"/>
                <a:sym typeface="+mn-ea"/>
              </a:rPr>
              <a:t>   </a:t>
            </a:r>
            <a:r>
              <a:rPr lang="zh-CN" sz="3200">
                <a:latin typeface="+mn-ea"/>
                <a:cs typeface="+mn-ea"/>
                <a:sym typeface="+mn-ea"/>
              </a:rPr>
              <a:t>2.西方的行政理念</a:t>
            </a:r>
            <a:endParaRPr lang="zh-CN" altLang="en-US" sz="3200">
              <a:latin typeface="+mn-ea"/>
              <a:cs typeface="+mn-ea"/>
            </a:endParaRPr>
          </a:p>
          <a:p>
            <a:pPr indent="457200"/>
            <a:r>
              <a:rPr lang="en-US" altLang="zh-CN" sz="3200">
                <a:latin typeface="+mn-ea"/>
                <a:cs typeface="+mn-ea"/>
                <a:sym typeface="+mn-ea"/>
              </a:rPr>
              <a:t>   </a:t>
            </a:r>
            <a:r>
              <a:rPr lang="zh-CN" altLang="en-US" sz="3200">
                <a:latin typeface="+mn-ea"/>
                <a:cs typeface="+mn-ea"/>
                <a:sym typeface="+mn-ea"/>
              </a:rPr>
              <a:t>在西方，最早提出行政概念的是</a:t>
            </a:r>
            <a:r>
              <a:rPr lang="en-US" altLang="zh-CN" sz="3200">
                <a:latin typeface="+mn-ea"/>
                <a:cs typeface="+mn-ea"/>
                <a:sym typeface="+mn-ea"/>
              </a:rPr>
              <a:t>——</a:t>
            </a:r>
            <a:r>
              <a:rPr lang="zh-CN" altLang="en-US" sz="3200">
                <a:latin typeface="+mn-ea"/>
                <a:cs typeface="+mn-ea"/>
                <a:sym typeface="+mn-ea"/>
              </a:rPr>
              <a:t>亚里士多德</a:t>
            </a:r>
            <a:endParaRPr lang="zh-CN" altLang="en-US" sz="3200">
              <a:latin typeface="+mn-ea"/>
              <a:cs typeface="+mn-ea"/>
              <a:sym typeface="+mn-ea"/>
            </a:endParaRPr>
          </a:p>
          <a:p>
            <a:pPr indent="457200"/>
            <a:r>
              <a:rPr lang="zh-CN" altLang="en-US" sz="3200">
                <a:latin typeface="+mn-ea"/>
                <a:cs typeface="+mn-ea"/>
                <a:sym typeface="+mn-ea"/>
              </a:rPr>
              <a:t> </a:t>
            </a:r>
            <a:r>
              <a:rPr lang="en-US" altLang="zh-CN" sz="3200">
                <a:latin typeface="+mn-ea"/>
                <a:cs typeface="+mn-ea"/>
                <a:sym typeface="+mn-ea"/>
              </a:rPr>
              <a:t>  </a:t>
            </a:r>
            <a:r>
              <a:rPr lang="zh-CN" altLang="en-US" sz="3200">
                <a:latin typeface="+mn-ea"/>
                <a:cs typeface="+mn-ea"/>
                <a:sym typeface="+mn-ea"/>
              </a:rPr>
              <a:t>在其名著《政治学》中指出：“一切政体皆有三要素......其二为行政机能部分......</a:t>
            </a:r>
            <a:endParaRPr lang="zh-CN" altLang="en-US" sz="3200" b="0"/>
          </a:p>
        </p:txBody>
      </p:sp>
      <p:sp>
        <p:nvSpPr>
          <p:cNvPr id="2" name="圆角矩形 1"/>
          <p:cNvSpPr/>
          <p:nvPr/>
        </p:nvSpPr>
        <p:spPr>
          <a:xfrm>
            <a:off x="831850" y="194119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831850" y="464502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99415" y="1405890"/>
            <a:ext cx="11152505" cy="5005070"/>
          </a:xfrm>
          <a:prstGeom prst="rect">
            <a:avLst/>
          </a:prstGeom>
          <a:noFill/>
          <a:ln w="9525">
            <a:noFill/>
          </a:ln>
        </p:spPr>
        <p:txBody>
          <a:bodyPr wrap="square">
            <a:noAutofit/>
          </a:bodyPr>
          <a:p>
            <a:pPr indent="457200"/>
            <a:r>
              <a:rPr lang="zh-CN" sz="3200" b="0">
                <a:latin typeface="+mn-ea"/>
                <a:cs typeface="+mn-ea"/>
              </a:rPr>
              <a:t>3.本课程对公共行政的概念界定</a:t>
            </a:r>
            <a:endParaRPr lang="zh-CN" sz="3200" b="0">
              <a:latin typeface="+mn-ea"/>
              <a:cs typeface="+mn-ea"/>
            </a:endParaRPr>
          </a:p>
          <a:p>
            <a:pPr indent="457200" fontAlgn="auto">
              <a:lnSpc>
                <a:spcPts val="5660"/>
              </a:lnSpc>
            </a:pPr>
            <a:r>
              <a:rPr lang="en-US" altLang="zh-CN" sz="2800">
                <a:latin typeface="+mn-ea"/>
                <a:cs typeface="+mn-ea"/>
              </a:rPr>
              <a:t>   </a:t>
            </a:r>
            <a:r>
              <a:rPr lang="zh-CN" altLang="en-US" sz="2800">
                <a:latin typeface="+mn-ea"/>
                <a:cs typeface="+mn-ea"/>
              </a:rPr>
              <a:t>公共行政，</a:t>
            </a:r>
            <a:r>
              <a:rPr lang="zh-CN" altLang="en-US" sz="2800">
                <a:solidFill>
                  <a:srgbClr val="FF0000"/>
                </a:solidFill>
                <a:latin typeface="+mn-ea"/>
                <a:cs typeface="+mn-ea"/>
              </a:rPr>
              <a:t>公共组织</a:t>
            </a:r>
            <a:r>
              <a:rPr lang="zh-CN" altLang="en-US" sz="2800">
                <a:latin typeface="+mn-ea"/>
                <a:cs typeface="+mn-ea"/>
              </a:rPr>
              <a:t>对社会公共事务的管理。</a:t>
            </a:r>
            <a:endParaRPr lang="zh-CN" altLang="en-US" sz="2800">
              <a:latin typeface="+mn-ea"/>
              <a:cs typeface="+mn-ea"/>
            </a:endParaRPr>
          </a:p>
          <a:p>
            <a:pPr indent="457200" fontAlgn="auto">
              <a:lnSpc>
                <a:spcPts val="5660"/>
              </a:lnSpc>
            </a:pPr>
            <a:r>
              <a:rPr lang="en-US" altLang="zh-CN" sz="2800">
                <a:latin typeface="+mn-ea"/>
                <a:cs typeface="+mn-ea"/>
              </a:rPr>
              <a:t>   </a:t>
            </a:r>
            <a:r>
              <a:rPr lang="zh-CN" altLang="en-US" sz="2800">
                <a:latin typeface="+mn-ea"/>
                <a:cs typeface="+mn-ea"/>
              </a:rPr>
              <a:t>广义的公共组织是指不以营利为目的，旨在为社会和公众提供公共产品和服务，以实现公共利益为目标的一切社会组织，包括</a:t>
            </a:r>
            <a:r>
              <a:rPr lang="zh-CN" altLang="en-US" sz="2800">
                <a:solidFill>
                  <a:srgbClr val="FF0000"/>
                </a:solidFill>
                <a:latin typeface="+mn-ea"/>
                <a:cs typeface="+mn-ea"/>
              </a:rPr>
              <a:t>行政机关、立法机关、司法机关、学校、医院、民间组织、各种团体和基金会</a:t>
            </a:r>
            <a:r>
              <a:rPr lang="zh-CN" altLang="en-US" sz="2800">
                <a:latin typeface="+mn-ea"/>
                <a:cs typeface="+mn-ea"/>
              </a:rPr>
              <a:t>等非营利性组织。</a:t>
            </a:r>
            <a:endParaRPr lang="zh-CN" altLang="en-US" sz="2800">
              <a:latin typeface="+mn-ea"/>
              <a:cs typeface="+mn-ea"/>
            </a:endParaRPr>
          </a:p>
          <a:p>
            <a:pPr indent="457200" fontAlgn="auto">
              <a:lnSpc>
                <a:spcPts val="5660"/>
              </a:lnSpc>
            </a:pPr>
            <a:r>
              <a:rPr lang="en-US" altLang="zh-CN" sz="2800">
                <a:latin typeface="+mn-ea"/>
                <a:cs typeface="+mn-ea"/>
              </a:rPr>
              <a:t>   </a:t>
            </a:r>
            <a:r>
              <a:rPr lang="zh-CN" altLang="en-US" sz="2800">
                <a:latin typeface="+mn-ea"/>
                <a:cs typeface="+mn-ea"/>
              </a:rPr>
              <a:t>狭义的公共组织是指</a:t>
            </a:r>
            <a:r>
              <a:rPr lang="zh-CN" altLang="en-US" sz="2800">
                <a:solidFill>
                  <a:srgbClr val="FF0000"/>
                </a:solidFill>
                <a:latin typeface="+mn-ea"/>
                <a:cs typeface="+mn-ea"/>
              </a:rPr>
              <a:t>政府</a:t>
            </a:r>
            <a:r>
              <a:rPr lang="zh-CN" altLang="en-US" sz="2800">
                <a:latin typeface="+mn-ea"/>
                <a:cs typeface="+mn-ea"/>
              </a:rPr>
              <a:t>。</a:t>
            </a:r>
            <a:endParaRPr lang="zh-CN" altLang="en-US" sz="2800">
              <a:latin typeface="+mn-ea"/>
              <a:cs typeface="+mn-ea"/>
            </a:endParaRPr>
          </a:p>
        </p:txBody>
      </p:sp>
      <p:sp>
        <p:nvSpPr>
          <p:cNvPr id="4" name="副标题 2"/>
          <p:cNvSpPr>
            <a:spLocks noGrp="1"/>
          </p:cNvSpPr>
          <p:nvPr/>
        </p:nvSpPr>
        <p:spPr>
          <a:xfrm>
            <a:off x="548005" y="418465"/>
            <a:ext cx="10197465" cy="9245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800"/>
              <a:t>一、</a:t>
            </a:r>
            <a:r>
              <a:rPr lang="zh-CN" altLang="en-US" sz="4800">
                <a:sym typeface="+mn-ea"/>
              </a:rPr>
              <a:t>公共行政</a:t>
            </a:r>
            <a:r>
              <a:rPr lang="zh-CN" altLang="en-US" sz="4800"/>
              <a:t>的含义与特点</a:t>
            </a:r>
            <a:endParaRPr lang="zh-CN" altLang="en-US" sz="4800"/>
          </a:p>
        </p:txBody>
      </p:sp>
      <p:sp>
        <p:nvSpPr>
          <p:cNvPr id="8" name="圆角矩形 7"/>
          <p:cNvSpPr/>
          <p:nvPr/>
        </p:nvSpPr>
        <p:spPr>
          <a:xfrm>
            <a:off x="687070" y="223710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687070" y="2975610"/>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687070" y="5869305"/>
            <a:ext cx="367665" cy="3086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268.3191338582677,&quot;left&quot;:46.28582677165354,&quot;top&quot;:176.07496062992124,&quot;width&quot;:848.0812598425197}"/>
</p:tagLst>
</file>

<file path=ppt/tags/tag2.xml><?xml version="1.0" encoding="utf-8"?>
<p:tagLst xmlns:p="http://schemas.openxmlformats.org/presentationml/2006/main">
  <p:tag name="KSO_WM_DIAGRAM_VIRTUALLY_FRAME" val="{&quot;height&quot;:268.3191338582677,&quot;left&quot;:46.28582677165354,&quot;top&quot;:176.07496062992124,&quot;width&quot;:848.0812598425197}"/>
</p:tagLst>
</file>

<file path=ppt/tags/tag3.xml><?xml version="1.0" encoding="utf-8"?>
<p:tagLst xmlns:p="http://schemas.openxmlformats.org/presentationml/2006/main">
  <p:tag name="KSO_WM_DIAGRAM_VIRTUALLY_FRAME" val="{&quot;height&quot;:268.3191338582677,&quot;left&quot;:46.28582677165354,&quot;top&quot;:176.07496062992124,&quot;width&quot;:848.0812598425197}"/>
</p:tagLst>
</file>

<file path=ppt/tags/tag4.xml><?xml version="1.0" encoding="utf-8"?>
<p:tagLst xmlns:p="http://schemas.openxmlformats.org/presentationml/2006/main">
  <p:tag name="KSO_WM_DIAGRAM_VIRTUALLY_FRAME" val="{&quot;height&quot;:268.3191338582677,&quot;left&quot;:46.28582677165354,&quot;top&quot;:176.07496062992124,&quot;width&quot;:848.0812598425197}"/>
</p:tagLst>
</file>

<file path=ppt/tags/tag5.xml><?xml version="1.0" encoding="utf-8"?>
<p:tagLst xmlns:p="http://schemas.openxmlformats.org/presentationml/2006/main">
  <p:tag name="KSO_WM_DIAGRAM_VIRTUALLY_FRAME" val="{&quot;height&quot;:268.3191338582677,&quot;left&quot;:46.28582677165354,&quot;top&quot;:176.07496062992124,&quot;width&quot;:848.0812598425197}"/>
</p:tagLst>
</file>

<file path=ppt/tags/tag6.xml><?xml version="1.0" encoding="utf-8"?>
<p:tagLst xmlns:p="http://schemas.openxmlformats.org/presentationml/2006/main">
  <p:tag name="KSO_WM_DIAGRAM_VIRTUALLY_FRAME" val="{&quot;height&quot;:268.3191338582677,&quot;left&quot;:46.28582677165354,&quot;top&quot;:176.07496062992124,&quot;width&quot;:848.0812598425197}"/>
</p:tagLst>
</file>

<file path=ppt/tags/tag7.xml><?xml version="1.0" encoding="utf-8"?>
<p:tagLst xmlns:p="http://schemas.openxmlformats.org/presentationml/2006/main">
  <p:tag name="COMMONDATA" val="eyJoZGlkIjoiN2Q5ZmM5OGI4Y2M4YWNiMDA2ZjA1MGQzNmU5MGM4OG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6409</Words>
  <Application>WPS 演示</Application>
  <PresentationFormat>宽屏</PresentationFormat>
  <Paragraphs>519</Paragraphs>
  <Slides>44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李鹏爱</cp:lastModifiedBy>
  <cp:revision>49</cp:revision>
  <dcterms:created xsi:type="dcterms:W3CDTF">2020-12-20T10:47:00Z</dcterms:created>
  <dcterms:modified xsi:type="dcterms:W3CDTF">2024-06-14T01:33:30Z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D823D76791504EFA9EA28888AC0930E3</vt:lpwstr>
  </property>
</Properties>
</file>