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3" r:id="rId15"/>
    <p:sldId id="274" r:id="rId16"/>
    <p:sldId id="275" r:id="rId17"/>
    <p:sldId id="276" r:id="rId18"/>
    <p:sldId id="278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28" autoAdjust="0"/>
    <p:restoredTop sz="94660"/>
  </p:normalViewPr>
  <p:slideViewPr>
    <p:cSldViewPr>
      <p:cViewPr varScale="1">
        <p:scale>
          <a:sx n="84" d="100"/>
          <a:sy n="84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2742E-119F-4D08-BE4F-820AA798F754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70FFD-05DC-46CC-9E01-1B5338D7A0B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A70FFD-05DC-46CC-9E01-1B5338D7A0BA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F031B-F450-4C1F-8868-A981CEE2FE00}" type="datetimeFigureOut">
              <a:rPr lang="zh-CN" altLang="en-US" smtClean="0"/>
              <a:pPr/>
              <a:t>2023/5/26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71E35-F623-4270-AB2E-A7F192EAF2F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785926"/>
            <a:ext cx="5852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数据库的研究目标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>
                <a:solidFill>
                  <a:srgbClr val="FF0000"/>
                </a:solidFill>
              </a:rPr>
              <a:t>数据管理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357562"/>
            <a:ext cx="7858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数据管理大体经历了</a:t>
            </a:r>
            <a:r>
              <a:rPr lang="zh-CN" altLang="en-US" sz="3200" dirty="0" smtClean="0">
                <a:solidFill>
                  <a:srgbClr val="FF0000"/>
                </a:solidFill>
              </a:rPr>
              <a:t>人工管理、文件系统和数据库系统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个阶段。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2464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SQL</a:t>
            </a:r>
            <a:r>
              <a:rPr lang="zh-CN" altLang="en-US" sz="3200" dirty="0" smtClean="0"/>
              <a:t>的特点：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70564" y="1214422"/>
            <a:ext cx="695895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、语言一体化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、高度非过程化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、面向集合的操作方式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、两种使用方式，统一的语法结构。</a:t>
            </a: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5798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SQL</a:t>
            </a:r>
            <a:r>
              <a:rPr lang="zh-CN" altLang="en-US" sz="3200" dirty="0" smtClean="0"/>
              <a:t>语言分类：</a:t>
            </a:r>
            <a:r>
              <a:rPr lang="en-US" altLang="zh-CN" sz="3200" dirty="0" smtClean="0"/>
              <a:t>DDL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DML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DCL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428736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各种操作语法的格式一定要熟记。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001057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１、数据库（</a:t>
            </a:r>
            <a:r>
              <a:rPr lang="en-US" altLang="zh-CN" sz="3200" dirty="0" smtClean="0"/>
              <a:t>DB</a:t>
            </a:r>
            <a:r>
              <a:rPr lang="zh-CN" altLang="en-US" sz="3200" dirty="0" smtClean="0"/>
              <a:t>），数据库系统（</a:t>
            </a:r>
            <a:r>
              <a:rPr lang="en-US" altLang="zh-CN" sz="3200" dirty="0" smtClean="0"/>
              <a:t>DBS</a:t>
            </a:r>
            <a:r>
              <a:rPr lang="zh-CN" altLang="en-US" sz="3200" dirty="0" smtClean="0"/>
              <a:t>）和数据库管理系统（</a:t>
            </a:r>
            <a:r>
              <a:rPr lang="en-US" altLang="zh-CN" sz="3200" dirty="0" smtClean="0"/>
              <a:t>DBMS</a:t>
            </a:r>
            <a:r>
              <a:rPr lang="zh-CN" altLang="en-US" sz="3200" dirty="0" smtClean="0"/>
              <a:t>）之间的关系是（　　　）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DBS</a:t>
            </a:r>
            <a:r>
              <a:rPr lang="zh-CN" altLang="en-US" sz="3200" dirty="0" smtClean="0"/>
              <a:t>包括</a:t>
            </a:r>
            <a:r>
              <a:rPr lang="en-US" altLang="zh-CN" sz="3200" dirty="0" smtClean="0"/>
              <a:t>DB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DBMS</a:t>
            </a:r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DBMS</a:t>
            </a:r>
            <a:r>
              <a:rPr lang="zh-CN" altLang="en-US" sz="3200" dirty="0" smtClean="0"/>
              <a:t>包括</a:t>
            </a:r>
            <a:r>
              <a:rPr lang="en-US" altLang="zh-CN" sz="3200" dirty="0" smtClean="0"/>
              <a:t>DB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DBS</a:t>
            </a:r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DBS</a:t>
            </a:r>
            <a:r>
              <a:rPr lang="zh-CN" altLang="en-US" sz="3200" dirty="0" smtClean="0"/>
              <a:t>就是</a:t>
            </a:r>
            <a:r>
              <a:rPr lang="en-US" altLang="zh-CN" sz="3200" dirty="0" smtClean="0"/>
              <a:t>DB</a:t>
            </a:r>
            <a:r>
              <a:rPr lang="zh-CN" altLang="en-US" sz="3200" dirty="0" smtClean="0"/>
              <a:t>，也就是</a:t>
            </a:r>
            <a:r>
              <a:rPr lang="en-US" altLang="zh-CN" sz="3200" dirty="0" smtClean="0"/>
              <a:t>DBMS</a:t>
            </a:r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DB</a:t>
            </a:r>
            <a:r>
              <a:rPr lang="zh-CN" altLang="en-US" sz="3200" dirty="0" smtClean="0"/>
              <a:t>包括</a:t>
            </a:r>
            <a:r>
              <a:rPr lang="en-US" altLang="zh-CN" sz="3200" dirty="0" smtClean="0"/>
              <a:t>DBS</a:t>
            </a:r>
            <a:r>
              <a:rPr lang="zh-CN" altLang="en-US" sz="3200" dirty="0" smtClean="0"/>
              <a:t>和</a:t>
            </a:r>
            <a:r>
              <a:rPr lang="en-US" altLang="zh-CN" sz="3200" dirty="0" smtClean="0"/>
              <a:t>DBMS</a:t>
            </a:r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、下面的选项不是关系数据库基本特征的是（           ）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、与行的次序无关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、与列的次序无关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、不同的列应有不同的列名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、不同的行应有不同的数据类型</a:t>
            </a: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、下述（    ）不是</a:t>
            </a:r>
            <a:r>
              <a:rPr lang="en-US" altLang="zh-CN" sz="3200" dirty="0" smtClean="0"/>
              <a:t>DBA</a:t>
            </a:r>
            <a:r>
              <a:rPr lang="zh-CN" altLang="en-US" sz="3200" dirty="0" smtClean="0"/>
              <a:t>数据库管理员的职责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、完整性约束说明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、定义数据库模式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、数据库安全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、数据库管理系统设计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、要保证数据库的逻辑数据独立性需要修改的是（    ）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、模式与外模式的映射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、模式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、三层模式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、模式与内模式之间的映射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5</a:t>
            </a:r>
            <a:r>
              <a:rPr lang="zh-CN" altLang="en-US" sz="3200" dirty="0" smtClean="0"/>
              <a:t>、用二维表来表示实体及实体之间联系的数据模型为（    ）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、层次模型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、网状模型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、关系模型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、实体</a:t>
            </a:r>
            <a:r>
              <a:rPr lang="en-US" altLang="zh-CN" sz="3200" dirty="0" smtClean="0"/>
              <a:t>——</a:t>
            </a:r>
            <a:r>
              <a:rPr lang="zh-CN" altLang="en-US" sz="3200" dirty="0" smtClean="0"/>
              <a:t>联系模型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6</a:t>
            </a:r>
            <a:r>
              <a:rPr lang="zh-CN" altLang="en-US" sz="3200" dirty="0" smtClean="0"/>
              <a:t>、在下列描述中，正确的描述是（    ）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SQL</a:t>
            </a:r>
            <a:r>
              <a:rPr lang="zh-CN" altLang="en-US" sz="3200" dirty="0" smtClean="0"/>
              <a:t>是一种过程化语言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SQL</a:t>
            </a:r>
            <a:r>
              <a:rPr lang="zh-CN" altLang="en-US" sz="3200" dirty="0" smtClean="0"/>
              <a:t>不能嵌入到高级语言程序中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SQL</a:t>
            </a:r>
            <a:r>
              <a:rPr lang="zh-CN" altLang="en-US" sz="3200" dirty="0" smtClean="0"/>
              <a:t>是一种</a:t>
            </a:r>
            <a:r>
              <a:rPr lang="en-US" altLang="zh-CN" sz="3200" dirty="0" smtClean="0"/>
              <a:t>DBMS</a:t>
            </a:r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SQL</a:t>
            </a:r>
            <a:r>
              <a:rPr lang="zh-CN" altLang="en-US" sz="3200" dirty="0" smtClean="0"/>
              <a:t>是集合操作方式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50112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7</a:t>
            </a:r>
            <a:r>
              <a:rPr lang="zh-CN" altLang="en-US" sz="3200" dirty="0" smtClean="0"/>
              <a:t>、关系数据模型的三个组成部分中，不包括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、数据操作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、数据维护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、数据结构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、完整性约束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8</a:t>
            </a:r>
            <a:r>
              <a:rPr lang="zh-CN" altLang="en-US" sz="3200" dirty="0" smtClean="0"/>
              <a:t>、下列的</a:t>
            </a:r>
            <a:r>
              <a:rPr lang="en-US" altLang="zh-CN" sz="3200" dirty="0" smtClean="0"/>
              <a:t>SQL</a:t>
            </a:r>
            <a:r>
              <a:rPr lang="zh-CN" altLang="en-US" sz="3200" dirty="0" smtClean="0"/>
              <a:t>语句中，（    ）不是数据定义语句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CREATEVIEW</a:t>
            </a:r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DROPVIEW</a:t>
            </a:r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GRANT</a:t>
            </a:r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CREATETABLE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5394425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9</a:t>
            </a:r>
            <a:r>
              <a:rPr lang="zh-CN" altLang="en-US" sz="3200" dirty="0" smtClean="0"/>
              <a:t>、</a:t>
            </a:r>
            <a:r>
              <a:rPr lang="en-US" altLang="zh-CN" sz="3200" dirty="0" smtClean="0"/>
              <a:t>96</a:t>
            </a:r>
            <a:r>
              <a:rPr lang="zh-CN" altLang="en-US" sz="3200" dirty="0" smtClean="0"/>
              <a:t>的数据类型是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、浮点型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、日期时间型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、整型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、字符型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10</a:t>
            </a:r>
            <a:r>
              <a:rPr lang="zh-CN" altLang="en-US" sz="3200" dirty="0" smtClean="0"/>
              <a:t>、专门的关系运算有（   ）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、并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、选择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、除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、投影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1" y="500042"/>
            <a:ext cx="85725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11</a:t>
            </a:r>
            <a:r>
              <a:rPr lang="zh-CN" altLang="en-US" sz="3200" dirty="0" smtClean="0"/>
              <a:t>、下列四项中，不属于数据库系统特点的是（    ）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、数据共享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、数据冗余度高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、数据完整性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、数据独立性高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en-US" altLang="zh-CN" sz="3200" dirty="0" smtClean="0"/>
              <a:t>12</a:t>
            </a:r>
            <a:r>
              <a:rPr lang="zh-CN" altLang="en-US" sz="3200" dirty="0" smtClean="0"/>
              <a:t>、数据模型的三要素是</a:t>
            </a:r>
            <a:endParaRPr lang="en-US" altLang="zh-CN" sz="3200" dirty="0" smtClean="0"/>
          </a:p>
          <a:p>
            <a:r>
              <a:rPr lang="en-US" altLang="zh-CN" sz="3200" dirty="0" smtClean="0"/>
              <a:t>A</a:t>
            </a:r>
            <a:r>
              <a:rPr lang="zh-CN" altLang="en-US" sz="3200" dirty="0" smtClean="0"/>
              <a:t>、数据结构、数据操作和数据完整性</a:t>
            </a:r>
            <a:endParaRPr lang="en-US" altLang="zh-CN" sz="3200" dirty="0" smtClean="0"/>
          </a:p>
          <a:p>
            <a:r>
              <a:rPr lang="en-US" altLang="zh-CN" sz="3200" dirty="0" smtClean="0"/>
              <a:t>B</a:t>
            </a:r>
            <a:r>
              <a:rPr lang="zh-CN" altLang="en-US" sz="3200" dirty="0" smtClean="0"/>
              <a:t>、数据结构、数据库定义和数据库维护</a:t>
            </a:r>
            <a:endParaRPr lang="en-US" altLang="zh-CN" sz="3200" dirty="0" smtClean="0"/>
          </a:p>
          <a:p>
            <a:r>
              <a:rPr lang="en-US" altLang="zh-CN" sz="3200" dirty="0" smtClean="0"/>
              <a:t>C</a:t>
            </a:r>
            <a:r>
              <a:rPr lang="zh-CN" altLang="en-US" sz="3200" dirty="0" smtClean="0"/>
              <a:t>、关系数据库、层次数据库和网状数据库</a:t>
            </a:r>
            <a:endParaRPr lang="en-US" altLang="zh-CN" sz="3200" dirty="0" smtClean="0"/>
          </a:p>
          <a:p>
            <a:r>
              <a:rPr lang="en-US" altLang="zh-CN" sz="3200" dirty="0" smtClean="0"/>
              <a:t>D</a:t>
            </a:r>
            <a:r>
              <a:rPr lang="zh-CN" altLang="en-US" sz="3200" dirty="0" smtClean="0"/>
              <a:t>、数据定义、数据操作和数据维护</a:t>
            </a:r>
            <a:endParaRPr lang="en-US" altLang="zh-CN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71802" y="2643182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下课！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214686"/>
            <a:ext cx="77153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数据库管理系统（</a:t>
            </a:r>
            <a:r>
              <a:rPr lang="en-US" altLang="zh-CN" sz="3200" dirty="0" smtClean="0">
                <a:solidFill>
                  <a:srgbClr val="FF0000"/>
                </a:solidFill>
              </a:rPr>
              <a:t>DBMS</a:t>
            </a:r>
            <a:r>
              <a:rPr lang="zh-CN" altLang="en-US" sz="3200" dirty="0" smtClean="0"/>
              <a:t>）：是指能够对数据库进行有效管理的计算机软件，它建立在操作系统的基础上，对数据库进行统一管理和控制。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857232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数据库：</a:t>
            </a:r>
            <a:r>
              <a:rPr lang="zh-CN" altLang="en-US" sz="3200" dirty="0" smtClean="0"/>
              <a:t>指以一定方式存储在一起、能为多个用户共享、具有尽可能小的冗余度、与应用程序彼此独立的数据集合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063" y="428604"/>
            <a:ext cx="408637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数据库的特点</a:t>
            </a:r>
            <a:r>
              <a:rPr lang="zh-CN" altLang="en-US" sz="3200" dirty="0" smtClean="0"/>
              <a:t>：</a:t>
            </a:r>
            <a:endParaRPr lang="en-US" altLang="zh-CN" sz="3200" dirty="0" smtClean="0"/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、实现数据共享</a:t>
            </a:r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、减少数据的冗余度</a:t>
            </a:r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、数据的独立性</a:t>
            </a:r>
            <a:endParaRPr lang="en-US" altLang="zh-CN" sz="3200" dirty="0" smtClean="0"/>
          </a:p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、数据实现集中控制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429000"/>
            <a:ext cx="531748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DBMS</a:t>
            </a:r>
            <a:r>
              <a:rPr lang="zh-CN" altLang="en-US" sz="3200" dirty="0" smtClean="0">
                <a:solidFill>
                  <a:srgbClr val="FF0000"/>
                </a:solidFill>
              </a:rPr>
              <a:t>的主要功能：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、数据定义功能</a:t>
            </a:r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、数据操纵功能</a:t>
            </a:r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、数据库的运行管理</a:t>
            </a:r>
            <a:endParaRPr lang="en-US" altLang="zh-CN" sz="3200" dirty="0" smtClean="0"/>
          </a:p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、数据库的建立和维护功能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1643050"/>
            <a:ext cx="309411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MySQL </a:t>
            </a:r>
            <a:r>
              <a:rPr lang="zh-CN" altLang="en-US" sz="3200" dirty="0" smtClean="0">
                <a:solidFill>
                  <a:srgbClr val="FF0000"/>
                </a:solidFill>
              </a:rPr>
              <a:t>的特性：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、高性能</a:t>
            </a:r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、高可靠性</a:t>
            </a:r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、易使用</a:t>
            </a:r>
            <a:endParaRPr lang="en-US" altLang="zh-CN" sz="3200" dirty="0" smtClean="0"/>
          </a:p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、易移植</a:t>
            </a:r>
            <a:endParaRPr lang="en-US" altLang="zh-CN" sz="3200" dirty="0" smtClean="0"/>
          </a:p>
          <a:p>
            <a:r>
              <a:rPr lang="en-US" altLang="zh-CN" sz="3200" dirty="0" smtClean="0"/>
              <a:t>5</a:t>
            </a:r>
            <a:r>
              <a:rPr lang="zh-CN" altLang="en-US" sz="3200" dirty="0" smtClean="0"/>
              <a:t>、开源性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928934"/>
            <a:ext cx="572785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需求分析：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、所要开发的软件的功能</a:t>
            </a:r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、系统将来可能进行的扩展</a:t>
            </a:r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、需求的文档数量和种类</a:t>
            </a:r>
            <a:endParaRPr lang="en-US" altLang="zh-CN" sz="3200" dirty="0" smtClean="0"/>
          </a:p>
          <a:p>
            <a:r>
              <a:rPr lang="en-US" altLang="zh-CN" sz="3200" dirty="0" smtClean="0"/>
              <a:t>4</a:t>
            </a:r>
            <a:r>
              <a:rPr lang="zh-CN" altLang="en-US" sz="3200" dirty="0" smtClean="0"/>
              <a:t>、系统的时间和其他性能需要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857232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任何一个应用系统的开发，大体都分为</a:t>
            </a:r>
            <a:r>
              <a:rPr lang="zh-CN" altLang="en-US" sz="3200" dirty="0" smtClean="0">
                <a:solidFill>
                  <a:srgbClr val="FF0000"/>
                </a:solidFill>
              </a:rPr>
              <a:t>需求分析、系统设计、系统实现、系统测试、系统维护   </a:t>
            </a:r>
            <a:r>
              <a:rPr lang="en-US" altLang="zh-CN" sz="3200" dirty="0" smtClean="0"/>
              <a:t>5</a:t>
            </a:r>
            <a:r>
              <a:rPr lang="zh-CN" altLang="en-US" sz="3200" dirty="0" smtClean="0"/>
              <a:t>个阶段。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714356"/>
            <a:ext cx="77153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关系模型是以集合论中的关系概念为基础发展起来的。</a:t>
            </a:r>
            <a:endParaRPr lang="en-US" altLang="zh-CN" sz="3200" dirty="0" smtClean="0"/>
          </a:p>
          <a:p>
            <a:r>
              <a:rPr lang="zh-CN" altLang="en-US" sz="3200" dirty="0" smtClean="0"/>
              <a:t>作为数据模型的一种，关系模型同样包括三个部分：</a:t>
            </a:r>
            <a:r>
              <a:rPr lang="zh-CN" altLang="en-US" sz="3200" dirty="0" smtClean="0">
                <a:solidFill>
                  <a:srgbClr val="FF0000"/>
                </a:solidFill>
              </a:rPr>
              <a:t>关系数据结构、关系数据操纵、关系数据完整性规则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3857628"/>
            <a:ext cx="74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关系模型中的术语：</a:t>
            </a:r>
            <a:endParaRPr lang="en-US" altLang="zh-CN" sz="3200" dirty="0" smtClean="0"/>
          </a:p>
          <a:p>
            <a:r>
              <a:rPr lang="zh-CN" altLang="en-US" sz="3200" dirty="0" smtClean="0"/>
              <a:t>关系、元组、属性、主键、外键、</a:t>
            </a:r>
            <a:r>
              <a:rPr lang="zh-CN" altLang="en-US" sz="3200" dirty="0" smtClean="0">
                <a:solidFill>
                  <a:srgbClr val="FF0000"/>
                </a:solidFill>
              </a:rPr>
              <a:t>域</a:t>
            </a:r>
            <a:r>
              <a:rPr lang="zh-CN" altLang="en-US" sz="3200" dirty="0" smtClean="0"/>
              <a:t>、分量、</a:t>
            </a:r>
            <a:r>
              <a:rPr lang="zh-CN" altLang="en-US" sz="3200" dirty="0" smtClean="0">
                <a:solidFill>
                  <a:srgbClr val="FF0000"/>
                </a:solidFill>
              </a:rPr>
              <a:t>笛卡儿积</a:t>
            </a:r>
            <a:r>
              <a:rPr lang="zh-CN" altLang="en-US" sz="3200" dirty="0" smtClean="0"/>
              <a:t>、基本表、视图、索引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01019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关系模型的优缺点：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785794"/>
            <a:ext cx="77867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优点：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、关系模型是建立在严格的数学概念基础上的，理论体系完备</a:t>
            </a:r>
            <a:endParaRPr lang="en-US" altLang="zh-CN" sz="3200" dirty="0" smtClean="0"/>
          </a:p>
          <a:p>
            <a:r>
              <a:rPr lang="en-US" altLang="zh-CN" sz="3200" dirty="0" smtClean="0"/>
              <a:t>2</a:t>
            </a:r>
            <a:r>
              <a:rPr lang="zh-CN" altLang="en-US" sz="3200" dirty="0" smtClean="0"/>
              <a:t>、无论实体还是实体与实体之间的联系，都用关系来表示，概念单一，结构统一，对数据的检索结果也是关系。</a:t>
            </a:r>
            <a:endParaRPr lang="en-US" altLang="zh-CN" sz="3200" dirty="0" smtClean="0"/>
          </a:p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、关系模型中，提炼出通用的去处逻辑，关系型</a:t>
            </a:r>
            <a:r>
              <a:rPr lang="en-US" altLang="zh-CN" sz="3200" dirty="0" smtClean="0"/>
              <a:t>DBMS</a:t>
            </a:r>
            <a:r>
              <a:rPr lang="zh-CN" altLang="en-US" sz="3200" dirty="0" smtClean="0"/>
              <a:t>提供了对二维表格进行操作的通用程序包。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5143512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缺点：</a:t>
            </a:r>
            <a:r>
              <a:rPr lang="zh-CN" altLang="en-US" sz="3200" dirty="0" smtClean="0"/>
              <a:t>关系与关系之间的连接运算消耗不少计算机资源，所以查询效率往往不如非关系模型。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集合运算：</a:t>
            </a:r>
            <a:endParaRPr lang="zh-CN" alt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、并运算：</a:t>
            </a:r>
            <a:endParaRPr lang="en-US" altLang="zh-CN" sz="2800" dirty="0" smtClean="0"/>
          </a:p>
        </p:txBody>
      </p:sp>
      <p:sp>
        <p:nvSpPr>
          <p:cNvPr id="4" name="椭圆 3"/>
          <p:cNvSpPr/>
          <p:nvPr/>
        </p:nvSpPr>
        <p:spPr>
          <a:xfrm>
            <a:off x="5572132" y="1214422"/>
            <a:ext cx="1143008" cy="78581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286512" y="1214422"/>
            <a:ext cx="1143008" cy="785818"/>
          </a:xfrm>
          <a:prstGeom prst="ellipse">
            <a:avLst/>
          </a:prstGeom>
          <a:solidFill>
            <a:schemeClr val="accent6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660" y="1785926"/>
            <a:ext cx="4667282" cy="5000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8596" y="3143248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、交运算：</a:t>
            </a:r>
            <a:endParaRPr lang="en-US" altLang="zh-CN" sz="2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28596" y="4786322"/>
            <a:ext cx="21627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、差运算：</a:t>
            </a:r>
            <a:endParaRPr lang="en-US" altLang="zh-CN" sz="2800" dirty="0" smtClean="0"/>
          </a:p>
        </p:txBody>
      </p:sp>
      <p:pic>
        <p:nvPicPr>
          <p:cNvPr id="11" name="图片 10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714752"/>
            <a:ext cx="3575050" cy="654050"/>
          </a:xfrm>
          <a:prstGeom prst="rect">
            <a:avLst/>
          </a:prstGeom>
        </p:spPr>
      </p:pic>
      <p:pic>
        <p:nvPicPr>
          <p:cNvPr id="12" name="图片 11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72" y="5357827"/>
            <a:ext cx="3714776" cy="638278"/>
          </a:xfrm>
          <a:prstGeom prst="rect">
            <a:avLst/>
          </a:prstGeom>
        </p:spPr>
      </p:pic>
      <p:sp>
        <p:nvSpPr>
          <p:cNvPr id="15" name="椭圆 14"/>
          <p:cNvSpPr/>
          <p:nvPr/>
        </p:nvSpPr>
        <p:spPr>
          <a:xfrm>
            <a:off x="4500562" y="3286124"/>
            <a:ext cx="1571636" cy="92869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143504" y="3286124"/>
            <a:ext cx="1643074" cy="928694"/>
          </a:xfrm>
          <a:prstGeom prst="ellipse">
            <a:avLst/>
          </a:prstGeom>
          <a:solidFill>
            <a:schemeClr val="accent6"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786314" y="5013907"/>
            <a:ext cx="1500198" cy="105829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5643570" y="5072074"/>
            <a:ext cx="1428760" cy="1071571"/>
          </a:xfrm>
          <a:prstGeom prst="ellipse">
            <a:avLst/>
          </a:prstGeom>
          <a:solidFill>
            <a:schemeClr val="accent6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929322" y="714356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R</a:t>
            </a:r>
            <a:endParaRPr lang="zh-CN" alt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5143504" y="2915663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R</a:t>
            </a:r>
            <a:endParaRPr lang="zh-CN" alt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286380" y="442913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R</a:t>
            </a:r>
            <a:endParaRPr lang="zh-CN" alt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16" y="64291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S</a:t>
            </a:r>
            <a:endParaRPr lang="zh-CN" alt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5929322" y="2915663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S</a:t>
            </a:r>
            <a:endParaRPr lang="zh-CN" alt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429388" y="4429132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S</a:t>
            </a:r>
            <a:endParaRPr lang="zh-CN" alt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57752" y="5357826"/>
            <a:ext cx="721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R</a:t>
            </a:r>
            <a:r>
              <a:rPr lang="zh-CN" altLang="en-US" sz="2000" dirty="0" smtClean="0"/>
              <a:t>－</a:t>
            </a:r>
            <a:r>
              <a:rPr lang="en-US" altLang="zh-CN" sz="2000" dirty="0" smtClean="0"/>
              <a:t>S</a:t>
            </a:r>
            <a:endParaRPr lang="zh-CN" alt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5857884" y="1214422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R</a:t>
            </a:r>
            <a:r>
              <a:rPr lang="en-US" altLang="zh-CN" sz="4000" b="1" dirty="0" smtClean="0">
                <a:latin typeface="宋体"/>
                <a:ea typeface="宋体"/>
              </a:rPr>
              <a:t>∪</a:t>
            </a:r>
            <a:r>
              <a:rPr lang="en-US" altLang="zh-CN" sz="4000" dirty="0" smtClean="0">
                <a:latin typeface="宋体"/>
                <a:ea typeface="宋体"/>
              </a:rPr>
              <a:t>S</a:t>
            </a:r>
            <a:endParaRPr lang="zh-CN" alt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80" y="3500438"/>
            <a:ext cx="7143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 smtClean="0"/>
              <a:t>R∩</a:t>
            </a:r>
            <a:r>
              <a:rPr lang="en-US" altLang="zh-CN" sz="2200" dirty="0" smtClean="0">
                <a:latin typeface="宋体"/>
                <a:ea typeface="宋体"/>
              </a:rPr>
              <a:t>S</a:t>
            </a:r>
            <a:endParaRPr lang="zh-CN" alt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3239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、笛卡儿积运算：</a:t>
            </a:r>
            <a:endParaRPr lang="en-US" altLang="zh-CN" sz="2800" dirty="0" smtClean="0"/>
          </a:p>
        </p:txBody>
      </p:sp>
      <p:pic>
        <p:nvPicPr>
          <p:cNvPr id="3" name="图片 2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71546"/>
            <a:ext cx="4143404" cy="5315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2208906"/>
            <a:ext cx="76434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R</a:t>
            </a:r>
            <a:r>
              <a:rPr lang="zh-CN" altLang="en-US" sz="3200" dirty="0" smtClean="0"/>
              <a:t>＝用户名集合＝</a:t>
            </a:r>
            <a:r>
              <a:rPr lang="en-US" altLang="zh-CN" sz="3200" dirty="0" smtClean="0"/>
              <a:t>{</a:t>
            </a:r>
            <a:r>
              <a:rPr lang="zh-CN" altLang="en-US" sz="3200" dirty="0" smtClean="0"/>
              <a:t>王晓莉，张志龙，刘燕</a:t>
            </a:r>
            <a:r>
              <a:rPr lang="en-US" altLang="zh-CN" sz="3200" dirty="0" smtClean="0"/>
              <a:t>}</a:t>
            </a:r>
          </a:p>
          <a:p>
            <a:r>
              <a:rPr lang="en-US" altLang="zh-CN" sz="3200" dirty="0" smtClean="0"/>
              <a:t>S</a:t>
            </a:r>
            <a:r>
              <a:rPr lang="zh-CN" altLang="en-US" sz="3200" dirty="0" smtClean="0"/>
              <a:t>＝性别集合＝</a:t>
            </a:r>
            <a:r>
              <a:rPr lang="en-US" altLang="zh-CN" sz="3200" dirty="0" smtClean="0"/>
              <a:t>{</a:t>
            </a:r>
            <a:r>
              <a:rPr lang="zh-CN" altLang="en-US" sz="3200" dirty="0" smtClean="0"/>
              <a:t>男，女</a:t>
            </a:r>
            <a:r>
              <a:rPr lang="en-US" altLang="zh-CN" sz="3200" dirty="0" smtClean="0"/>
              <a:t>}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786190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R</a:t>
            </a:r>
            <a:r>
              <a:rPr lang="zh-CN" altLang="en-US" sz="3200" dirty="0" smtClean="0"/>
              <a:t> </a:t>
            </a:r>
            <a:r>
              <a:rPr lang="en-US" altLang="zh-CN" sz="3200" dirty="0" smtClean="0"/>
              <a:t>×S</a:t>
            </a:r>
            <a:r>
              <a:rPr lang="zh-CN" altLang="en-US" sz="3200" dirty="0" smtClean="0"/>
              <a:t>＝</a:t>
            </a:r>
            <a:r>
              <a:rPr lang="en-US" altLang="zh-CN" sz="3200" dirty="0" smtClean="0"/>
              <a:t>{</a:t>
            </a:r>
            <a:r>
              <a:rPr lang="zh-CN" altLang="en-US" sz="3200" dirty="0" smtClean="0"/>
              <a:t>（王晓莉，男），（王晓莉，女），（张志龙，男），（张志龙，女），（刘燕，男），（刘燕，女）</a:t>
            </a:r>
            <a:r>
              <a:rPr lang="en-US" altLang="zh-CN" sz="3200" dirty="0" smtClean="0"/>
              <a:t>}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6340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关系运算：选择、投影、连接、除</a:t>
            </a:r>
            <a:endParaRPr lang="zh-CN" altLang="en-US" sz="3200" dirty="0"/>
          </a:p>
        </p:txBody>
      </p:sp>
      <p:sp>
        <p:nvSpPr>
          <p:cNvPr id="3" name="左大括号 2"/>
          <p:cNvSpPr/>
          <p:nvPr/>
        </p:nvSpPr>
        <p:spPr>
          <a:xfrm rot="16200000">
            <a:off x="3357554" y="642918"/>
            <a:ext cx="250033" cy="964413"/>
          </a:xfrm>
          <a:prstGeom prst="leftBrace">
            <a:avLst>
              <a:gd name="adj1" fmla="val 3065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左大括号 3"/>
          <p:cNvSpPr/>
          <p:nvPr/>
        </p:nvSpPr>
        <p:spPr>
          <a:xfrm rot="16200000">
            <a:off x="5643570" y="642918"/>
            <a:ext cx="250033" cy="964413"/>
          </a:xfrm>
          <a:prstGeom prst="leftBrace">
            <a:avLst>
              <a:gd name="adj1" fmla="val 3065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63938" y="1345156"/>
            <a:ext cx="110799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dirty="0" smtClean="0"/>
              <a:t>单目运算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1357298"/>
            <a:ext cx="1107996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zh-CN" altLang="en-US" dirty="0" smtClean="0"/>
              <a:t>二目运算</a:t>
            </a:r>
            <a:endParaRPr lang="zh-CN" altLang="en-US" dirty="0"/>
          </a:p>
        </p:txBody>
      </p:sp>
      <p:cxnSp>
        <p:nvCxnSpPr>
          <p:cNvPr id="8" name="直接箭头连接符 7"/>
          <p:cNvCxnSpPr/>
          <p:nvPr/>
        </p:nvCxnSpPr>
        <p:spPr>
          <a:xfrm rot="10800000" flipV="1">
            <a:off x="1428728" y="857232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4348" y="1500174"/>
            <a:ext cx="9286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指在关系</a:t>
            </a:r>
            <a:r>
              <a:rPr lang="en-US" altLang="zh-CN" dirty="0" smtClean="0"/>
              <a:t>R</a:t>
            </a:r>
            <a:r>
              <a:rPr lang="zh-CN" altLang="en-US" dirty="0" smtClean="0"/>
              <a:t>中选择满足给定条件的元组（从行的角度）</a:t>
            </a:r>
            <a:endParaRPr lang="zh-CN" altLang="en-US" dirty="0"/>
          </a:p>
        </p:txBody>
      </p:sp>
      <p:cxnSp>
        <p:nvCxnSpPr>
          <p:cNvPr id="11" name="直接箭头连接符 10"/>
          <p:cNvCxnSpPr/>
          <p:nvPr/>
        </p:nvCxnSpPr>
        <p:spPr>
          <a:xfrm rot="10800000" flipV="1">
            <a:off x="2571736" y="928670"/>
            <a:ext cx="1500198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71670" y="1714488"/>
            <a:ext cx="10715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指从关系</a:t>
            </a:r>
            <a:r>
              <a:rPr lang="en-US" altLang="zh-CN" dirty="0" smtClean="0"/>
              <a:t>R</a:t>
            </a:r>
            <a:r>
              <a:rPr lang="zh-CN" altLang="en-US" dirty="0" smtClean="0"/>
              <a:t>中取若干列组成新的关系（从列的角度）</a:t>
            </a:r>
            <a:endParaRPr lang="zh-CN" altLang="en-US" dirty="0"/>
          </a:p>
        </p:txBody>
      </p:sp>
      <p:sp>
        <p:nvSpPr>
          <p:cNvPr id="14" name="左大括号 13"/>
          <p:cNvSpPr/>
          <p:nvPr/>
        </p:nvSpPr>
        <p:spPr>
          <a:xfrm rot="16200000">
            <a:off x="1714480" y="3500438"/>
            <a:ext cx="250033" cy="964413"/>
          </a:xfrm>
          <a:prstGeom prst="leftBrace">
            <a:avLst>
              <a:gd name="adj1" fmla="val 3065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57224" y="428625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对同一表进行操作</a:t>
            </a:r>
            <a:endParaRPr lang="zh-CN" altLang="en-US" dirty="0"/>
          </a:p>
        </p:txBody>
      </p:sp>
      <p:cxnSp>
        <p:nvCxnSpPr>
          <p:cNvPr id="16" name="直接箭头连接符 15"/>
          <p:cNvCxnSpPr/>
          <p:nvPr/>
        </p:nvCxnSpPr>
        <p:spPr>
          <a:xfrm rot="5400000">
            <a:off x="4500562" y="1142984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rot="16200000" flipH="1">
            <a:off x="6072198" y="1285860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71934" y="1928802"/>
            <a:ext cx="1571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分内连接与外连接两种，通常指内连接，是从两个关系的笛卡儿积中选取给定属性间满足一定条件的元组。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86512" y="2214554"/>
            <a:ext cx="17145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除是两个关系上进行的，是笛卡儿积的逆运算，是关系运算中的一种。</a:t>
            </a:r>
            <a:endParaRPr lang="zh-CN" altLang="en-US" dirty="0"/>
          </a:p>
        </p:txBody>
      </p:sp>
      <p:sp>
        <p:nvSpPr>
          <p:cNvPr id="23" name="左大括号 22"/>
          <p:cNvSpPr/>
          <p:nvPr/>
        </p:nvSpPr>
        <p:spPr>
          <a:xfrm rot="16200000">
            <a:off x="5857884" y="3571876"/>
            <a:ext cx="214314" cy="1785950"/>
          </a:xfrm>
          <a:prstGeom prst="leftBrace">
            <a:avLst>
              <a:gd name="adj1" fmla="val 3065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69567" y="470274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对两个表进行操作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0" grpId="0"/>
      <p:bldP spid="13" grpId="0"/>
      <p:bldP spid="14" grpId="0" animBg="1"/>
      <p:bldP spid="15" grpId="0"/>
      <p:bldP spid="21" grpId="0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977</Words>
  <Application>Microsoft Office PowerPoint</Application>
  <PresentationFormat>全屏显示(4:3)</PresentationFormat>
  <Paragraphs>139</Paragraphs>
  <Slides>18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159</cp:revision>
  <dcterms:created xsi:type="dcterms:W3CDTF">2023-03-29T06:59:52Z</dcterms:created>
  <dcterms:modified xsi:type="dcterms:W3CDTF">2023-05-26T06:37:34Z</dcterms:modified>
</cp:coreProperties>
</file>