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99" r:id="rId6"/>
    <p:sldId id="300" r:id="rId7"/>
    <p:sldId id="301" r:id="rId8"/>
    <p:sldId id="271" r:id="rId9"/>
    <p:sldId id="303" r:id="rId10"/>
    <p:sldId id="285" r:id="rId11"/>
    <p:sldId id="304" r:id="rId12"/>
    <p:sldId id="258" r:id="rId13"/>
    <p:sldId id="270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85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73047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0650"/>
            <a:ext cx="12192000" cy="38735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9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>
                    <a:lumMod val="8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bg2">
              <a:alpha val="10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3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30000"/>
                </a:schemeClr>
              </a:gs>
              <a:gs pos="100000">
                <a:schemeClr val="bg2">
                  <a:alpha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9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>
            <a:off x="9727002" y="12667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8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7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01788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9525"/>
            <a:ext cx="12192000" cy="26638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40" y="5301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-994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400" y="1382"/>
            <a:ext cx="121920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>
              <a:lumMod val="9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image" Target="../media/image1.png"/><Relationship Id="rId6" Type="http://schemas.openxmlformats.org/officeDocument/2006/relationships/tags" Target="../tags/tag143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1.png"/><Relationship Id="rId6" Type="http://schemas.openxmlformats.org/officeDocument/2006/relationships/tags" Target="../tags/tag152.xml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15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image" Target="../media/image1.png"/><Relationship Id="rId5" Type="http://schemas.openxmlformats.org/officeDocument/2006/relationships/tags" Target="../tags/tag169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168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1.png"/><Relationship Id="rId5" Type="http://schemas.openxmlformats.org/officeDocument/2006/relationships/tags" Target="../tags/tag178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tags" Target="../tags/tag177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82.xml"/><Relationship Id="rId1" Type="http://schemas.openxmlformats.org/officeDocument/2006/relationships/tags" Target="../tags/tag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Unit 6 </a:t>
            </a:r>
            <a:b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</a:br>
            <a:r>
              <a:rPr lang="en-US" altLang="zh-CN" dirty="0">
                <a:solidFill>
                  <a:schemeClr val="bg1"/>
                </a:solidFill>
                <a:sym typeface="Arial" panose="020B0604020202020204" pitchFamily="34" charset="0"/>
              </a:rPr>
              <a:t>Language Learning</a:t>
            </a:r>
            <a:endParaRPr lang="en-US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5" name="副标题 1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2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人文英语</a:t>
            </a:r>
            <a:r>
              <a:rPr lang="en-US" altLang="zh-CN" dirty="0">
                <a:solidFill>
                  <a:schemeClr val="bg2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chemeClr val="bg2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（第二版）</a:t>
            </a:r>
            <a:endParaRPr lang="zh-CN" altLang="en-US" dirty="0">
              <a:solidFill>
                <a:schemeClr val="bg2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466455" y="5050155"/>
            <a:ext cx="3477895" cy="1141730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zh-CN" dirty="0">
                <a:solidFill>
                  <a:schemeClr val="bg1"/>
                </a:solidFill>
                <a:sym typeface="Arial" panose="020B0604020202020204" pitchFamily="34" charset="0"/>
              </a:rPr>
              <a:t>乌兰察布广播电视大学</a:t>
            </a:r>
            <a:endParaRPr lang="zh-CN" altLang="zh-CN" dirty="0">
              <a:solidFill>
                <a:schemeClr val="bg1"/>
              </a:solidFill>
              <a:sym typeface="Arial" panose="020B0604020202020204" pitchFamily="34" charset="0"/>
            </a:endParaRPr>
          </a:p>
          <a:p>
            <a:pPr algn="r"/>
            <a:r>
              <a:rPr lang="zh-CN" altLang="zh-CN" dirty="0">
                <a:solidFill>
                  <a:schemeClr val="bg1"/>
                </a:solidFill>
                <a:sym typeface="Arial" panose="020B0604020202020204" pitchFamily="34" charset="0"/>
              </a:rPr>
              <a:t>刘效光</a:t>
            </a:r>
            <a:endParaRPr lang="zh-CN" altLang="zh-CN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5080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2"/>
            </p:custDataLst>
          </p:nvPr>
        </p:nvSpPr>
        <p:spPr>
          <a:xfrm>
            <a:off x="755650" y="1723390"/>
            <a:ext cx="10121265" cy="1354455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Think about it. When learning English, what problem do you have in terms of listening,speaking,reading,writing and translation?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55650" y="696595"/>
            <a:ext cx="1856105" cy="6953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rtlCol="0" anchor="ctr" anchorCtr="1">
            <a:normAutofit fontScale="60000"/>
          </a:bodyPr>
          <a:lstStyle/>
          <a:p>
            <a:pPr indent="0" algn="l" fontAlgn="auto"/>
            <a:r>
              <a:rPr lang="en-US" altLang="zh-CN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Getting</a:t>
            </a:r>
            <a:r>
              <a:rPr lang="zh-CN" altLang="zh-CN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 </a:t>
            </a:r>
            <a:r>
              <a:rPr lang="en-US" altLang="zh-CN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Started</a:t>
            </a:r>
            <a:endParaRPr lang="en-US" altLang="zh-CN" sz="3200" b="1" spc="800" dirty="0">
              <a:ln>
                <a:noFill/>
              </a:ln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8995" y="3077845"/>
            <a:ext cx="2150110" cy="3460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Listening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Reading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Writing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Translation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9460" y="3077845"/>
            <a:ext cx="5147945" cy="3460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difficult to follow the speaker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afraid of making mistakes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cannot grasp the main ideas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lots of grammatical mistakes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always thinking in Chinese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57640" y="3429000"/>
            <a:ext cx="2413635" cy="2586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indent="0"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How</a:t>
            </a:r>
            <a:endParaRPr lang="en-US" altLang="zh-CN" sz="36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to </a:t>
            </a:r>
            <a:endParaRPr lang="en-US" altLang="zh-CN" sz="36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ctr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improve?</a:t>
            </a:r>
            <a:endParaRPr lang="en-US" altLang="zh-CN" sz="36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5080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755650" y="696595"/>
            <a:ext cx="1856105" cy="69532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rtlCol="0" anchor="ctr" anchorCtr="1">
            <a:normAutofit fontScale="60000"/>
          </a:bodyPr>
          <a:lstStyle/>
          <a:p>
            <a:pPr indent="0" algn="l" fontAlgn="auto"/>
            <a:r>
              <a:rPr lang="en-US" altLang="zh-CN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Getting</a:t>
            </a:r>
            <a:r>
              <a:rPr lang="zh-CN" altLang="zh-CN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 </a:t>
            </a:r>
            <a:r>
              <a:rPr lang="en-US" altLang="zh-CN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Started</a:t>
            </a:r>
            <a:endParaRPr lang="en-US" altLang="zh-CN" sz="3200" b="1" spc="800" dirty="0">
              <a:ln>
                <a:noFill/>
              </a:ln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980" y="1683385"/>
            <a:ext cx="2150110" cy="4476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Listening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Reading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Writing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1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Translation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96795" y="1722755"/>
            <a:ext cx="3798570" cy="461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difficult to follow the speaker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afraid of making mistakes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cannot grasp the main ideas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lots of grammatical mistakes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lvl="0"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always thinking in Chinese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9435" y="1585595"/>
            <a:ext cx="6192520" cy="4286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lvl="0" indent="-457200" algn="ctr" fontAlgn="auto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do more listening practise</a:t>
            </a:r>
            <a:endParaRPr lang="en-US" altLang="zh-CN" sz="28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57200" lvl="0" indent="-457200" algn="ctr" fontAlgn="auto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be brave to speak </a:t>
            </a:r>
            <a:endParaRPr lang="en-US" altLang="zh-CN" sz="28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57200" lvl="0" indent="-457200" algn="ctr" fontAlgn="auto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expand your vocabulary</a:t>
            </a:r>
            <a:endParaRPr lang="en-US" altLang="zh-CN" sz="28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57200" lvl="0" indent="-457200" algn="ctr" fontAlgn="auto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try to start with easy sentences</a:t>
            </a:r>
            <a:endParaRPr lang="en-US" altLang="zh-CN" sz="28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457200" lvl="0" indent="-457200" algn="ctr" fontAlgn="auto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think English in English</a:t>
            </a:r>
            <a:endParaRPr lang="en-US" altLang="zh-CN" sz="28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5715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2"/>
            </p:custDataLst>
          </p:nvPr>
        </p:nvSpPr>
        <p:spPr>
          <a:xfrm>
            <a:off x="4300855" y="1102995"/>
            <a:ext cx="7736840" cy="55880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Listen to the dialog and answer the following questions.</a:t>
            </a:r>
            <a:endParaRPr lang="en-US" altLang="zh-CN" sz="2400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endParaRPr lang="en-US" altLang="zh-CN" sz="2400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49580" y="387350"/>
            <a:ext cx="4316095" cy="564515"/>
          </a:xfrm>
          <a:prstGeom prst="rect">
            <a:avLst/>
          </a:prstGeom>
          <a:solidFill>
            <a:srgbClr val="324274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 indent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Listening and 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unit 6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1320" y="1102995"/>
            <a:ext cx="3597275" cy="30734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00855" y="5036185"/>
            <a:ext cx="7736840" cy="62103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3. What are Liu Hui's suggestions to Zhang Hua?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4300855" y="1797050"/>
            <a:ext cx="7736840" cy="65024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1. What are they talking about in the dialog?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4300855" y="3401695"/>
            <a:ext cx="7736840" cy="680085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2. What problems does Zhang Hua have in English learning?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4319270" y="2490470"/>
            <a:ext cx="7736840" cy="65024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They are 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sharing their expriences in learning English.</a:t>
            </a:r>
            <a:endParaRPr lang="en-US" altLang="zh-CN" sz="2400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9270" y="417639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He has found it difficult to learn English words.</a:t>
            </a:r>
            <a:endParaRPr lang="en-US" altLang="zh-CN" sz="2400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19270" y="575437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Try to learn English from TV dramas</a:t>
            </a:r>
            <a:endParaRPr lang="en-US" altLang="zh-CN" sz="2400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4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22" grpId="1"/>
      <p:bldP spid="4" grpId="0"/>
      <p:bldP spid="4" grpId="1"/>
      <p:bldP spid="5" grpId="0"/>
      <p:bldP spid="5" grpId="1"/>
      <p:bldP spid="3" grpId="0"/>
      <p:bldP spid="3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5715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2"/>
            </p:custDataLst>
          </p:nvPr>
        </p:nvSpPr>
        <p:spPr>
          <a:xfrm>
            <a:off x="4214495" y="1024255"/>
            <a:ext cx="7736840" cy="829310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Zhang Hua and Liu Hui are sharing their expriences in learning English.</a:t>
            </a:r>
            <a:endParaRPr lang="en-US" altLang="zh-CN" sz="2400" i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49580" y="387350"/>
            <a:ext cx="4316095" cy="564515"/>
          </a:xfrm>
          <a:prstGeom prst="rect">
            <a:avLst/>
          </a:prstGeom>
          <a:solidFill>
            <a:srgbClr val="324274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 indent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Listening and 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unit 6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1320" y="1102995"/>
            <a:ext cx="3597275" cy="30734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214495" y="1889760"/>
            <a:ext cx="7736840" cy="122555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Recently,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I’ve found it difficult to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learn English words.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L: Yes,remembering  new words is boring.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Why not try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different ways.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4214495" y="2948305"/>
            <a:ext cx="7736840" cy="81026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Do you have any good ideas?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L: Do you like watching TV dramas in English?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4220845" y="3717925"/>
            <a:ext cx="7736840" cy="1160145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Of course! I’m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obsessed with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them.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L: I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used to learn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English from TV dramas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when I was a freshman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4231640" y="4770755"/>
            <a:ext cx="7736840" cy="1434465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Is it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effective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?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Whenever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I watched them I could only remember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a few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new words.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L: There's a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strategy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. First  you should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try not to look at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 subtitles all the time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6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22" grpId="1"/>
      <p:bldP spid="3" grpId="1"/>
      <p:bldP spid="4" grpId="1"/>
      <p:bldP spid="5" grpId="1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-635" y="0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01625" y="220980"/>
            <a:ext cx="4316095" cy="564515"/>
          </a:xfrm>
          <a:prstGeom prst="rect">
            <a:avLst/>
          </a:prstGeom>
          <a:solidFill>
            <a:srgbClr val="324274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 indent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Listening and 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01625" y="1501140"/>
            <a:ext cx="7736840" cy="560705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I’ve found it difficult to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learn English words.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01625" y="2649855"/>
            <a:ext cx="10138410" cy="520065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I’m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obsessed with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them.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01625" y="3870325"/>
            <a:ext cx="7736840" cy="48133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Is it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effective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?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01625" y="2084070"/>
            <a:ext cx="7736840" cy="54356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Why not try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different ways.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01625" y="3192145"/>
            <a:ext cx="9498330" cy="655955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used to learn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English from TV dramas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when I was a freshman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301625" y="4373880"/>
            <a:ext cx="10335260" cy="492760"/>
          </a:xfrm>
          <a:prstGeom prst="rect">
            <a:avLst/>
          </a:prstGeom>
          <a:noFill/>
        </p:spPr>
        <p:txBody>
          <a:bodyPr wrap="square" rtlCol="0"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Whenever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I watched them I could only remember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a few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new words.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1625" y="5371465"/>
            <a:ext cx="91382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First  you should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try not to look at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 subtitles all the time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1625" y="488886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There's a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strategy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.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5" grpId="0"/>
      <p:bldP spid="5" grpId="1"/>
      <p:bldP spid="9" grpId="0"/>
      <p:bldP spid="9" grpId="1"/>
      <p:bldP spid="6" grpId="0"/>
      <p:bldP spid="6" grpId="1"/>
      <p:bldP spid="11" grpId="0"/>
      <p:bldP spid="11" grpId="1"/>
      <p:bldP spid="13" grpId="0"/>
      <p:bldP spid="13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5715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49580" y="387350"/>
            <a:ext cx="4316095" cy="564515"/>
          </a:xfrm>
          <a:prstGeom prst="rect">
            <a:avLst/>
          </a:prstGeom>
          <a:solidFill>
            <a:srgbClr val="324274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 indent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Listening and 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unit 6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1320" y="1102995"/>
            <a:ext cx="3597275" cy="30734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231640" y="1102995"/>
            <a:ext cx="7736840" cy="427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You mean just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force yourself to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listen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?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: Yes, then gradually you will remembered the words you are not familiar with.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I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t's hard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b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ut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will have a try next time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.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L: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econdly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,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if you really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can't help reading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 subtitles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,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ay your attention to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 new words and phrases.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Then I think that will help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pick up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some of the new words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L: And finally you watched the drama again, of course without subtitles.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Z: This sounds good! I will definitely follow these steps next time when I watch English films or dramas.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50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5715"/>
            <a:ext cx="12192635" cy="1108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49580" y="387350"/>
            <a:ext cx="4316095" cy="564515"/>
          </a:xfrm>
          <a:prstGeom prst="rect">
            <a:avLst/>
          </a:prstGeom>
          <a:solidFill>
            <a:srgbClr val="324274"/>
          </a:soli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 indent="0" algn="l" fontAlgn="ctr">
              <a:lnSpc>
                <a:spcPct val="100000"/>
              </a:lnSpc>
              <a:buClrTx/>
              <a:buSzTx/>
              <a:buFontTx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Listening and Speaking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49580" y="5454650"/>
            <a:ext cx="7736840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This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sounds good!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9580" y="14097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You mean just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force yourself to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listen?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9580" y="2328545"/>
            <a:ext cx="103943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Then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gradually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you will remembered the words you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are not familiar with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580" y="3247390"/>
            <a:ext cx="105416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If you really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can't help reading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 subtitles,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pay your attention to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the new words and phrases.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9580" y="4535805"/>
            <a:ext cx="72777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I think that will help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pick up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Arial" panose="020B0604020202020204" pitchFamily="34" charset="0"/>
              </a:rPr>
              <a:t> some of the new words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635" cy="1423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559810" y="1570355"/>
          <a:ext cx="8274050" cy="43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7775"/>
                <a:gridCol w="1946275"/>
              </a:tblGrid>
              <a:tr h="486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Suggestions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By Liu Hui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A. </a:t>
                      </a:r>
                      <a:r>
                        <a:rPr lang="zh-CN" altLang="en-US" sz="2400"/>
                        <a:t>Watch TV dramas in English.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B</a:t>
                      </a:r>
                      <a:r>
                        <a:rPr lang="en-US" altLang="zh-CN" sz="2400"/>
                        <a:t>. </a:t>
                      </a:r>
                      <a:r>
                        <a:rPr lang="zh-CN" altLang="en-US" sz="2400"/>
                        <a:t>Read more newspaper, magazines and books in English</a:t>
                      </a:r>
                      <a:r>
                        <a:rPr lang="en-US" altLang="zh-CN" sz="2400"/>
                        <a:t>.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C. </a:t>
                      </a:r>
                      <a:r>
                        <a:rPr lang="zh-CN" altLang="en-US" sz="2400"/>
                        <a:t>Try not to look at the subtitles all the time.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D</a:t>
                      </a:r>
                      <a:r>
                        <a:rPr lang="en-US" altLang="zh-CN" sz="2400"/>
                        <a:t>. </a:t>
                      </a:r>
                      <a:r>
                        <a:rPr lang="zh-CN" altLang="en-US" sz="2400"/>
                        <a:t>Remember English words and phrases in the books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822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E. Remember the words you are not familiar with.F Force yourself to listen.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/>
                        <a:t>F</a:t>
                      </a:r>
                      <a:r>
                        <a:rPr lang="en-US" altLang="zh-CN" sz="2400"/>
                        <a:t>. </a:t>
                      </a:r>
                      <a:r>
                        <a:rPr lang="zh-CN" altLang="en-US" sz="2400"/>
                        <a:t>Force yourself to listen.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14325" y="40640"/>
            <a:ext cx="116497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Ⅲ</a:t>
            </a:r>
            <a:r>
              <a:rPr lang="en-US" altLang="zh-CN" sz="2800" b="1" spc="800" dirty="0">
                <a:ln>
                  <a:noFill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.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isten to the dialog again,and tick (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L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Hu's sugestions for lea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rn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ing new</a:t>
            </a:r>
            <a:r>
              <a:rPr lang="en-US" altLang="zh-CN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words.</a:t>
            </a:r>
            <a:endParaRPr lang="zh-CN" altLang="en-US" sz="28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unit 6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4325" y="1570355"/>
            <a:ext cx="2933065" cy="2347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643870" y="2105025"/>
            <a:ext cx="468630" cy="410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643870" y="3340735"/>
            <a:ext cx="468630" cy="410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0643870" y="4822190"/>
            <a:ext cx="468630" cy="410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643870" y="5486400"/>
            <a:ext cx="468630" cy="410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36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1"/>
  <p:tag name="KSO_WM_UNIT_BK_DARK_LIGHT" val="1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1"/>
  <p:tag name="KSO_WM_UNIT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1"/>
  <p:tag name="KSO_WM_UNIT_BK_DARK_LIGHT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7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7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7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7_1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PRESET_TEXT" val="空白演示经典风格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7_1*b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PRESET_TEXT" val="单击此处添加副标题"/>
</p:tagLst>
</file>

<file path=ppt/tags/tag131.xml><?xml version="1.0" encoding="utf-8"?>
<p:tagLst xmlns:p="http://schemas.openxmlformats.org/presentationml/2006/main"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6917_1*b*2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演讲者："/>
</p:tagLst>
</file>

<file path=ppt/tags/tag132.xml><?xml version="1.0" encoding="utf-8"?>
<p:tagLst xmlns:p="http://schemas.openxmlformats.org/presentationml/2006/main">
  <p:tag name="KSO_WM_SLIDE_ID" val="custom2020691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7"/>
  <p:tag name="KSO_WM_SLIDE_LAYOUT" val="a_b"/>
  <p:tag name="KSO_WM_SLIDE_LAYOUT_CNT" val="1_2"/>
  <p:tag name="KSO_WM_TEMPLATE_MASTER_THUMB_INDEX" val="12"/>
  <p:tag name="KSO_WM_TEMPLATE_THUMBS_INDEX" val="1、4、7、8、10、11、12、13、15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2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7_2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6917_2*l_h_i*1_1_1"/>
  <p:tag name="KSO_WM_TEMPLATE_CATEGORY" val="custom"/>
  <p:tag name="KSO_WM_TEMPLATE_INDEX" val="20206917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7_3*i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TABLE_ENDDRAG_ORIGIN_RECT" val="651*288"/>
  <p:tag name="TABLE_ENDDRAG_RECT" val="253*233*651*288"/>
</p:tagLst>
</file>

<file path=ppt/tags/tag178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7"/>
  <p:tag name="KSO_WM_SLIDE_ID" val="custom20206917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7_15*a*1"/>
  <p:tag name="KSO_WM_TEMPLATE_CATEGORY" val="custom"/>
  <p:tag name="KSO_WM_TEMPLATE_INDEX" val="2020691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</p:tagLst>
</file>

<file path=ppt/tags/tag184.xml><?xml version="1.0" encoding="utf-8"?>
<p:tagLst xmlns:p="http://schemas.openxmlformats.org/presentationml/2006/main">
  <p:tag name="KSO_WM_SLIDE_ID" val="custom20206917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7"/>
  <p:tag name="KSO_WM_SLIDE_TYPE" val="endPage"/>
  <p:tag name="KSO_WM_SLIDE_SUBTYPE" val="pureTxt"/>
  <p:tag name="KSO_WM_SLIDE_LAYOUT" val="a"/>
  <p:tag name="KSO_WM_SLIDE_LAYOUT_CNT" val="1"/>
</p:tagLst>
</file>

<file path=ppt/tags/tag185.xml><?xml version="1.0" encoding="utf-8"?>
<p:tagLst xmlns:p="http://schemas.openxmlformats.org/presentationml/2006/main">
  <p:tag name="COMMONDATA" val="eyJoZGlkIjoiYzc3YTUxOTQwNDdhMzQzZGNmZjYyZTQ1ODFmMjljYTYifQ=="/>
  <p:tag name="KSO_WPP_MARK_KEY" val="1febc564-7c76-48a5-a314-145fc98bbe8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1"/>
  <p:tag name="KSO_WM_UNIT_BK_DARK_LIGHT" val="1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1"/>
  <p:tag name="KSO_WM_UNIT_BK_DARK_LIGHT" val="1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深色">
      <a:dk1>
        <a:srgbClr val="000000"/>
      </a:dk1>
      <a:lt1>
        <a:srgbClr val="FFFFFF"/>
      </a:lt1>
      <a:dk2>
        <a:srgbClr val="0F1423"/>
      </a:dk2>
      <a:lt2>
        <a:srgbClr val="272B3A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3229</Words>
  <Application>WPS 演示</Application>
  <PresentationFormat>宽屏</PresentationFormat>
  <Paragraphs>160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Times New Roman</vt:lpstr>
      <vt:lpstr>Segoe UI</vt:lpstr>
      <vt:lpstr>Arial Unicode MS</vt:lpstr>
      <vt:lpstr>Calibri</vt:lpstr>
      <vt:lpstr>Office 主题</vt:lpstr>
      <vt:lpstr>1_Office 主题​​</vt:lpstr>
      <vt:lpstr>Unit 6  Language Learning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Leon</cp:lastModifiedBy>
  <cp:revision>6</cp:revision>
  <dcterms:created xsi:type="dcterms:W3CDTF">2023-04-11T01:42:00Z</dcterms:created>
  <dcterms:modified xsi:type="dcterms:W3CDTF">2023-12-19T08:16:49Z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F46D10A587FA432FBC6957A6B9F44DA9_12</vt:lpwstr>
  </property>
  <property fmtid="{D5CDD505-2E9C-101B-9397-08002B2CF9AE}" pid="3" name="KSOProductBuildVer">
    <vt:lpwstr>2052-12.1.0.15946</vt:lpwstr>
  </property>
</Properties>
</file>