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09" r:id="rId6"/>
    <p:sldId id="310" r:id="rId7"/>
    <p:sldId id="311" r:id="rId8"/>
    <p:sldId id="312" r:id="rId9"/>
    <p:sldId id="320" r:id="rId10"/>
    <p:sldId id="313" r:id="rId11"/>
    <p:sldId id="314" r:id="rId12"/>
    <p:sldId id="316" r:id="rId13"/>
    <p:sldId id="315" r:id="rId14"/>
    <p:sldId id="317" r:id="rId15"/>
    <p:sldId id="318" r:id="rId16"/>
    <p:sldId id="319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98" r:id="rId27"/>
  </p:sldIdLst>
  <p:sldSz cx="9144000" cy="5715000"/>
  <p:notesSz cx="6858000" cy="9144000"/>
  <p:custDataLst>
    <p:tags r:id="rId31"/>
  </p:custDataLst>
  <p:defaultTextStyle>
    <a:defPPr>
      <a:defRPr lang="zh-CN"/>
    </a:defPPr>
    <a:lvl1pPr marL="0" lvl="0" indent="0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55600" lvl="1" indent="101600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713105" lvl="2" indent="20129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68705" lvl="3" indent="30289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25575" lvl="4" indent="40322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40322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40322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40322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403225" algn="l" defTabSz="71310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F16"/>
    <a:srgbClr val="FB2D17"/>
    <a:srgbClr val="404040"/>
    <a:srgbClr val="E8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660"/>
    <p:restoredTop sz="94660"/>
  </p:normalViewPr>
  <p:slideViewPr>
    <p:cSldViewPr snapToGrid="0">
      <p:cViewPr>
        <p:scale>
          <a:sx n="75" d="100"/>
          <a:sy n="75" d="100"/>
        </p:scale>
        <p:origin x="13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7E418-D079-4BD0-BCD0-59FA31679323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png"/><Relationship Id="rId7" Type="http://schemas.openxmlformats.org/officeDocument/2006/relationships/image" Target="../media/image33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3.xml"/><Relationship Id="rId7" Type="http://schemas.openxmlformats.org/officeDocument/2006/relationships/image" Target="../media/image9.png"/><Relationship Id="rId6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15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240564" y="3654425"/>
            <a:ext cx="2861310" cy="10147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古代汉语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专题</a:t>
            </a:r>
            <a:endParaRPr kumimoji="0" lang="zh-CN" alt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汉字的构造</a:t>
            </a:r>
            <a:endParaRPr kumimoji="0" lang="zh-CN" altLang="en-US" sz="2800" b="1" i="0" u="none" strike="noStrike" kern="1200" cap="none" spc="30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pic>
        <p:nvPicPr>
          <p:cNvPr id="2052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338" y="630238"/>
            <a:ext cx="4956175" cy="283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241040" y="4919345"/>
            <a:ext cx="299783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71310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5" b="1" kern="1200" cap="none" spc="0" normalizeH="0" baseline="0" noProof="0" dirty="0" smtClean="0">
                <a:solidFill>
                  <a:srgbClr val="9F0F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—</a:t>
            </a:r>
            <a:r>
              <a:rPr kumimoji="0" lang="zh-CN" sz="1405" b="1" kern="1200" cap="none" spc="0" normalizeH="0" baseline="0" noProof="0" dirty="0" smtClean="0">
                <a:solidFill>
                  <a:srgbClr val="9F0F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乌兰察布开放大学</a:t>
            </a:r>
            <a:r>
              <a:rPr kumimoji="0" lang="en-US" altLang="zh-CN" sz="1405" b="1" kern="1200" cap="none" spc="0" normalizeH="0" baseline="0" noProof="0" dirty="0" smtClean="0">
                <a:solidFill>
                  <a:srgbClr val="9F0F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405" b="1" kern="1200" cap="none" spc="0" normalizeH="0" baseline="0" noProof="0" dirty="0" smtClean="0">
                <a:solidFill>
                  <a:srgbClr val="9F0F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刘赛男</a:t>
            </a:r>
            <a:r>
              <a:rPr kumimoji="0" lang="en-US" altLang="zh-CN" sz="1405" b="1" kern="1200" cap="none" spc="0" normalizeH="0" baseline="0" noProof="0" dirty="0" smtClean="0">
                <a:solidFill>
                  <a:srgbClr val="9F0F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—</a:t>
            </a:r>
            <a:endParaRPr kumimoji="0" lang="zh-CN" altLang="en-US" sz="1405" b="1" kern="1200" cap="none" spc="0" normalizeH="0" baseline="0" noProof="0" dirty="0">
              <a:solidFill>
                <a:srgbClr val="9F0F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06725" y="4919028"/>
            <a:ext cx="3327400" cy="307975"/>
          </a:xfrm>
          <a:prstGeom prst="rect">
            <a:avLst/>
          </a:prstGeom>
          <a:noFill/>
          <a:ln>
            <a:solidFill>
              <a:srgbClr val="9F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8260" y="4654550"/>
            <a:ext cx="205740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一、象形字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加体象形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048510"/>
            <a:ext cx="4008120" cy="190754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加体象形又称烘托象形，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是用一个附加的形体来烘托该字所要表示的那个事物的形体，从而来显示该字意义的造字方法。这种字中表示其意义部分的形体叫做本体，把那个用来衬托的形体叫做烘托体。因这种字由两个形体构成，所以又称合体象形，也称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杂象形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11" name="图片 5" descr="IMG_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995" y="1655445"/>
            <a:ext cx="2190115" cy="3636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4572000" y="2966720"/>
            <a:ext cx="727075" cy="3860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眉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01940" y="2966720"/>
            <a:ext cx="727075" cy="3860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须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4850" y="3759200"/>
            <a:ext cx="4008120" cy="19558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从字形看，象形字的主要特征是字形与其所代表的事物的形状具有一致性，因而表意具有直观性，可以使人见形而知义；从字义看，象形字主要是表示具体的实物的字，很难用这种方法来表示抽象的概念。但象形字为其它类型的字的构造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奠定了基础，因此</a:t>
            </a: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象形字是汉字的基础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二、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指事字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295525"/>
            <a:ext cx="7496175" cy="28016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指事字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用一个字符来象征一种意义而构成的字，或者在象形字的基础上再加上指事符号来表明字义所构成的字。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2795" y="3408680"/>
            <a:ext cx="3489960" cy="124587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指事字的根本之点在于，其形体中具有指事符号。所谓指事符号，就是象征某种意义或者指点某种意义的字符。根据其形体结构，指事可以分为两类，即：独体指事和加体指事。</a:t>
            </a:r>
            <a:endParaRPr kumimoji="0" lang="zh-CN" altLang="en-US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90" y="3641090"/>
            <a:ext cx="3421380" cy="781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8260" y="4654550"/>
            <a:ext cx="205740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二、指示字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5080" y="2048510"/>
            <a:ext cx="2884170" cy="304863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独体指事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即用一个符号象征一种意义构成的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字。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加体指事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是一种在象形字的基础上加上一个指事性符号以表明字义的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造字方法。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11" name="图片 7" descr="IMG_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620" y="1975168"/>
            <a:ext cx="1409700" cy="197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会意字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60" y="2138045"/>
            <a:ext cx="7496175" cy="28016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会意字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就是把两个或者两个以上的意素组合在一起所构成的整字。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句中的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类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是指字的形体，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谊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是指字的意义。这句话的意思是说：会意字是组合字的形体、合并字的意义，以此显现新字的意义，武、信就是这样的字。根据不同的标准，会意字可以分为不同的种类。根据造字所用字素形体的异同，会意可分为同体会意和异体会意。根据会意字的意符表示整字意义的方式，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会意可分为字形会意和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字义会意。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560" y="2533650"/>
            <a:ext cx="3375660" cy="765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8260" y="4654550"/>
            <a:ext cx="205740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三、会意字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同体会意和异体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会意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0280" y="2048510"/>
            <a:ext cx="2940050" cy="10191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同体会意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即用两个或两个以上相同的形体组合的字。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" name="图片 8" descr="IMG_2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75" y="2865755"/>
            <a:ext cx="2505075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572000" y="2048510"/>
            <a:ext cx="2940050" cy="64579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异体会意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是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用两个或两个以上不同的形体组合的字。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9" name="图片 9" descr="IMG_2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020" y="2694305"/>
            <a:ext cx="2619375" cy="2451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8260" y="4654550"/>
            <a:ext cx="205740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三、会意字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字形会意和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字义会意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70280" y="2048510"/>
            <a:ext cx="2940050" cy="10191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字形会意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是用字的形体形象及其组合关系来表示整字的意义。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572000" y="2048510"/>
            <a:ext cx="2940050" cy="64579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字义会意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是用组字部件的意义来表示整字意义。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13" name="图片 12" descr="IMG_2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915" y="3004820"/>
            <a:ext cx="2499360" cy="2200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9" descr="IMG_2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6815" y="2938780"/>
            <a:ext cx="2619375" cy="2451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三一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音字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295525"/>
            <a:ext cx="3298190" cy="190563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表音字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是用字表示语音，通过语音表达字义，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六书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中称为假借字。象形字、指事字、会意字都是以形体表达意义，一些非常抽象的意思无法用形体表达，就借用音同或音近的字来表达，这就是假借字。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一、表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音字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23" name="图片 23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620" y="2048510"/>
            <a:ext cx="176720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4003675" y="3227705"/>
            <a:ext cx="1091565" cy="3860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箕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-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其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5205" y="3227705"/>
            <a:ext cx="1091565" cy="3860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钉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-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丁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三一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音字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1861185"/>
            <a:ext cx="6794500" cy="338772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假借字的出现，对于字用带来了重大的影响，学习汉字学，读文言文，对此不可不知，因此，有必要讲一下假借造成的用字后果。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一个字一旦被借，成为假借字后，会发生两种情况：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1.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永借不还，如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其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2.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借后归还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，如</a:t>
            </a:r>
            <a:r>
              <a:rPr lang="en-US" altLang="zh-CN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采</a:t>
            </a:r>
            <a:r>
              <a:rPr lang="en-US" altLang="zh-CN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16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。</a:t>
            </a:r>
            <a:endParaRPr lang="zh-CN" altLang="en-US" sz="160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这里需要注意三点：</a:t>
            </a:r>
            <a:endParaRPr lang="zh-CN" altLang="en-US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1.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假借，没有直接造出新的字符，因而有人认为它是用字之法，而不是造字之法，但它为一些本无其字的词取得了书写形式，因此有人称假借为</a:t>
            </a: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不造字的造字法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2.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假借的原则是借字和被借字的读音相同或相近。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3.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假借字的意义在于使文字直接和语音发生了联系。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二、假借造成的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结果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172970"/>
            <a:ext cx="7203440" cy="24815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意声字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就是字形既表意又表音的字，也就是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六书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中的形声字。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可见，意声字至少由两个形体构成，其中一个表声，一个表意，我们把表意的形体称为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意符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，把表声的形体称为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声符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这里需要注意区别：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意声字和会意字都是由两个以上的形体构成的，二者的区别在于，构成会意字的形体表示的都是该形体的意义，构成意声字的形体分别表意和表音。如：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睡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，目垂也。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锤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、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捶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、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陲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用意、声组合新字，既符合语言的需要，又符合识读的要求，是一种优越的汉字类型。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245" y="2503170"/>
            <a:ext cx="2971800" cy="7092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1918335"/>
            <a:ext cx="3369310" cy="31273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意声字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一般由一个意符和一个声符组成，也有少数字由一个声符与两个或两个以上的意符组成。如：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此外，还有所谓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亦声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字，也叫做会意兼形声字，就是意声字的某一个字符，在充当意符的同时还兼作声符。如：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一、意声字的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构成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65" y="1946910"/>
            <a:ext cx="3192780" cy="1463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565" y="3707765"/>
            <a:ext cx="3180080" cy="812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20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五边形 23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05" y="1477010"/>
            <a:ext cx="723900" cy="707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68"/>
          <a:stretch>
            <a:fillRect/>
          </a:stretch>
        </p:blipFill>
        <p:spPr>
          <a:xfrm>
            <a:off x="-2720975" y="1260475"/>
            <a:ext cx="18288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033780" y="665480"/>
            <a:ext cx="44519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知识架构：</a:t>
            </a:r>
            <a:r>
              <a:rPr kumimoji="0" lang="zh-CN" altLang="en-US" sz="2400" b="0" i="0" u="none" strike="noStrike" kern="120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          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4" name="文本框 27"/>
          <p:cNvSpPr txBox="1"/>
          <p:nvPr/>
        </p:nvSpPr>
        <p:spPr>
          <a:xfrm>
            <a:off x="409575" y="59213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654550"/>
            <a:ext cx="766763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808913" y="4654550"/>
            <a:ext cx="1335088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9" name="图片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1" contrast="-70000"/>
          </a:blip>
          <a:stretch>
            <a:fillRect/>
          </a:stretch>
        </p:blipFill>
        <p:spPr>
          <a:xfrm>
            <a:off x="957580" y="1780540"/>
            <a:ext cx="335280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>
            <a:off x="908050" y="1607185"/>
            <a:ext cx="5727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9F0F16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第一部分</a:t>
            </a:r>
            <a:endParaRPr kumimoji="0" lang="zh-CN" sz="1200" b="0" i="0" u="none" strike="noStrike" kern="1200" cap="none" spc="300" normalizeH="0" baseline="0" noProof="0" dirty="0">
              <a:ln>
                <a:noFill/>
              </a:ln>
              <a:solidFill>
                <a:srgbClr val="9F0F16"/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pic>
        <p:nvPicPr>
          <p:cNvPr id="3094" name="图片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43" t="10867" r="51891" b="52858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56410" y="1591945"/>
            <a:ext cx="561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六书说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到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三书说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3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00" y="2393950"/>
            <a:ext cx="723900" cy="707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00" y="3365500"/>
            <a:ext cx="723900" cy="707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926465" y="2509520"/>
            <a:ext cx="5651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9F0F16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第二部分</a:t>
            </a:r>
            <a:endParaRPr kumimoji="0" lang="zh-CN" sz="1200" b="0" i="0" u="none" strike="noStrike" kern="1200" cap="none" spc="300" normalizeH="0" baseline="0" noProof="0" dirty="0">
              <a:ln>
                <a:noFill/>
              </a:ln>
              <a:solidFill>
                <a:srgbClr val="9F0F16"/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9640" y="3531870"/>
            <a:ext cx="5651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9F0F16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第三部分</a:t>
            </a:r>
            <a:endParaRPr kumimoji="0" lang="zh-CN" sz="1200" b="0" i="0" u="none" strike="noStrike" kern="1200" cap="none" spc="300" normalizeH="0" baseline="0" noProof="0" dirty="0">
              <a:ln>
                <a:noFill/>
              </a:ln>
              <a:solidFill>
                <a:srgbClr val="9F0F16"/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62125" y="2447925"/>
            <a:ext cx="561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表意字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62125" y="3461385"/>
            <a:ext cx="561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表音字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7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00" y="4369435"/>
            <a:ext cx="723900" cy="707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929640" y="4535805"/>
            <a:ext cx="5651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9F0F16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第三部分</a:t>
            </a:r>
            <a:endParaRPr kumimoji="0" lang="zh-CN" sz="1200" b="0" i="0" u="none" strike="noStrike" kern="1200" cap="none" spc="300" normalizeH="0" baseline="0" noProof="0" dirty="0">
              <a:ln>
                <a:noFill/>
              </a:ln>
              <a:solidFill>
                <a:srgbClr val="9F0F16"/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6410" y="4474210"/>
            <a:ext cx="561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意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声字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1918335"/>
            <a:ext cx="3369310" cy="31273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（一）左意右声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松、理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（二）右意左声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欺、救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（三）上意下声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苛、景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（四）下意上声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基、妄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（五）外意内声，固，《说文》：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四塞也。从囗，古声。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（六）内意外声，闻，《说文》：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知声也。从耳，门声。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二、意声字中意符和声符组合的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位置关系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91710" y="1910080"/>
            <a:ext cx="3369310" cy="31273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（七）特殊结构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1.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意符偏于一隅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倏，《说文》：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犬走疾也。从犬，攸声。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2.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声符偏于一隅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徒，《说文》：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步行也。从辵土声。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3.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字符分拆，穿插结合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随，《说文》：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从也。从辵，隋声。</a:t>
            </a: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4396105" y="2676525"/>
            <a:ext cx="3699510" cy="105219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如：以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手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为意符的字，有推、拉、排、把、提、按、拿、捏、掐、拧、打等，在这些字中，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手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只表示这些字的意义与手有关，而不表示手的具体动作或状态。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三、意声字中意符和声符的表意表音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功能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2048510"/>
            <a:ext cx="3382010" cy="16802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3491865" y="2048510"/>
            <a:ext cx="4651375" cy="38157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第一，同一个意符，在不同的字中可以表示不同的意义。如：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口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作意符，可以表示这样几种不同的意义：</a:t>
            </a:r>
            <a:endParaRPr lang="zh-CN" altLang="en-US" sz="1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（１）与口有关的器官，例如，嘴、喙、吻（嘴边）、喉；</a:t>
            </a:r>
            <a:endParaRPr lang="zh-CN" altLang="en-US" sz="1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（２）与口有关的行为，例如，含、叫、吞、吐、吸、吹、吮、咬；</a:t>
            </a:r>
            <a:endParaRPr lang="zh-CN" altLang="en-US" sz="1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（３）象声词，例如，呱、啾、哗、呼、啦；</a:t>
            </a:r>
            <a:endParaRPr lang="zh-CN" altLang="en-US" sz="1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（４）与语言有关的事情，例如，命、令、召、告、唯、咨。</a:t>
            </a:r>
            <a:endParaRPr lang="zh-CN" altLang="en-US" sz="1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第二、同一类意义，可以用不同的意符表示。例如：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表示建筑物或其局部可以用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宀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，如：室、宅、宇；可以用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广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，如：庙、庑、廊；还可以用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户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，如：房、扃、扉；也可以用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尸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，如屋、层。</a:t>
            </a:r>
            <a:endParaRPr lang="zh-CN" altLang="en-US" sz="10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三、意声字中意符和声符的表意表音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功能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2244725"/>
            <a:ext cx="2564130" cy="1838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三、意声字中意符和声符的表意表音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功能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807720" y="2073910"/>
            <a:ext cx="6835140" cy="38157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声符的表音功能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意声字的声符对整字具有一定的表音作用。</a:t>
            </a:r>
            <a:endParaRPr lang="zh-CN" altLang="en-US" sz="14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例如，以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马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为声符的字：吗、妈、玛、码、骂、蚂、的读音都与其声符的读音相近（声韵皆同，仅声调不同）。对于现代汉字中意声字的读音，不要简单地用类推法去读。例如，以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复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为声符的有腹、馥、蝮、複、鰒、愎等，但前面的五个字都读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en-US" altLang="zh-CN" sz="1200" i="0">
                <a:solidFill>
                  <a:srgbClr val="141414"/>
                </a:solidFill>
                <a:latin typeface="仿宋" panose="02010609060101010101" charset="-122"/>
                <a:ea typeface="仿宋" panose="02010609060101010101" charset="-122"/>
                <a:cs typeface="华文行楷" panose="02010800040101010101" charset="-122"/>
              </a:rPr>
              <a:t>f</a:t>
            </a:r>
            <a:r>
              <a:rPr lang="en-US" altLang="en-US" sz="1200" i="0">
                <a:solidFill>
                  <a:srgbClr val="141414"/>
                </a:solidFill>
                <a:latin typeface="仿宋" panose="02010609060101010101" charset="-122"/>
                <a:ea typeface="仿宋" panose="02010609060101010101" charset="-122"/>
                <a:cs typeface="华文行楷" panose="02010800040101010101" charset="-122"/>
              </a:rPr>
              <a:t>ù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，而愎却读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en-US" altLang="zh-CN" sz="1200" i="0">
                <a:solidFill>
                  <a:srgbClr val="141414"/>
                </a:solidFill>
                <a:latin typeface="仿宋" panose="02010609060101010101" charset="-122"/>
                <a:ea typeface="仿宋" panose="02010609060101010101" charset="-122"/>
                <a:cs typeface="华文行楷" panose="02010800040101010101" charset="-122"/>
              </a:rPr>
              <a:t>b</a:t>
            </a:r>
            <a:r>
              <a:rPr lang="en-US" altLang="en-US" sz="1200" i="0">
                <a:solidFill>
                  <a:srgbClr val="141414"/>
                </a:solidFill>
                <a:latin typeface="仿宋" panose="02010609060101010101" charset="-122"/>
                <a:ea typeface="仿宋" panose="02010609060101010101" charset="-122"/>
                <a:cs typeface="华文行楷" panose="02010800040101010101" charset="-122"/>
              </a:rPr>
              <a:t>ì</a:t>
            </a:r>
            <a:r>
              <a:rPr lang="en-US" altLang="zh-CN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。对于此类字，如果用类推的办法去确定它的读音就会出错。</a:t>
            </a:r>
            <a:endParaRPr lang="zh-CN" altLang="en-US" sz="1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四一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意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声字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729043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617855" y="1925955"/>
            <a:ext cx="7932420" cy="38157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声符的表意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功能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声符可以表音，这是很自然的事，然而，除此而外，有些声符还可以表意。声符的表意有这样几种情况：</a:t>
            </a:r>
            <a:endParaRPr lang="zh-CN" altLang="en-US" sz="14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b="1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1.</a:t>
            </a:r>
            <a:r>
              <a:rPr lang="zh-CN" altLang="en-US" b="1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声符的形体表意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。有少量的意声字是在原字的基础上增加意符而形成的新字。作了意声字的声符之后，其原有表意的功能依然存在。例如：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趾，初文是止，止是象形字，表示脚的意思，后来加上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足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作为意符，形变为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趾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，成为意声字，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止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就成为新字的声符，但是它仍然保留着原来的表意功能。</a:t>
            </a:r>
            <a:endParaRPr lang="zh-CN" altLang="en-US" sz="10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b="1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2.声符的字义表意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。某些意声字的声符，原来就是意声字，后来给它加上意符，使它成为声符，这时，它仍然含有原来的意义。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例如：责，原来是意声字，从贝，朿声，具有债务的意思，后来给它加上人字作为意符，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责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变成新字的声符。责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债，这一类意声字的声符原来独立成字时，就具有表意功能，当它成为新字的声符后，旧有的表意功能仍未丧失，所以，这种声符除了表音而外，还兼有表意功能。</a:t>
            </a:r>
            <a:endParaRPr lang="zh-CN" altLang="en-US" sz="10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b="1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3.语音表意</a:t>
            </a:r>
            <a:r>
              <a:rPr lang="zh-CN" altLang="en-US" sz="1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。声符表意，大多数不是以其形体或字义表意，而是以其语音表意的。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例如：以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巠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为声符的字多有细长的意思，像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经、颈、径、茎、胫、泾、迳、弪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这些字，都含有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细长</a:t>
            </a:r>
            <a:r>
              <a:rPr lang="en-US" altLang="zh-CN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sz="10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这样的义素。</a:t>
            </a:r>
            <a:endParaRPr lang="zh-CN" altLang="en-US" sz="10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三、意声字中意符和声符的表意表音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功能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617538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30950" y="4654550"/>
            <a:ext cx="2813050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5500" y="1825625"/>
            <a:ext cx="6888163" cy="3020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一、阅读教材第二章《汉字的构造》的内容。</a:t>
            </a:r>
            <a:endParaRPr kumimoji="0" lang="zh-CN" altLang="en-US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二、</a:t>
            </a:r>
            <a:r>
              <a:rPr lang="zh-CN" altLang="en-US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教材中</a:t>
            </a:r>
            <a:r>
              <a:rPr lang="zh-CN" altLang="en-US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第二章的思考与练习。 </a:t>
            </a:r>
            <a:r>
              <a:rPr lang="en-US" altLang="zh-CN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</a:t>
            </a:r>
            <a:endParaRPr lang="en-US" altLang="zh-CN" sz="1405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    </a:t>
            </a:r>
            <a:r>
              <a:rPr lang="zh-CN" altLang="en-US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三、完成学习网形考任务</a:t>
            </a:r>
            <a:r>
              <a:rPr lang="en-US" altLang="zh-CN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</a:t>
            </a:r>
            <a:r>
              <a:rPr lang="zh-CN" altLang="en-US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。</a:t>
            </a:r>
            <a:r>
              <a:rPr lang="en-US" altLang="zh-CN" sz="140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</a:t>
            </a:r>
            <a:r>
              <a:rPr lang="en-US" altLang="zh-CN" sz="140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 </a:t>
            </a:r>
            <a:r>
              <a:rPr lang="zh-CN" altLang="en-US" sz="140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</a:t>
            </a:r>
            <a:r>
              <a:rPr lang="en-US" altLang="zh-CN" sz="140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      </a:t>
            </a:r>
            <a:endParaRPr kumimoji="0" lang="zh-CN" altLang="en-US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</a:t>
            </a:r>
            <a:r>
              <a:rPr kumimoji="0" lang="en-US" altLang="zh-CN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    </a:t>
            </a:r>
            <a:endParaRPr kumimoji="0" lang="zh-CN" altLang="en-US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</a:t>
            </a:r>
            <a:r>
              <a:rPr kumimoji="0" lang="en-US" altLang="zh-CN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   </a:t>
            </a:r>
            <a:r>
              <a:rPr kumimoji="0" lang="zh-CN" altLang="en-US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</a:t>
            </a:r>
            <a:r>
              <a:rPr kumimoji="0" lang="en-US" altLang="zh-CN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   </a:t>
            </a:r>
            <a:endParaRPr kumimoji="0" 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     </a:t>
            </a:r>
            <a:endParaRPr kumimoji="0" lang="zh-CN" altLang="en-US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叶根友刀锋黑草" pitchFamily="2" charset="-122"/>
                <a:ea typeface="叶根友刀锋黑草" pitchFamily="2" charset="-122"/>
                <a:cs typeface="+mn-cs"/>
              </a:rPr>
              <a:t>学习要求</a:t>
            </a:r>
            <a:endParaRPr kumimoji="0" lang="zh-CN" altLang="en-US" sz="24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叶根友刀锋黑草" pitchFamily="2" charset="-122"/>
              <a:ea typeface="叶根友刀锋黑草" pitchFamily="2" charset="-122"/>
              <a:cs typeface="+mn-cs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课后作业</a:t>
            </a:r>
            <a:endParaRPr lang="zh-C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617538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1885" y="4654550"/>
            <a:ext cx="41211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993900" y="1838325"/>
            <a:ext cx="1310640" cy="16160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《周礼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•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地官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•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保氏》：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保氏掌谏王恶，而养国子以道，乃教之六艺，一曰五礼，二曰六乐，三曰五射，四曰五驭，五曰六书，六曰九数。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endParaRPr kumimoji="0" lang="en-US" altLang="zh-CN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到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endParaRPr kumimoji="0" lang="en-US" altLang="zh-CN" sz="24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一、六书说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六书说的形成与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内容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7855" y="1841500"/>
            <a:ext cx="1139190" cy="1572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12490" y="1882140"/>
            <a:ext cx="1152525" cy="153479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4751705" y="1859915"/>
            <a:ext cx="1236980" cy="156781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班固《汉书•艺文志》：“古者八岁入小学，故周官保氏掌养国子，教之六书，谓象形、象事、象意、象声、转注、假借，造字之本也。”</a:t>
            </a:r>
            <a:endParaRPr kumimoji="0" lang="en-US" altLang="zh-CN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39990" y="2048510"/>
            <a:ext cx="1110615" cy="12458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汉末郑玄《周礼注》引郑众的解释说：“六书，象形、会意、转注、处事、假借、谐声也。”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11"/>
          <a:stretch>
            <a:fillRect/>
          </a:stretch>
        </p:blipFill>
        <p:spPr>
          <a:xfrm>
            <a:off x="6175375" y="1971675"/>
            <a:ext cx="1177925" cy="145605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957580" y="3820160"/>
            <a:ext cx="1545590" cy="138557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48280" y="3981450"/>
            <a:ext cx="4723765" cy="157861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《说文解字•叙》中说：“周礼八岁入小学，保氏教国子，先以‘六书’。一曰指事，指事者，视而可识，察而可见，上下是也；二曰象形，象形者，画成其物，随体诘诎，日月是也；三曰形声，形声者，以事为名，取譬相成，江河是也；四曰会意，会意者，比类合谊，以见指撝，武信是也；五曰转注，转注者，建类一首，同意相受，考老是也；六曰假借，假借者，本无其字，依声托事，令长是也。”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25400" y="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617538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到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endParaRPr kumimoji="0" lang="en-US" altLang="zh-CN" sz="24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一、六书说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六书说的形成与内容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2595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60" y="1918335"/>
            <a:ext cx="7496175" cy="152273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班固、郑玄、许慎所说的“六书”名称和排列有同有异。</a:t>
            </a:r>
            <a:endParaRPr lang="zh-CN" altLang="en-US" sz="2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en-US" altLang="zh-CN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 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从名称上看，象形、转注、假借三家是共同的；不同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的是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                            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指事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                          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会意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形声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zh-CN" altLang="en-US" sz="2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" y="2320290"/>
            <a:ext cx="2171700" cy="1798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715" y="3101340"/>
            <a:ext cx="1698625" cy="1017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195" y="3101340"/>
            <a:ext cx="1775460" cy="9950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510" y="3124200"/>
            <a:ext cx="1687195" cy="9944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88035" y="4210685"/>
            <a:ext cx="7646670" cy="140589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</a:t>
            </a:r>
            <a:r>
              <a:rPr kumimoji="0" lang="zh-CN" altLang="en-US" sz="140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这里需要注意三点：</a:t>
            </a:r>
            <a:endParaRPr kumimoji="0" lang="zh-CN" altLang="en-US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第一，班固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象形、象事、象意、象声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中的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是象征的意思，许慎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象形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中的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是相像的意思。名称虽然一样，但内涵不同。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第二，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象事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与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指事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，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象意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与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会意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，前者概括性强，后者具体而明确。概括性强，包容度就大；具体而明确，包容度就小，因此后世有研究者认为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六书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并不能概括汉字的所有类型，在对一些字的类型分析上也出现了种种分歧。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第三，在排列顺序上，班固的排列由具体到抽象，似乎更符合汉字产生的逻辑发展。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617538" cy="5508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到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endParaRPr kumimoji="0" lang="en-US" altLang="zh-CN" sz="24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一、六书说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--“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的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性质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2595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60" y="1918335"/>
            <a:ext cx="7496175" cy="26797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班固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称六书为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造字之本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en-US" altLang="zh-CN" sz="22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清代著名学者</a:t>
            </a: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戴震</a:t>
            </a:r>
            <a:r>
              <a:rPr lang="zh-CN" altLang="en-US" sz="14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看来，指事、象形、形声、会意四者是“书之体”，转注、假借二者是“所以用文字者”，后人概括为“四体二用说”。</a:t>
            </a:r>
            <a:endParaRPr lang="zh-CN" altLang="en-US" sz="14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14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戴震的理论，得到清代</a:t>
            </a: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段玉裁、桂馥、朱骏声、王筠等</a:t>
            </a:r>
            <a:r>
              <a:rPr lang="zh-CN" altLang="en-US" sz="14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诸多研究《说文解字》学者的支持。把前四书看作造字之法，人们的意见基本一致，至于后两书，究竟是造字之法还是用字之法，当代学者的意见还不一致。</a:t>
            </a:r>
            <a:endParaRPr lang="zh-CN" altLang="en-US" sz="14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</a:t>
            </a: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六书说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到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三书说</a:t>
            </a:r>
            <a:r>
              <a:rPr lang="en-US" altLang="zh-CN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”</a:t>
            </a:r>
            <a:endParaRPr kumimoji="0" lang="en-US" altLang="zh-CN" sz="24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二、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三书说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2595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1798320"/>
            <a:ext cx="7496175" cy="26797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唐兰、陈梦家、裘锡圭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诸先生都提出过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三书说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2190115"/>
            <a:ext cx="1394460" cy="12299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59835" y="2119630"/>
            <a:ext cx="4586605" cy="124587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我在《古文字学导论》里建立了一个新的系统，三书说：一、象形文字，二、象意文字，三、形声文字。象形象意是上古时期的图画文字，形声文字是近古时期的声符文字，这三类可以包括尽一切中国文字。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endParaRPr kumimoji="0" lang="en-US" altLang="zh-CN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020" y="2190115"/>
            <a:ext cx="880745" cy="1239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60" y="3498215"/>
            <a:ext cx="1442720" cy="9798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0470" y="3521710"/>
            <a:ext cx="4545965" cy="98742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陈梦家比唐兰的进步之处在于：（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1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）从文字记录语言的角度，对造字法进行了划分。（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2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）把假借看作汉字的一种基本类型。</a:t>
            </a:r>
            <a:endParaRPr kumimoji="0" lang="zh-CN" altLang="en-US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740" y="3508375"/>
            <a:ext cx="1550670" cy="1000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635" y="4564380"/>
            <a:ext cx="1479550" cy="11087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60470" y="4886960"/>
            <a:ext cx="4672965" cy="76581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继承了陈梦家的三书说，只是把陈梦家的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象形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改为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“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象意</a:t>
            </a: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”</a:t>
            </a:r>
            <a:r>
              <a:rPr kumimoji="0" lang="zh-CN" altLang="en-US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。</a:t>
            </a:r>
            <a:endParaRPr kumimoji="0" lang="zh-CN" altLang="en-US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295525"/>
            <a:ext cx="7496175" cy="28016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表意字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就是通过字形表示字的意义的字。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六书</a:t>
            </a:r>
            <a:r>
              <a:rPr lang="en-US" altLang="zh-CN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altLang="en-US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中的象形字、指事字、会意字都是表意字。</a:t>
            </a:r>
            <a:endParaRPr lang="zh-CN" altLang="en-US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endParaRPr lang="en-US" altLang="zh-CN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0275" y="4654550"/>
            <a:ext cx="5937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</a:t>
            </a:r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象形字</a:t>
            </a:r>
            <a:endParaRPr lang="zh-CN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295525"/>
            <a:ext cx="7496175" cy="28016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象形构字</a:t>
            </a:r>
            <a:r>
              <a:rPr lang="zh-CN" altLang="en-US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就是通过描摹该字所代表的事物的形状构成字的形体的造字方法。这种方法也就是许慎所说的</a:t>
            </a:r>
            <a:r>
              <a:rPr lang="en-US" altLang="zh-CN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“</a:t>
            </a:r>
            <a:r>
              <a:rPr lang="zh-CN" altLang="en-US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象形</a:t>
            </a:r>
            <a:r>
              <a:rPr lang="en-US" altLang="zh-CN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”</a:t>
            </a:r>
            <a:r>
              <a:rPr lang="zh-CN" altLang="en-US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造字法。进一步划分，象形字又可以分为本体象形和</a:t>
            </a:r>
            <a:r>
              <a:rPr lang="zh-CN" altLang="en-US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sym typeface="+mn-ea"/>
              </a:rPr>
              <a:t>加体象形。</a:t>
            </a:r>
            <a:endParaRPr lang="zh-CN" altLang="en-US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2795" y="3408680"/>
            <a:ext cx="3489960" cy="124587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5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</a:t>
            </a:r>
            <a:endParaRPr kumimoji="0" lang="en-US" altLang="zh-CN" sz="1405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135" y="3049905"/>
            <a:ext cx="3332480" cy="1518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rcRect l="5901" r="6305" b="5252"/>
          <a:stretch>
            <a:fillRect/>
          </a:stretch>
        </p:blipFill>
        <p:spPr>
          <a:xfrm>
            <a:off x="0" y="-12700"/>
            <a:ext cx="911860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五边形 20"/>
          <p:cNvSpPr/>
          <p:nvPr/>
        </p:nvSpPr>
        <p:spPr>
          <a:xfrm>
            <a:off x="28575" y="601663"/>
            <a:ext cx="6300788" cy="57943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b="17010"/>
          <a:stretch>
            <a:fillRect/>
          </a:stretch>
        </p:blipFill>
        <p:spPr>
          <a:xfrm rot="-923798">
            <a:off x="4524375" y="-479425"/>
            <a:ext cx="3609975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4654550"/>
            <a:ext cx="568325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8260" y="4654550"/>
            <a:ext cx="205740" cy="5511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213" y="620713"/>
            <a:ext cx="527050" cy="52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4" name="文本框 10"/>
          <p:cNvSpPr txBox="1"/>
          <p:nvPr/>
        </p:nvSpPr>
        <p:spPr>
          <a:xfrm>
            <a:off x="409575" y="59213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dirty="0">
                <a:solidFill>
                  <a:srgbClr val="404040"/>
                </a:solidFill>
                <a:latin typeface="叶根友刀锋黑草" pitchFamily="2" charset="-122"/>
                <a:ea typeface="叶根友刀锋黑草" pitchFamily="2" charset="-122"/>
              </a:rPr>
              <a:t>二一</a:t>
            </a:r>
            <a:endParaRPr lang="zh-CN" altLang="en-US" sz="3200" dirty="0">
              <a:solidFill>
                <a:srgbClr val="404040"/>
              </a:solidFill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8313" y="658813"/>
            <a:ext cx="450850" cy="45243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8700" y="679450"/>
            <a:ext cx="457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13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表意字</a:t>
            </a:r>
            <a:endParaRPr lang="zh-CN" altLang="en-US" sz="24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4" t="11348" r="30951" b="52377"/>
          <a:stretch>
            <a:fillRect/>
          </a:stretch>
        </p:blipFill>
        <p:spPr>
          <a:xfrm>
            <a:off x="7843838" y="293688"/>
            <a:ext cx="1004887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42"/>
          <a:stretch>
            <a:fillRect/>
          </a:stretch>
        </p:blipFill>
        <p:spPr>
          <a:xfrm>
            <a:off x="280670" y="1325245"/>
            <a:ext cx="424180" cy="386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2160" y="1329690"/>
            <a:ext cx="478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一、象形字</a:t>
            </a:r>
            <a:r>
              <a:rPr lang="en-US" altLang="zh-CN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--</a:t>
            </a:r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本体象形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855" y="1918335"/>
            <a:ext cx="4723765" cy="210566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7131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850" y="2048510"/>
            <a:ext cx="7496175" cy="304863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algn="l" defTabSz="266700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2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本体象形</a:t>
            </a:r>
            <a:r>
              <a:rPr lang="zh-CN" altLang="en-US" sz="1600" i="0">
                <a:solidFill>
                  <a:srgbClr val="141414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即字的形体画作它所代表的那个事物本身的形状，因此称为本体象形。又因这种字是用一个形体构成的，所以又称独体象形。也称纯象形。</a:t>
            </a:r>
            <a:endParaRPr lang="zh-CN" altLang="en-US" sz="1600" i="0">
              <a:solidFill>
                <a:srgbClr val="141414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" name="图片 1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2747010"/>
            <a:ext cx="2325370" cy="808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" descr="IMG_2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25" y="3556000"/>
            <a:ext cx="2269490" cy="1942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" descr="IMG_2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365" y="2844165"/>
            <a:ext cx="2817495" cy="2361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" descr="IMG_2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030" y="2844165"/>
            <a:ext cx="2983230" cy="2395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27.5,&quot;left&quot;:48.65,&quot;top&quot;:144.5,&quot;width&quot;:616.7}"/>
</p:tagLst>
</file>

<file path=ppt/tags/tag2.xml><?xml version="1.0" encoding="utf-8"?>
<p:tagLst xmlns:p="http://schemas.openxmlformats.org/presentationml/2006/main">
  <p:tag name="KSO_WM_DIAGRAM_VIRTUALLY_FRAME" val="{&quot;height&quot;:127.5,&quot;left&quot;:48.65,&quot;top&quot;:144.5,&quot;width&quot;:616.7}"/>
</p:tagLst>
</file>

<file path=ppt/tags/tag3.xml><?xml version="1.0" encoding="utf-8"?>
<p:tagLst xmlns:p="http://schemas.openxmlformats.org/presentationml/2006/main">
  <p:tag name="KSO_WM_DIAGRAM_VIRTUALLY_FRAME" val="{&quot;height&quot;:127.5,&quot;left&quot;:48.65,&quot;top&quot;:144.5,&quot;width&quot;:616.7}"/>
</p:tagLst>
</file>

<file path=ppt/tags/tag4.xml><?xml version="1.0" encoding="utf-8"?>
<p:tagLst xmlns:p="http://schemas.openxmlformats.org/presentationml/2006/main">
  <p:tag name="KSO_WM_DIAGRAM_VIRTUALLY_FRAME" val="{&quot;height&quot;:127.5,&quot;left&quot;:48.65,&quot;top&quot;:144.5,&quot;width&quot;:616.7}"/>
</p:tagLst>
</file>

<file path=ppt/tags/tag5.xml><?xml version="1.0" encoding="utf-8"?>
<p:tagLst xmlns:p="http://schemas.openxmlformats.org/presentationml/2006/main">
  <p:tag name="KSO_WM_DIAGRAM_VIRTUALLY_FRAME" val="{&quot;height&quot;:248.6,&quot;left&quot;:76.4,&quot;top&quot;:161.3,&quot;width&quot;:515.1}"/>
</p:tagLst>
</file>

<file path=ppt/tags/tag6.xml><?xml version="1.0" encoding="utf-8"?>
<p:tagLst xmlns:p="http://schemas.openxmlformats.org/presentationml/2006/main">
  <p:tag name="KSO_WM_DIAGRAM_VIRTUALLY_FRAME" val="{&quot;height&quot;:248.6,&quot;left&quot;:76.4,&quot;top&quot;:161.3,&quot;width&quot;:515.1}"/>
</p:tagLst>
</file>

<file path=ppt/tags/tag7.xml><?xml version="1.0" encoding="utf-8"?>
<p:tagLst xmlns:p="http://schemas.openxmlformats.org/presentationml/2006/main">
  <p:tag name="COMMONDATA" val="eyJoZGlkIjoiMjkxZTA0M2NlZDgyOWJkOTFjMGQyM2U0M2U5ZDJkNDQ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4516</Words>
  <Application>WPS 演示</Application>
  <PresentationFormat>全屏显示(16:10)</PresentationFormat>
  <Paragraphs>313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叶根友刀锋黑草</vt:lpstr>
      <vt:lpstr>黑体</vt:lpstr>
      <vt:lpstr>微软雅黑</vt:lpstr>
      <vt:lpstr>华文行楷</vt:lpstr>
      <vt:lpstr>Arial Unicode MS</vt:lpstr>
      <vt:lpstr>Calibri Light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lyx</cp:lastModifiedBy>
  <cp:revision>34</cp:revision>
  <dcterms:created xsi:type="dcterms:W3CDTF">2013-10-06T13:29:00Z</dcterms:created>
  <dcterms:modified xsi:type="dcterms:W3CDTF">2025-10-10T07:20:10Z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F9792764F5044D848104103D22B2019E_13</vt:lpwstr>
  </property>
  <property fmtid="{D5CDD505-2E9C-101B-9397-08002B2CF9AE}" pid="3" name="KSOProductBuildVer">
    <vt:lpwstr>2052-12.1.0.22529</vt:lpwstr>
  </property>
</Properties>
</file>