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3"/>
    <p:sldId id="259" r:id="rId4"/>
    <p:sldId id="274" r:id="rId5"/>
    <p:sldId id="257" r:id="rId6"/>
    <p:sldId id="275" r:id="rId7"/>
    <p:sldId id="258" r:id="rId8"/>
    <p:sldId id="260" r:id="rId9"/>
    <p:sldId id="261" r:id="rId10"/>
    <p:sldId id="276" r:id="rId11"/>
    <p:sldId id="264" r:id="rId13"/>
    <p:sldId id="265" r:id="rId14"/>
    <p:sldId id="266" r:id="rId15"/>
    <p:sldId id="270" r:id="rId16"/>
    <p:sldId id="271" r:id="rId17"/>
    <p:sldId id="269" r:id="rId18"/>
  </p:sldIdLst>
  <p:sldSz cx="9144000" cy="6858000" type="screen4x3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2" userDrawn="1">
          <p15:clr>
            <a:srgbClr val="A4A3A4"/>
          </p15:clr>
        </p15:guide>
        <p15:guide id="2" pos="29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-810" y="-78"/>
      </p:cViewPr>
      <p:guideLst>
        <p:guide orient="horz" pos="2102"/>
        <p:guide pos="29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gs" Target="tags/tag98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我们把选择排序法和冒泡排序法放在一起讲是因为两者有共同之处，但也有所区别：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880D5-4166-480E-80B0-1625BD9BCA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D368F-24FC-4D17-81F3-D39BD03A68D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3.png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40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48.xml"/><Relationship Id="rId8" Type="http://schemas.openxmlformats.org/officeDocument/2006/relationships/tags" Target="../tags/tag47.xml"/><Relationship Id="rId7" Type="http://schemas.openxmlformats.org/officeDocument/2006/relationships/tags" Target="../tags/tag46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7" Type="http://schemas.openxmlformats.org/officeDocument/2006/relationships/notesSlide" Target="../notesSlides/notesSlide3.xml"/><Relationship Id="rId26" Type="http://schemas.openxmlformats.org/officeDocument/2006/relationships/slideLayout" Target="../slideLayouts/slideLayout1.xml"/><Relationship Id="rId25" Type="http://schemas.openxmlformats.org/officeDocument/2006/relationships/image" Target="../media/image3.png"/><Relationship Id="rId24" Type="http://schemas.openxmlformats.org/officeDocument/2006/relationships/tags" Target="../tags/tag63.xml"/><Relationship Id="rId23" Type="http://schemas.openxmlformats.org/officeDocument/2006/relationships/tags" Target="../tags/tag62.xml"/><Relationship Id="rId22" Type="http://schemas.openxmlformats.org/officeDocument/2006/relationships/tags" Target="../tags/tag61.xml"/><Relationship Id="rId21" Type="http://schemas.openxmlformats.org/officeDocument/2006/relationships/tags" Target="../tags/tag60.xml"/><Relationship Id="rId20" Type="http://schemas.openxmlformats.org/officeDocument/2006/relationships/tags" Target="../tags/tag59.xml"/><Relationship Id="rId2" Type="http://schemas.openxmlformats.org/officeDocument/2006/relationships/tags" Target="../tags/tag41.xml"/><Relationship Id="rId19" Type="http://schemas.openxmlformats.org/officeDocument/2006/relationships/tags" Target="../tags/tag58.xml"/><Relationship Id="rId18" Type="http://schemas.openxmlformats.org/officeDocument/2006/relationships/tags" Target="../tags/tag57.xml"/><Relationship Id="rId17" Type="http://schemas.openxmlformats.org/officeDocument/2006/relationships/tags" Target="../tags/tag56.xml"/><Relationship Id="rId16" Type="http://schemas.openxmlformats.org/officeDocument/2006/relationships/tags" Target="../tags/tag55.xml"/><Relationship Id="rId15" Type="http://schemas.openxmlformats.org/officeDocument/2006/relationships/tags" Target="../tags/tag54.xml"/><Relationship Id="rId14" Type="http://schemas.openxmlformats.org/officeDocument/2006/relationships/tags" Target="../tags/tag53.xml"/><Relationship Id="rId13" Type="http://schemas.openxmlformats.org/officeDocument/2006/relationships/tags" Target="../tags/tag52.xml"/><Relationship Id="rId12" Type="http://schemas.openxmlformats.org/officeDocument/2006/relationships/tags" Target="../tags/tag51.xml"/><Relationship Id="rId11" Type="http://schemas.openxmlformats.org/officeDocument/2006/relationships/tags" Target="../tags/tag50.xml"/><Relationship Id="rId10" Type="http://schemas.openxmlformats.org/officeDocument/2006/relationships/tags" Target="../tags/tag49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.png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8" Type="http://schemas.openxmlformats.org/officeDocument/2006/relationships/slideLayout" Target="../slideLayouts/slideLayout2.xml"/><Relationship Id="rId27" Type="http://schemas.openxmlformats.org/officeDocument/2006/relationships/image" Target="../media/image3.png"/><Relationship Id="rId26" Type="http://schemas.openxmlformats.org/officeDocument/2006/relationships/tags" Target="../tags/tag96.xml"/><Relationship Id="rId25" Type="http://schemas.openxmlformats.org/officeDocument/2006/relationships/tags" Target="../tags/tag95.xml"/><Relationship Id="rId24" Type="http://schemas.openxmlformats.org/officeDocument/2006/relationships/tags" Target="../tags/tag94.xml"/><Relationship Id="rId23" Type="http://schemas.openxmlformats.org/officeDocument/2006/relationships/tags" Target="../tags/tag93.xml"/><Relationship Id="rId22" Type="http://schemas.openxmlformats.org/officeDocument/2006/relationships/tags" Target="../tags/tag92.xml"/><Relationship Id="rId21" Type="http://schemas.openxmlformats.org/officeDocument/2006/relationships/tags" Target="../tags/tag91.xml"/><Relationship Id="rId20" Type="http://schemas.openxmlformats.org/officeDocument/2006/relationships/tags" Target="../tags/tag90.xml"/><Relationship Id="rId2" Type="http://schemas.openxmlformats.org/officeDocument/2006/relationships/tags" Target="../tags/tag72.xml"/><Relationship Id="rId19" Type="http://schemas.openxmlformats.org/officeDocument/2006/relationships/tags" Target="../tags/tag89.xml"/><Relationship Id="rId18" Type="http://schemas.openxmlformats.org/officeDocument/2006/relationships/tags" Target="../tags/tag88.xml"/><Relationship Id="rId17" Type="http://schemas.openxmlformats.org/officeDocument/2006/relationships/tags" Target="../tags/tag87.xml"/><Relationship Id="rId16" Type="http://schemas.openxmlformats.org/officeDocument/2006/relationships/tags" Target="../tags/tag86.xml"/><Relationship Id="rId15" Type="http://schemas.openxmlformats.org/officeDocument/2006/relationships/tags" Target="../tags/tag85.xml"/><Relationship Id="rId14" Type="http://schemas.openxmlformats.org/officeDocument/2006/relationships/tags" Target="../tags/tag84.xml"/><Relationship Id="rId13" Type="http://schemas.openxmlformats.org/officeDocument/2006/relationships/tags" Target="../tags/tag83.xml"/><Relationship Id="rId12" Type="http://schemas.openxmlformats.org/officeDocument/2006/relationships/tags" Target="../tags/tag8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9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.pn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3.png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3.png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30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31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3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70000"/>
            <a:lum bright="32000" contrast="-49000"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8794" y="1214422"/>
            <a:ext cx="5678805" cy="212280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6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</a:t>
            </a:r>
            <a:r>
              <a:rPr lang="zh-CN" altLang="en-US" sz="6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语言程序设计</a:t>
            </a:r>
            <a:endParaRPr lang="zh-CN" altLang="en-US" sz="66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r>
              <a:rPr lang="en-US" altLang="zh-CN" sz="6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 ——</a:t>
            </a:r>
            <a:r>
              <a:rPr lang="zh-CN" altLang="en-US" sz="6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数组</a:t>
            </a:r>
            <a:endParaRPr lang="zh-CN" altLang="en-US" sz="66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3571" y="4724407"/>
            <a:ext cx="5647055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乌兰察布开放大学</a:t>
            </a:r>
            <a:r>
              <a:rPr lang="en-US" altLang="zh-CN" sz="3600" b="1" dirty="0" smtClean="0"/>
              <a:t>    </a:t>
            </a:r>
            <a:r>
              <a:rPr lang="zh-CN" altLang="en-US" sz="3600" b="1" dirty="0" smtClean="0"/>
              <a:t>何玉婷</a:t>
            </a:r>
            <a:endParaRPr lang="zh-CN" altLang="en-US" sz="3600" b="1" dirty="0" smtClean="0"/>
          </a:p>
        </p:txBody>
      </p:sp>
      <p:pic>
        <p:nvPicPr>
          <p:cNvPr id="8" name="图片 7" descr="logo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冒泡排序</a:t>
            </a:r>
            <a:r>
              <a:rPr lang="zh-CN" altLang="en-US" sz="2400" dirty="0" smtClean="0">
                <a:solidFill>
                  <a:srgbClr val="FF0000"/>
                </a:solidFill>
              </a:rPr>
              <a:t>法：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000108"/>
            <a:ext cx="8715437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思路：</a:t>
            </a:r>
            <a:r>
              <a:rPr lang="zh-CN" altLang="en-US" sz="2800" dirty="0" smtClean="0"/>
              <a:t>每次将相邻两个数比较，将小的调到前面。</a:t>
            </a:r>
            <a:endParaRPr lang="zh-CN" altLang="en-US" sz="2800" dirty="0" smtClean="0"/>
          </a:p>
          <a:p>
            <a:r>
              <a:rPr lang="zh-CN" altLang="en-US" sz="2800" dirty="0" smtClean="0"/>
              <a:t>例如：</a:t>
            </a:r>
            <a:r>
              <a:rPr lang="en-US" sz="2800" dirty="0" smtClean="0"/>
              <a:t>5   4   3   2   1</a:t>
            </a:r>
            <a:endParaRPr lang="zh-CN" alt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45820" y="2780417"/>
            <a:ext cx="7000924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容易发现</a:t>
            </a:r>
            <a:r>
              <a:rPr lang="en-US" sz="3200" b="1" dirty="0" smtClean="0">
                <a:solidFill>
                  <a:srgbClr val="FF0000"/>
                </a:solidFill>
              </a:rPr>
              <a:t>5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个数共需要</a:t>
            </a:r>
            <a:r>
              <a:rPr lang="en-US" sz="32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次迭代比较，第一迭代需要</a:t>
            </a:r>
            <a:r>
              <a:rPr lang="en-US" sz="32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次比较交换，第二迭代需要</a:t>
            </a:r>
            <a:r>
              <a:rPr lang="en-US" sz="32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次比较交换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……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也就是说如果有</a:t>
            </a:r>
            <a:r>
              <a:rPr lang="en-US" sz="3200" b="1" dirty="0" smtClean="0">
                <a:solidFill>
                  <a:srgbClr val="FF0000"/>
                </a:solidFill>
              </a:rPr>
              <a:t>n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个数，需要</a:t>
            </a:r>
            <a:r>
              <a:rPr lang="en-US" sz="3200" b="1" dirty="0" smtClean="0">
                <a:solidFill>
                  <a:srgbClr val="FF0000"/>
                </a:solidFill>
              </a:rPr>
              <a:t>n-1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次迭代比较，第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次迭代需要</a:t>
            </a:r>
            <a:r>
              <a:rPr lang="en-US" sz="3200" b="1" dirty="0" smtClean="0">
                <a:solidFill>
                  <a:srgbClr val="FF0000"/>
                </a:solidFill>
              </a:rPr>
              <a:t>n-1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次比较交换，第</a:t>
            </a:r>
            <a:r>
              <a:rPr lang="en-US" sz="3200" b="1" dirty="0" smtClean="0">
                <a:solidFill>
                  <a:srgbClr val="FF0000"/>
                </a:solidFill>
              </a:rPr>
              <a:t>j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次迭代需要</a:t>
            </a:r>
            <a:r>
              <a:rPr lang="en-US" sz="3200" b="1" dirty="0" smtClean="0">
                <a:solidFill>
                  <a:srgbClr val="FF0000"/>
                </a:solidFill>
              </a:rPr>
              <a:t>n-j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次比较交换</a:t>
            </a:r>
            <a:r>
              <a:rPr lang="zh-CN" altLang="en-US" sz="3200" b="1" dirty="0" smtClean="0"/>
              <a:t>。</a:t>
            </a:r>
            <a:endParaRPr lang="zh-CN" altLang="en-US" sz="3200" b="1" dirty="0" smtClean="0"/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1112520" y="2536825"/>
            <a:ext cx="75463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下标</a:t>
            </a:r>
            <a:r>
              <a:rPr lang="en-US" altLang="zh-CN" sz="2800"/>
              <a:t>         0             1</a:t>
            </a:r>
            <a:r>
              <a:rPr lang="en-US" altLang="zh-CN" sz="2800">
                <a:sym typeface="+mn-ea"/>
              </a:rPr>
              <a:t>             2             3             4</a:t>
            </a:r>
            <a:endParaRPr lang="en-US" altLang="zh-CN" sz="2800"/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115695" y="3068955"/>
            <a:ext cx="69310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0</a:t>
            </a:r>
            <a:r>
              <a:rPr lang="zh-CN" altLang="en-US" sz="2800"/>
              <a:t>）</a:t>
            </a:r>
            <a:r>
              <a:rPr lang="en-US" altLang="zh-CN" sz="2800"/>
              <a:t>     [ 5             4</a:t>
            </a:r>
            <a:r>
              <a:rPr lang="en-US" altLang="zh-CN" sz="2800">
                <a:sym typeface="+mn-ea"/>
              </a:rPr>
              <a:t>             3             2             1 </a:t>
            </a:r>
            <a:r>
              <a:rPr lang="en-US" altLang="zh-CN" sz="2800">
                <a:sym typeface="+mn-ea"/>
              </a:rPr>
              <a:t>]</a:t>
            </a:r>
            <a:endParaRPr lang="en-US" altLang="zh-CN" sz="2800"/>
          </a:p>
        </p:txBody>
      </p:sp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1114425" y="3589020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1</a:t>
            </a:r>
            <a:r>
              <a:rPr lang="zh-CN" altLang="en-US" sz="2800"/>
              <a:t>）</a:t>
            </a:r>
            <a:r>
              <a:rPr lang="en-US" altLang="zh-CN" sz="2800"/>
              <a:t>     </a:t>
            </a:r>
            <a:r>
              <a:rPr lang="en-US" altLang="zh-CN" sz="2800">
                <a:sym typeface="+mn-ea"/>
              </a:rPr>
              <a:t>[</a:t>
            </a:r>
            <a:r>
              <a:rPr lang="en-US" altLang="zh-CN" sz="2800"/>
              <a:t> 4             5</a:t>
            </a:r>
            <a:r>
              <a:rPr lang="en-US" altLang="zh-CN" sz="2800">
                <a:sym typeface="+mn-ea"/>
              </a:rPr>
              <a:t>             3             2             1 ]</a:t>
            </a:r>
            <a:endParaRPr lang="en-US" altLang="zh-CN" sz="2800"/>
          </a:p>
        </p:txBody>
      </p:sp>
      <p:sp>
        <p:nvSpPr>
          <p:cNvPr id="10" name="文本框 9"/>
          <p:cNvSpPr txBox="1"/>
          <p:nvPr>
            <p:custDataLst>
              <p:tags r:id="rId5"/>
            </p:custDataLst>
          </p:nvPr>
        </p:nvSpPr>
        <p:spPr>
          <a:xfrm>
            <a:off x="1112520" y="4121785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2</a:t>
            </a:r>
            <a:r>
              <a:rPr lang="zh-CN" altLang="en-US" sz="2800"/>
              <a:t>）</a:t>
            </a:r>
            <a:r>
              <a:rPr lang="en-US" altLang="zh-CN" sz="2800"/>
              <a:t>     </a:t>
            </a:r>
            <a:r>
              <a:rPr lang="en-US" altLang="zh-CN" sz="2800">
                <a:sym typeface="+mn-ea"/>
              </a:rPr>
              <a:t>[ </a:t>
            </a:r>
            <a:r>
              <a:rPr lang="en-US" altLang="zh-CN" sz="2800"/>
              <a:t>4</a:t>
            </a:r>
            <a:r>
              <a:rPr lang="en-US" altLang="zh-CN" sz="2800"/>
              <a:t>             3</a:t>
            </a:r>
            <a:r>
              <a:rPr lang="en-US" altLang="zh-CN" sz="2800">
                <a:sym typeface="+mn-ea"/>
              </a:rPr>
              <a:t>             5             2             1 ]</a:t>
            </a:r>
            <a:endParaRPr lang="en-US" altLang="zh-CN" sz="2800"/>
          </a:p>
        </p:txBody>
      </p:sp>
      <p:sp>
        <p:nvSpPr>
          <p:cNvPr id="11" name="文本框 10"/>
          <p:cNvSpPr txBox="1"/>
          <p:nvPr>
            <p:custDataLst>
              <p:tags r:id="rId6"/>
            </p:custDataLst>
          </p:nvPr>
        </p:nvSpPr>
        <p:spPr>
          <a:xfrm>
            <a:off x="1113155" y="4616450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3</a:t>
            </a:r>
            <a:r>
              <a:rPr lang="zh-CN" altLang="en-US" sz="2800"/>
              <a:t>）</a:t>
            </a:r>
            <a:r>
              <a:rPr lang="en-US" altLang="zh-CN" sz="2800"/>
              <a:t>     </a:t>
            </a:r>
            <a:r>
              <a:rPr lang="en-US" altLang="zh-CN" sz="2800">
                <a:sym typeface="+mn-ea"/>
              </a:rPr>
              <a:t>[</a:t>
            </a:r>
            <a:r>
              <a:rPr lang="en-US" altLang="zh-CN" sz="2800"/>
              <a:t> 4             3</a:t>
            </a:r>
            <a:r>
              <a:rPr lang="en-US" altLang="zh-CN" sz="2800">
                <a:sym typeface="+mn-ea"/>
              </a:rPr>
              <a:t>             2             5             1 ]</a:t>
            </a:r>
            <a:endParaRPr lang="en-US" altLang="zh-CN" sz="2800"/>
          </a:p>
        </p:txBody>
      </p:sp>
      <p:sp>
        <p:nvSpPr>
          <p:cNvPr id="12" name="文本框 11"/>
          <p:cNvSpPr txBox="1"/>
          <p:nvPr>
            <p:custDataLst>
              <p:tags r:id="rId7"/>
            </p:custDataLst>
          </p:nvPr>
        </p:nvSpPr>
        <p:spPr>
          <a:xfrm>
            <a:off x="1113155" y="5103495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4</a:t>
            </a:r>
            <a:r>
              <a:rPr lang="zh-CN" altLang="en-US" sz="2800"/>
              <a:t>）</a:t>
            </a:r>
            <a:r>
              <a:rPr lang="en-US" altLang="zh-CN" sz="2800"/>
              <a:t>     </a:t>
            </a:r>
            <a:r>
              <a:rPr lang="en-US" altLang="zh-CN" sz="2800">
                <a:sym typeface="+mn-ea"/>
              </a:rPr>
              <a:t>[</a:t>
            </a:r>
            <a:r>
              <a:rPr lang="en-US" altLang="zh-CN" sz="2800"/>
              <a:t> 4             3</a:t>
            </a:r>
            <a:r>
              <a:rPr lang="en-US" altLang="zh-CN" sz="2800">
                <a:sym typeface="+mn-ea"/>
              </a:rPr>
              <a:t>             2             1</a:t>
            </a:r>
            <a:r>
              <a:rPr lang="en-US" altLang="zh-CN" sz="2800">
                <a:sym typeface="+mn-ea"/>
              </a:rPr>
              <a:t>]</a:t>
            </a:r>
            <a:r>
              <a:rPr lang="en-US" altLang="zh-CN" sz="2800">
                <a:sym typeface="+mn-ea"/>
              </a:rPr>
              <a:t>            5 </a:t>
            </a:r>
            <a:endParaRPr lang="en-US" altLang="zh-CN" sz="2800"/>
          </a:p>
        </p:txBody>
      </p:sp>
      <p:pic>
        <p:nvPicPr>
          <p:cNvPr id="5" name="图片 4" descr="logo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grpId="1" nodeType="afterEffect">
                                  <p:stCondLst>
                                    <p:cond delay="15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  <p:bldP spid="12" grpId="0"/>
      <p:bldP spid="7" grpId="1"/>
      <p:bldP spid="8" grpId="1"/>
      <p:bldP spid="9" grpId="1"/>
      <p:bldP spid="10" grpId="1"/>
      <p:bldP spid="11" grpId="1"/>
      <p:bldP spid="12" grpId="1"/>
      <p:bldP spid="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499540"/>
            <a:ext cx="7572428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相同：迭代次数都是一样的，</a:t>
            </a:r>
            <a:endParaRPr lang="zh-CN" altLang="en-US" sz="3200" dirty="0" smtClean="0"/>
          </a:p>
          <a:p>
            <a:endParaRPr lang="zh-CN" altLang="en-US" sz="3200" dirty="0" smtClean="0"/>
          </a:p>
          <a:p>
            <a:r>
              <a:rPr lang="zh-CN" altLang="en-US" sz="3200" dirty="0" smtClean="0"/>
              <a:t>不同：交换的次数不同。</a:t>
            </a:r>
            <a:endParaRPr lang="zh-CN" altLang="en-US" sz="3200" dirty="0" smtClean="0"/>
          </a:p>
          <a:p>
            <a:endParaRPr lang="zh-CN" altLang="en-US" sz="3200" dirty="0" smtClean="0"/>
          </a:p>
          <a:p>
            <a:r>
              <a:rPr lang="zh-CN" altLang="en-US" sz="3200" dirty="0" smtClean="0"/>
              <a:t>冒泡排序：简单易懂但效率较低，</a:t>
            </a:r>
            <a:endParaRPr lang="zh-CN" altLang="en-US" sz="3200" dirty="0" smtClean="0"/>
          </a:p>
          <a:p>
            <a:endParaRPr lang="zh-CN" altLang="en-US" sz="3200" dirty="0" smtClean="0"/>
          </a:p>
          <a:p>
            <a:r>
              <a:rPr lang="zh-CN" altLang="en-US" sz="3200" dirty="0" smtClean="0"/>
              <a:t>选择排序：效率较高但实现比较复杂</a:t>
            </a:r>
            <a:endParaRPr lang="zh-CN" altLang="en-US" sz="3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42910" y="571480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冒泡排序法与选择排序法</a:t>
            </a:r>
            <a:r>
              <a:rPr lang="zh-CN" altLang="en-US" sz="2400" dirty="0" smtClean="0">
                <a:solidFill>
                  <a:srgbClr val="FF0000"/>
                </a:solidFill>
              </a:rPr>
              <a:t>的区别：</a:t>
            </a:r>
            <a:endParaRPr lang="zh-CN" alt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8" name="图片 7" descr="logo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18430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插入排序法：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664132"/>
            <a:ext cx="8429684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思路：</a:t>
            </a:r>
            <a:r>
              <a:rPr lang="zh-CN" altLang="en-US" sz="2400" dirty="0" smtClean="0"/>
              <a:t>插入排序法，就是将一个数插入到其应该占据的位置。</a:t>
            </a:r>
            <a:endParaRPr lang="zh-CN" altLang="en-US" sz="2400" dirty="0" smtClean="0"/>
          </a:p>
          <a:p>
            <a:r>
              <a:rPr lang="zh-CN" altLang="en-US" sz="2400" dirty="0" smtClean="0"/>
              <a:t>例如：</a:t>
            </a:r>
            <a:r>
              <a:rPr lang="en-US" sz="2400" dirty="0" smtClean="0"/>
              <a:t>5   1   4   2   3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1116330" y="1631315"/>
            <a:ext cx="7200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下标</a:t>
            </a:r>
            <a:r>
              <a:rPr lang="en-US" altLang="zh-CN" sz="2800"/>
              <a:t>         0              1</a:t>
            </a:r>
            <a:r>
              <a:rPr lang="en-US" altLang="zh-CN" sz="2800">
                <a:sym typeface="+mn-ea"/>
              </a:rPr>
              <a:t>             2             3             4</a:t>
            </a:r>
            <a:endParaRPr lang="en-US" altLang="zh-CN" sz="2800"/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115695" y="2207895"/>
            <a:ext cx="69310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0</a:t>
            </a:r>
            <a:r>
              <a:rPr lang="zh-CN" altLang="en-US" sz="2800"/>
              <a:t>）</a:t>
            </a:r>
            <a:r>
              <a:rPr lang="en-US" altLang="zh-CN" sz="2800"/>
              <a:t>     [ 5 </a:t>
            </a:r>
            <a:r>
              <a:rPr lang="en-US" altLang="zh-CN" sz="2800">
                <a:sym typeface="+mn-ea"/>
              </a:rPr>
              <a:t>]</a:t>
            </a:r>
            <a:r>
              <a:rPr lang="en-US" altLang="zh-CN" sz="2800"/>
              <a:t>           1</a:t>
            </a:r>
            <a:r>
              <a:rPr lang="en-US" altLang="zh-CN" sz="2800">
                <a:sym typeface="+mn-ea"/>
              </a:rPr>
              <a:t>             4             2             3 </a:t>
            </a:r>
            <a:endParaRPr lang="en-US" altLang="zh-CN" sz="2800"/>
          </a:p>
        </p:txBody>
      </p:sp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1114425" y="3014980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1</a:t>
            </a:r>
            <a:r>
              <a:rPr lang="zh-CN" altLang="en-US" sz="2800"/>
              <a:t>）</a:t>
            </a:r>
            <a:r>
              <a:rPr lang="en-US" altLang="zh-CN" sz="2800"/>
              <a:t>     </a:t>
            </a:r>
            <a:r>
              <a:rPr lang="en-US" altLang="zh-CN" sz="2800">
                <a:sym typeface="+mn-ea"/>
              </a:rPr>
              <a:t>[</a:t>
            </a:r>
            <a:r>
              <a:rPr lang="en-US" altLang="zh-CN" sz="2800"/>
              <a:t> 1             5</a:t>
            </a:r>
            <a:r>
              <a:rPr lang="en-US" altLang="zh-CN" sz="2800">
                <a:sym typeface="+mn-ea"/>
              </a:rPr>
              <a:t> </a:t>
            </a:r>
            <a:r>
              <a:rPr lang="en-US" altLang="zh-CN" sz="2800">
                <a:sym typeface="+mn-ea"/>
              </a:rPr>
              <a:t>]</a:t>
            </a:r>
            <a:r>
              <a:rPr lang="en-US" altLang="zh-CN" sz="2800">
                <a:sym typeface="+mn-ea"/>
              </a:rPr>
              <a:t>           4             2             3 </a:t>
            </a:r>
            <a:endParaRPr lang="en-US" altLang="zh-CN" sz="2800"/>
          </a:p>
        </p:txBody>
      </p:sp>
      <p:sp>
        <p:nvSpPr>
          <p:cNvPr id="10" name="文本框 9"/>
          <p:cNvSpPr txBox="1"/>
          <p:nvPr>
            <p:custDataLst>
              <p:tags r:id="rId5"/>
            </p:custDataLst>
          </p:nvPr>
        </p:nvSpPr>
        <p:spPr>
          <a:xfrm>
            <a:off x="1112520" y="3834765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2</a:t>
            </a:r>
            <a:r>
              <a:rPr lang="zh-CN" altLang="en-US" sz="2800"/>
              <a:t>）</a:t>
            </a:r>
            <a:r>
              <a:rPr lang="en-US" altLang="zh-CN" sz="2800"/>
              <a:t>     </a:t>
            </a:r>
            <a:r>
              <a:rPr lang="en-US" altLang="zh-CN" sz="2800">
                <a:sym typeface="+mn-ea"/>
              </a:rPr>
              <a:t>[ </a:t>
            </a:r>
            <a:r>
              <a:rPr lang="en-US" altLang="zh-CN" sz="2800"/>
              <a:t>1             4</a:t>
            </a:r>
            <a:r>
              <a:rPr lang="en-US" altLang="zh-CN" sz="2800">
                <a:sym typeface="+mn-ea"/>
              </a:rPr>
              <a:t>             5 </a:t>
            </a:r>
            <a:r>
              <a:rPr lang="en-US" altLang="zh-CN" sz="2800">
                <a:sym typeface="+mn-ea"/>
              </a:rPr>
              <a:t>]</a:t>
            </a:r>
            <a:r>
              <a:rPr lang="en-US" altLang="zh-CN" sz="2800">
                <a:sym typeface="+mn-ea"/>
              </a:rPr>
              <a:t>           2             3 </a:t>
            </a:r>
            <a:endParaRPr lang="en-US" altLang="zh-CN" sz="2800"/>
          </a:p>
        </p:txBody>
      </p:sp>
      <p:sp>
        <p:nvSpPr>
          <p:cNvPr id="11" name="文本框 10"/>
          <p:cNvSpPr txBox="1"/>
          <p:nvPr>
            <p:custDataLst>
              <p:tags r:id="rId6"/>
            </p:custDataLst>
          </p:nvPr>
        </p:nvSpPr>
        <p:spPr>
          <a:xfrm>
            <a:off x="1113155" y="5262245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/>
              <a:t>                </a:t>
            </a:r>
            <a:r>
              <a:rPr lang="en-US" altLang="zh-CN" sz="2800">
                <a:sym typeface="+mn-ea"/>
              </a:rPr>
              <a:t>[</a:t>
            </a:r>
            <a:r>
              <a:rPr lang="en-US" altLang="zh-CN" sz="2800"/>
              <a:t> 1             2</a:t>
            </a:r>
            <a:r>
              <a:rPr lang="en-US" altLang="zh-CN" sz="2800">
                <a:sym typeface="+mn-ea"/>
              </a:rPr>
              <a:t>             4             5 </a:t>
            </a:r>
            <a:r>
              <a:rPr lang="en-US" altLang="zh-CN" sz="2800">
                <a:sym typeface="+mn-ea"/>
              </a:rPr>
              <a:t>]</a:t>
            </a:r>
            <a:r>
              <a:rPr lang="en-US" altLang="zh-CN" sz="2800">
                <a:sym typeface="+mn-ea"/>
              </a:rPr>
              <a:t>           3 </a:t>
            </a:r>
            <a:endParaRPr lang="en-US" altLang="zh-CN" sz="2800"/>
          </a:p>
        </p:txBody>
      </p:sp>
      <p:sp>
        <p:nvSpPr>
          <p:cNvPr id="12" name="文本框 11"/>
          <p:cNvSpPr txBox="1"/>
          <p:nvPr>
            <p:custDataLst>
              <p:tags r:id="rId7"/>
            </p:custDataLst>
          </p:nvPr>
        </p:nvSpPr>
        <p:spPr>
          <a:xfrm>
            <a:off x="1113155" y="6036310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4</a:t>
            </a:r>
            <a:r>
              <a:rPr lang="zh-CN" altLang="en-US" sz="2800"/>
              <a:t>）</a:t>
            </a:r>
            <a:r>
              <a:rPr lang="en-US" altLang="zh-CN" sz="2800"/>
              <a:t>     </a:t>
            </a:r>
            <a:r>
              <a:rPr lang="en-US" altLang="zh-CN" sz="2800">
                <a:sym typeface="+mn-ea"/>
              </a:rPr>
              <a:t>[</a:t>
            </a:r>
            <a:r>
              <a:rPr lang="en-US" altLang="zh-CN" sz="2800"/>
              <a:t> 1             2</a:t>
            </a:r>
            <a:r>
              <a:rPr lang="en-US" altLang="zh-CN" sz="2800">
                <a:sym typeface="+mn-ea"/>
              </a:rPr>
              <a:t>             3             4             5 </a:t>
            </a:r>
            <a:r>
              <a:rPr lang="en-US" altLang="zh-CN" sz="2800">
                <a:sym typeface="+mn-ea"/>
              </a:rPr>
              <a:t>]</a:t>
            </a:r>
            <a:endParaRPr lang="en-US" altLang="zh-CN" sz="2800"/>
          </a:p>
        </p:txBody>
      </p:sp>
      <p:sp>
        <p:nvSpPr>
          <p:cNvPr id="6" name="文本框 5"/>
          <p:cNvSpPr txBox="1"/>
          <p:nvPr/>
        </p:nvSpPr>
        <p:spPr>
          <a:xfrm>
            <a:off x="9859010" y="2200275"/>
            <a:ext cx="3020695" cy="3492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grpSp>
        <p:nvGrpSpPr>
          <p:cNvPr id="36" name="组合 35"/>
          <p:cNvGrpSpPr/>
          <p:nvPr/>
        </p:nvGrpSpPr>
        <p:grpSpPr>
          <a:xfrm>
            <a:off x="2769235" y="2565400"/>
            <a:ext cx="1313180" cy="570865"/>
            <a:chOff x="4361" y="4944"/>
            <a:chExt cx="2068" cy="899"/>
          </a:xfrm>
        </p:grpSpPr>
        <p:cxnSp>
          <p:nvCxnSpPr>
            <p:cNvPr id="24" name="直接箭头连接符 23"/>
            <p:cNvCxnSpPr/>
            <p:nvPr>
              <p:custDataLst>
                <p:tags r:id="rId8"/>
              </p:custDataLst>
            </p:nvPr>
          </p:nvCxnSpPr>
          <p:spPr>
            <a:xfrm>
              <a:off x="4361" y="5391"/>
              <a:ext cx="0" cy="453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>
              <p:custDataLst>
                <p:tags r:id="rId9"/>
              </p:custDataLst>
            </p:nvPr>
          </p:nvCxnSpPr>
          <p:spPr>
            <a:xfrm flipV="1">
              <a:off x="4364" y="5391"/>
              <a:ext cx="2038" cy="33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>
              <p:custDataLst>
                <p:tags r:id="rId10"/>
              </p:custDataLst>
            </p:nvPr>
          </p:nvCxnSpPr>
          <p:spPr>
            <a:xfrm>
              <a:off x="6405" y="4944"/>
              <a:ext cx="24" cy="44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grpSp>
        <p:nvGrpSpPr>
          <p:cNvPr id="37" name="组合 36"/>
          <p:cNvGrpSpPr/>
          <p:nvPr/>
        </p:nvGrpSpPr>
        <p:grpSpPr>
          <a:xfrm>
            <a:off x="3972560" y="3409950"/>
            <a:ext cx="1313180" cy="570865"/>
            <a:chOff x="6256" y="6274"/>
            <a:chExt cx="2068" cy="899"/>
          </a:xfrm>
        </p:grpSpPr>
        <p:cxnSp>
          <p:nvCxnSpPr>
            <p:cNvPr id="27" name="直接箭头连接符 26"/>
            <p:cNvCxnSpPr/>
            <p:nvPr>
              <p:custDataLst>
                <p:tags r:id="rId11"/>
              </p:custDataLst>
            </p:nvPr>
          </p:nvCxnSpPr>
          <p:spPr>
            <a:xfrm>
              <a:off x="6256" y="6721"/>
              <a:ext cx="0" cy="453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>
              <p:custDataLst>
                <p:tags r:id="rId12"/>
              </p:custDataLst>
            </p:nvPr>
          </p:nvCxnSpPr>
          <p:spPr>
            <a:xfrm flipV="1">
              <a:off x="6259" y="6721"/>
              <a:ext cx="2038" cy="33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>
              <p:custDataLst>
                <p:tags r:id="rId13"/>
              </p:custDataLst>
            </p:nvPr>
          </p:nvCxnSpPr>
          <p:spPr>
            <a:xfrm>
              <a:off x="8300" y="6274"/>
              <a:ext cx="24" cy="44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grpSp>
        <p:nvGrpSpPr>
          <p:cNvPr id="38" name="组合 37"/>
          <p:cNvGrpSpPr/>
          <p:nvPr/>
        </p:nvGrpSpPr>
        <p:grpSpPr>
          <a:xfrm>
            <a:off x="5213350" y="4159885"/>
            <a:ext cx="1245870" cy="561975"/>
            <a:chOff x="6293" y="7455"/>
            <a:chExt cx="3879" cy="885"/>
          </a:xfrm>
        </p:grpSpPr>
        <p:cxnSp>
          <p:nvCxnSpPr>
            <p:cNvPr id="30" name="直接箭头连接符 29"/>
            <p:cNvCxnSpPr/>
            <p:nvPr>
              <p:custDataLst>
                <p:tags r:id="rId14"/>
              </p:custDataLst>
            </p:nvPr>
          </p:nvCxnSpPr>
          <p:spPr>
            <a:xfrm>
              <a:off x="6345" y="7888"/>
              <a:ext cx="0" cy="453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>
              <p:custDataLst>
                <p:tags r:id="rId15"/>
              </p:custDataLst>
            </p:nvPr>
          </p:nvCxnSpPr>
          <p:spPr>
            <a:xfrm>
              <a:off x="6293" y="7895"/>
              <a:ext cx="385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>
              <p:custDataLst>
                <p:tags r:id="rId16"/>
              </p:custDataLst>
            </p:nvPr>
          </p:nvCxnSpPr>
          <p:spPr>
            <a:xfrm>
              <a:off x="10148" y="7455"/>
              <a:ext cx="24" cy="44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grpSp>
        <p:nvGrpSpPr>
          <p:cNvPr id="39" name="组合 38"/>
          <p:cNvGrpSpPr/>
          <p:nvPr/>
        </p:nvGrpSpPr>
        <p:grpSpPr>
          <a:xfrm>
            <a:off x="5271135" y="5578475"/>
            <a:ext cx="2463165" cy="561975"/>
            <a:chOff x="8301" y="8672"/>
            <a:chExt cx="3879" cy="885"/>
          </a:xfrm>
        </p:grpSpPr>
        <p:cxnSp>
          <p:nvCxnSpPr>
            <p:cNvPr id="33" name="直接箭头连接符 32"/>
            <p:cNvCxnSpPr/>
            <p:nvPr>
              <p:custDataLst>
                <p:tags r:id="rId17"/>
              </p:custDataLst>
            </p:nvPr>
          </p:nvCxnSpPr>
          <p:spPr>
            <a:xfrm>
              <a:off x="8353" y="9105"/>
              <a:ext cx="0" cy="453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>
              <p:custDataLst>
                <p:tags r:id="rId18"/>
              </p:custDataLst>
            </p:nvPr>
          </p:nvCxnSpPr>
          <p:spPr>
            <a:xfrm>
              <a:off x="8301" y="9112"/>
              <a:ext cx="385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>
              <p:custDataLst>
                <p:tags r:id="rId19"/>
              </p:custDataLst>
            </p:nvPr>
          </p:nvCxnSpPr>
          <p:spPr>
            <a:xfrm>
              <a:off x="12156" y="8672"/>
              <a:ext cx="24" cy="44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4" name="文本框 3"/>
          <p:cNvSpPr txBox="1"/>
          <p:nvPr>
            <p:custDataLst>
              <p:tags r:id="rId20"/>
            </p:custDataLst>
          </p:nvPr>
        </p:nvSpPr>
        <p:spPr>
          <a:xfrm>
            <a:off x="1096645" y="4528185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ym typeface="+mn-ea"/>
              </a:rPr>
              <a:t>（</a:t>
            </a:r>
            <a:r>
              <a:rPr lang="en-US" altLang="zh-CN" sz="2800">
                <a:sym typeface="+mn-ea"/>
              </a:rPr>
              <a:t>3</a:t>
            </a:r>
            <a:r>
              <a:rPr lang="zh-CN" altLang="en-US" sz="2800">
                <a:sym typeface="+mn-ea"/>
              </a:rPr>
              <a:t>）</a:t>
            </a:r>
            <a:r>
              <a:rPr lang="en-US" altLang="zh-CN" sz="2800"/>
              <a:t>     </a:t>
            </a:r>
            <a:r>
              <a:rPr lang="en-US" altLang="zh-CN" sz="2800">
                <a:sym typeface="+mn-ea"/>
              </a:rPr>
              <a:t>[</a:t>
            </a:r>
            <a:r>
              <a:rPr lang="en-US" altLang="zh-CN" sz="2800"/>
              <a:t> 1             4</a:t>
            </a:r>
            <a:r>
              <a:rPr lang="en-US" altLang="zh-CN" sz="2800">
                <a:sym typeface="+mn-ea"/>
              </a:rPr>
              <a:t>             2             5 </a:t>
            </a:r>
            <a:r>
              <a:rPr lang="en-US" altLang="zh-CN" sz="2800">
                <a:sym typeface="+mn-ea"/>
              </a:rPr>
              <a:t>]</a:t>
            </a:r>
            <a:r>
              <a:rPr lang="en-US" altLang="zh-CN" sz="2800">
                <a:sym typeface="+mn-ea"/>
              </a:rPr>
              <a:t>           3 </a:t>
            </a:r>
            <a:endParaRPr lang="en-US" altLang="zh-CN" sz="2800"/>
          </a:p>
        </p:txBody>
      </p:sp>
      <p:grpSp>
        <p:nvGrpSpPr>
          <p:cNvPr id="5" name="组合 4"/>
          <p:cNvGrpSpPr/>
          <p:nvPr/>
        </p:nvGrpSpPr>
        <p:grpSpPr>
          <a:xfrm>
            <a:off x="3977005" y="4860925"/>
            <a:ext cx="1245870" cy="561975"/>
            <a:chOff x="6293" y="7455"/>
            <a:chExt cx="3879" cy="885"/>
          </a:xfrm>
        </p:grpSpPr>
        <p:cxnSp>
          <p:nvCxnSpPr>
            <p:cNvPr id="13" name="直接箭头连接符 12"/>
            <p:cNvCxnSpPr/>
            <p:nvPr>
              <p:custDataLst>
                <p:tags r:id="rId21"/>
              </p:custDataLst>
            </p:nvPr>
          </p:nvCxnSpPr>
          <p:spPr>
            <a:xfrm>
              <a:off x="6345" y="7888"/>
              <a:ext cx="0" cy="453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>
              <p:custDataLst>
                <p:tags r:id="rId22"/>
              </p:custDataLst>
            </p:nvPr>
          </p:nvCxnSpPr>
          <p:spPr>
            <a:xfrm>
              <a:off x="6293" y="7895"/>
              <a:ext cx="385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>
              <p:custDataLst>
                <p:tags r:id="rId23"/>
              </p:custDataLst>
            </p:nvPr>
          </p:nvCxnSpPr>
          <p:spPr>
            <a:xfrm>
              <a:off x="10148" y="7455"/>
              <a:ext cx="24" cy="44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pic>
        <p:nvPicPr>
          <p:cNvPr id="16" name="图片 15" descr="logo1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5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  <p:bldP spid="1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>
            <p:custDataLst>
              <p:tags r:id="rId2"/>
            </p:custDataLst>
          </p:nvPr>
        </p:nvSpPr>
        <p:spPr>
          <a:xfrm>
            <a:off x="285720" y="405450"/>
            <a:ext cx="2316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dirty="0" smtClean="0">
                <a:solidFill>
                  <a:srgbClr val="FF0000"/>
                </a:solidFill>
              </a:rPr>
              <a:t>二分查找法：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>
            <p:custDataLst>
              <p:tags r:id="rId3"/>
            </p:custDataLst>
          </p:nvPr>
        </p:nvSpPr>
        <p:spPr>
          <a:xfrm>
            <a:off x="357158" y="1166417"/>
            <a:ext cx="8429684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dirty="0" smtClean="0"/>
              <a:t>思路：就是通过不断比较，将查找范围来缩小到原来范围的一半</a:t>
            </a:r>
            <a:endParaRPr lang="zh-CN" altLang="en-US" sz="2400" dirty="0" smtClean="0"/>
          </a:p>
        </p:txBody>
      </p:sp>
      <p:sp>
        <p:nvSpPr>
          <p:cNvPr id="4" name="TextBox 2"/>
          <p:cNvSpPr txBox="1"/>
          <p:nvPr>
            <p:custDataLst>
              <p:tags r:id="rId4"/>
            </p:custDataLst>
          </p:nvPr>
        </p:nvSpPr>
        <p:spPr>
          <a:xfrm>
            <a:off x="395893" y="1996362"/>
            <a:ext cx="8429684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dirty="0" smtClean="0"/>
              <a:t>重点：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、序列是有序的</a:t>
            </a:r>
            <a:endParaRPr lang="zh-CN" altLang="en-US" sz="2400" dirty="0" smtClean="0"/>
          </a:p>
          <a:p>
            <a:r>
              <a:rPr lang="en-US" altLang="zh-CN" sz="2400" dirty="0" smtClean="0"/>
              <a:t>             2</a:t>
            </a:r>
            <a:r>
              <a:rPr lang="zh-CN" altLang="en-US" sz="2400" dirty="0" smtClean="0"/>
              <a:t>、序列在数组中存储时也是有序存储的</a:t>
            </a:r>
            <a:endParaRPr lang="zh-CN" altLang="en-US" sz="2400" dirty="0" smtClean="0"/>
          </a:p>
        </p:txBody>
      </p:sp>
      <p:sp>
        <p:nvSpPr>
          <p:cNvPr id="5" name="TextBox 2"/>
          <p:cNvSpPr txBox="1"/>
          <p:nvPr>
            <p:custDataLst>
              <p:tags r:id="rId5"/>
            </p:custDataLst>
          </p:nvPr>
        </p:nvSpPr>
        <p:spPr>
          <a:xfrm>
            <a:off x="286038" y="3213022"/>
            <a:ext cx="842968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下标：</a:t>
            </a:r>
            <a:r>
              <a:rPr lang="en-US" altLang="zh-CN" sz="2400" dirty="0" smtClean="0"/>
              <a:t>   0      1</a:t>
            </a:r>
            <a:r>
              <a:rPr lang="en-US" altLang="zh-CN" sz="2400" dirty="0" smtClean="0">
                <a:sym typeface="+mn-ea"/>
              </a:rPr>
              <a:t>      2      3      4      5      6      7      8      9</a:t>
            </a:r>
            <a:endParaRPr lang="en-US" altLang="zh-CN" sz="2400" dirty="0" smtClean="0"/>
          </a:p>
        </p:txBody>
      </p:sp>
      <p:sp>
        <p:nvSpPr>
          <p:cNvPr id="6" name="TextBox 2"/>
          <p:cNvSpPr txBox="1"/>
          <p:nvPr>
            <p:custDataLst>
              <p:tags r:id="rId6"/>
            </p:custDataLst>
          </p:nvPr>
        </p:nvSpPr>
        <p:spPr>
          <a:xfrm>
            <a:off x="286038" y="3860087"/>
            <a:ext cx="842968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数列：</a:t>
            </a:r>
            <a:r>
              <a:rPr lang="en-US" altLang="zh-CN" sz="2400" dirty="0" smtClean="0"/>
              <a:t>  12    23</a:t>
            </a:r>
            <a:r>
              <a:rPr lang="en-US" altLang="zh-CN" sz="2400" dirty="0" smtClean="0">
                <a:sym typeface="+mn-ea"/>
              </a:rPr>
              <a:t>    26   37    54    60    68    75   82   96</a:t>
            </a:r>
            <a:endParaRPr lang="en-US" altLang="zh-CN" sz="2400" dirty="0" smtClean="0"/>
          </a:p>
        </p:txBody>
      </p:sp>
      <p:sp>
        <p:nvSpPr>
          <p:cNvPr id="7" name="TextBox 2"/>
          <p:cNvSpPr txBox="1"/>
          <p:nvPr>
            <p:custDataLst>
              <p:tags r:id="rId7"/>
            </p:custDataLst>
          </p:nvPr>
        </p:nvSpPr>
        <p:spPr>
          <a:xfrm>
            <a:off x="285750" y="4653280"/>
            <a:ext cx="34207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中间点：</a:t>
            </a:r>
            <a:r>
              <a:rPr lang="en-US" altLang="zh-CN" sz="2400" dirty="0" smtClean="0"/>
              <a:t>  </a:t>
            </a:r>
            <a:r>
              <a:rPr lang="zh-CN" altLang="en-US" sz="2400" dirty="0" smtClean="0"/>
              <a:t>（</a:t>
            </a:r>
            <a:r>
              <a:rPr lang="en-US" altLang="zh-CN" sz="2400" dirty="0" smtClean="0"/>
              <a:t>0+n-1</a:t>
            </a:r>
            <a:r>
              <a:rPr lang="zh-CN" altLang="en-US" sz="2400" dirty="0" smtClean="0"/>
              <a:t>）</a:t>
            </a:r>
            <a:r>
              <a:rPr lang="en-US" altLang="zh-CN" sz="2400" dirty="0" smtClean="0"/>
              <a:t>/2</a:t>
            </a:r>
            <a:endParaRPr lang="en-US" altLang="zh-CN" sz="2400" dirty="0" smtClean="0"/>
          </a:p>
        </p:txBody>
      </p:sp>
      <p:sp>
        <p:nvSpPr>
          <p:cNvPr id="8" name="TextBox 2"/>
          <p:cNvSpPr txBox="1"/>
          <p:nvPr>
            <p:custDataLst>
              <p:tags r:id="rId8"/>
            </p:custDataLst>
          </p:nvPr>
        </p:nvSpPr>
        <p:spPr>
          <a:xfrm>
            <a:off x="4355465" y="4708525"/>
            <a:ext cx="380047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中间点：</a:t>
            </a:r>
            <a:r>
              <a:rPr lang="en-US" altLang="zh-CN" sz="2400" dirty="0" smtClean="0"/>
              <a:t>  </a:t>
            </a:r>
            <a:r>
              <a:rPr lang="zh-CN" altLang="en-US" sz="2400" dirty="0" smtClean="0"/>
              <a:t>（</a:t>
            </a:r>
            <a:r>
              <a:rPr lang="en-US" altLang="zh-CN" sz="2400" dirty="0" smtClean="0"/>
              <a:t>0+n-1</a:t>
            </a:r>
            <a:r>
              <a:rPr lang="zh-CN" altLang="en-US" sz="2400" dirty="0" smtClean="0"/>
              <a:t>）</a:t>
            </a:r>
            <a:r>
              <a:rPr lang="en-US" altLang="zh-CN" sz="2400" dirty="0" smtClean="0"/>
              <a:t>/2   </a:t>
            </a:r>
            <a:endParaRPr lang="en-US" altLang="zh-CN" sz="2400" dirty="0" smtClean="0"/>
          </a:p>
          <a:p>
            <a:r>
              <a:rPr lang="en-US" altLang="zh-CN" sz="2400" dirty="0" smtClean="0"/>
              <a:t>                 </a:t>
            </a:r>
            <a:r>
              <a:rPr lang="zh-CN" altLang="en-US" sz="2400" dirty="0" smtClean="0"/>
              <a:t>＝（</a:t>
            </a:r>
            <a:r>
              <a:rPr lang="en-US" altLang="zh-CN" sz="2400" dirty="0" smtClean="0"/>
              <a:t>0+10</a:t>
            </a:r>
            <a:r>
              <a:rPr lang="zh-CN" altLang="en-US" sz="2400" dirty="0" smtClean="0"/>
              <a:t>－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）</a:t>
            </a:r>
            <a:r>
              <a:rPr lang="en-US" altLang="zh-CN" sz="2400" dirty="0" smtClean="0"/>
              <a:t>/2</a:t>
            </a:r>
            <a:endParaRPr lang="en-US" altLang="zh-CN" sz="2400" dirty="0" smtClean="0"/>
          </a:p>
          <a:p>
            <a:r>
              <a:rPr lang="en-US" altLang="zh-CN" sz="2400" dirty="0" smtClean="0"/>
              <a:t>                 </a:t>
            </a:r>
            <a:r>
              <a:rPr lang="zh-CN" altLang="en-US" sz="2400" dirty="0" smtClean="0"/>
              <a:t>＝</a:t>
            </a:r>
            <a:r>
              <a:rPr lang="en-US" altLang="zh-CN" sz="2400" dirty="0" smtClean="0"/>
              <a:t>9 /2</a:t>
            </a:r>
            <a:endParaRPr lang="en-US" altLang="zh-CN" sz="2400" dirty="0" smtClean="0"/>
          </a:p>
          <a:p>
            <a:r>
              <a:rPr lang="en-US" altLang="zh-CN" sz="2400" dirty="0" smtClean="0"/>
              <a:t>                 </a:t>
            </a:r>
            <a:r>
              <a:rPr lang="zh-CN" altLang="en-US" sz="2400" dirty="0" smtClean="0"/>
              <a:t>＝</a:t>
            </a:r>
            <a:r>
              <a:rPr lang="en-US" altLang="zh-CN" sz="2400" dirty="0" smtClean="0"/>
              <a:t>4</a:t>
            </a:r>
            <a:endParaRPr lang="en-US" altLang="zh-CN" sz="2400" dirty="0" smtClean="0"/>
          </a:p>
        </p:txBody>
      </p:sp>
      <p:pic>
        <p:nvPicPr>
          <p:cNvPr id="9" name="图片 8" descr="logo1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" name="TextBox 2"/>
          <p:cNvSpPr txBox="1"/>
          <p:nvPr>
            <p:custDataLst>
              <p:tags r:id="rId2"/>
            </p:custDataLst>
          </p:nvPr>
        </p:nvSpPr>
        <p:spPr>
          <a:xfrm>
            <a:off x="324138" y="764462"/>
            <a:ext cx="842968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下标：</a:t>
            </a:r>
            <a:r>
              <a:rPr lang="en-US" altLang="zh-CN" sz="2400" dirty="0" smtClean="0"/>
              <a:t>    0        1</a:t>
            </a:r>
            <a:r>
              <a:rPr lang="en-US" altLang="zh-CN" sz="2400" dirty="0" smtClean="0">
                <a:sym typeface="+mn-ea"/>
              </a:rPr>
              <a:t>        2        3        4        5        6         7         8        9</a:t>
            </a:r>
            <a:endParaRPr lang="en-US" altLang="zh-CN" sz="2400" dirty="0" smtClean="0"/>
          </a:p>
        </p:txBody>
      </p:sp>
      <p:sp>
        <p:nvSpPr>
          <p:cNvPr id="6" name="TextBox 2"/>
          <p:cNvSpPr txBox="1"/>
          <p:nvPr>
            <p:custDataLst>
              <p:tags r:id="rId3"/>
            </p:custDataLst>
          </p:nvPr>
        </p:nvSpPr>
        <p:spPr>
          <a:xfrm>
            <a:off x="324138" y="1340407"/>
            <a:ext cx="842968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　</a:t>
            </a:r>
            <a:r>
              <a:rPr lang="en-US" altLang="zh-CN" sz="2400" dirty="0" smtClean="0"/>
              <a:t>   </a:t>
            </a:r>
            <a:r>
              <a:rPr lang="zh-CN" sz="2400" dirty="0" smtClean="0"/>
              <a:t>　</a:t>
            </a:r>
            <a:r>
              <a:rPr lang="en-US" altLang="zh-CN" sz="2400" dirty="0" smtClean="0"/>
              <a:t>  [12      23</a:t>
            </a:r>
            <a:r>
              <a:rPr lang="en-US" altLang="zh-CN" sz="2400" dirty="0" smtClean="0">
                <a:sym typeface="+mn-ea"/>
              </a:rPr>
              <a:t>      26      37      54      60     68       75       82      96]</a:t>
            </a:r>
            <a:endParaRPr lang="en-US" altLang="zh-CN" sz="2400" dirty="0" smtClean="0"/>
          </a:p>
        </p:txBody>
      </p:sp>
      <p:sp>
        <p:nvSpPr>
          <p:cNvPr id="2" name="TextBox 2"/>
          <p:cNvSpPr txBox="1"/>
          <p:nvPr>
            <p:custDataLst>
              <p:tags r:id="rId4"/>
            </p:custDataLst>
          </p:nvPr>
        </p:nvSpPr>
        <p:spPr>
          <a:xfrm>
            <a:off x="307628" y="2400222"/>
            <a:ext cx="842968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　　　</a:t>
            </a:r>
            <a:r>
              <a:rPr lang="en-US" altLang="zh-CN" sz="2400" dirty="0" smtClean="0"/>
              <a:t>  12      23</a:t>
            </a:r>
            <a:r>
              <a:rPr lang="en-US" altLang="zh-CN" sz="2400" dirty="0" smtClean="0">
                <a:sym typeface="+mn-ea"/>
              </a:rPr>
              <a:t>      26      37      54     [60     68       75       82      96]</a:t>
            </a:r>
            <a:endParaRPr lang="en-US" altLang="zh-CN" sz="2400" dirty="0" smtClean="0"/>
          </a:p>
        </p:txBody>
      </p:sp>
      <p:sp>
        <p:nvSpPr>
          <p:cNvPr id="3" name="TextBox 2"/>
          <p:cNvSpPr txBox="1"/>
          <p:nvPr>
            <p:custDataLst>
              <p:tags r:id="rId5"/>
            </p:custDataLst>
          </p:nvPr>
        </p:nvSpPr>
        <p:spPr>
          <a:xfrm>
            <a:off x="291118" y="3460037"/>
            <a:ext cx="842968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　　　</a:t>
            </a:r>
            <a:r>
              <a:rPr lang="en-US" altLang="zh-CN" sz="2400" dirty="0" smtClean="0"/>
              <a:t>  12      23</a:t>
            </a:r>
            <a:r>
              <a:rPr lang="en-US" altLang="zh-CN" sz="2400" dirty="0" smtClean="0">
                <a:sym typeface="+mn-ea"/>
              </a:rPr>
              <a:t>      26      37      54     [60     68]      75       82      96</a:t>
            </a:r>
            <a:endParaRPr lang="en-US" altLang="zh-CN" sz="2400" dirty="0" smtClean="0"/>
          </a:p>
        </p:txBody>
      </p:sp>
      <p:sp>
        <p:nvSpPr>
          <p:cNvPr id="4" name="TextBox 2"/>
          <p:cNvSpPr txBox="1"/>
          <p:nvPr>
            <p:custDataLst>
              <p:tags r:id="rId6"/>
            </p:custDataLst>
          </p:nvPr>
        </p:nvSpPr>
        <p:spPr>
          <a:xfrm>
            <a:off x="291118" y="4608117"/>
            <a:ext cx="842968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　　　</a:t>
            </a:r>
            <a:r>
              <a:rPr lang="en-US" altLang="zh-CN" sz="2400" dirty="0" smtClean="0"/>
              <a:t>  12      23</a:t>
            </a:r>
            <a:r>
              <a:rPr lang="en-US" altLang="zh-CN" sz="2400" dirty="0" smtClean="0">
                <a:sym typeface="+mn-ea"/>
              </a:rPr>
              <a:t>      26      37      54      60    [68]      75       82      96</a:t>
            </a:r>
            <a:endParaRPr lang="en-US" altLang="zh-CN" sz="2400" dirty="0" smtClean="0"/>
          </a:p>
        </p:txBody>
      </p:sp>
      <p:grpSp>
        <p:nvGrpSpPr>
          <p:cNvPr id="29" name="组合 28"/>
          <p:cNvGrpSpPr/>
          <p:nvPr/>
        </p:nvGrpSpPr>
        <p:grpSpPr>
          <a:xfrm>
            <a:off x="1115695" y="1772920"/>
            <a:ext cx="623570" cy="511810"/>
            <a:chOff x="1757" y="2792"/>
            <a:chExt cx="982" cy="806"/>
          </a:xfrm>
        </p:grpSpPr>
        <p:cxnSp>
          <p:nvCxnSpPr>
            <p:cNvPr id="8" name="直接箭头连接符 7"/>
            <p:cNvCxnSpPr/>
            <p:nvPr/>
          </p:nvCxnSpPr>
          <p:spPr>
            <a:xfrm flipV="1">
              <a:off x="2551" y="2792"/>
              <a:ext cx="0" cy="680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7" name="文本框 16"/>
            <p:cNvSpPr txBox="1"/>
            <p:nvPr/>
          </p:nvSpPr>
          <p:spPr>
            <a:xfrm>
              <a:off x="1757" y="3018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low</a:t>
              </a:r>
              <a:endParaRPr lang="en-US" altLang="zh-CN"/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16145" y="2780665"/>
            <a:ext cx="623570" cy="584835"/>
            <a:chOff x="7427" y="4379"/>
            <a:chExt cx="982" cy="921"/>
          </a:xfrm>
        </p:grpSpPr>
        <p:cxnSp>
          <p:nvCxnSpPr>
            <p:cNvPr id="13" name="直接箭头连接符 12"/>
            <p:cNvCxnSpPr/>
            <p:nvPr>
              <p:custDataLst>
                <p:tags r:id="rId7"/>
              </p:custDataLst>
            </p:nvPr>
          </p:nvCxnSpPr>
          <p:spPr>
            <a:xfrm flipV="1">
              <a:off x="8221" y="4379"/>
              <a:ext cx="0" cy="680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8" name="文本框 17"/>
            <p:cNvSpPr txBox="1"/>
            <p:nvPr>
              <p:custDataLst>
                <p:tags r:id="rId8"/>
              </p:custDataLst>
            </p:nvPr>
          </p:nvSpPr>
          <p:spPr>
            <a:xfrm>
              <a:off x="7427" y="4720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low</a:t>
              </a:r>
              <a:endParaRPr lang="en-US" altLang="zh-CN"/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4500245" y="1777365"/>
            <a:ext cx="623570" cy="558165"/>
            <a:chOff x="7087" y="2799"/>
            <a:chExt cx="982" cy="879"/>
          </a:xfrm>
        </p:grpSpPr>
        <p:cxnSp>
          <p:nvCxnSpPr>
            <p:cNvPr id="9" name="直接箭头连接符 8"/>
            <p:cNvCxnSpPr/>
            <p:nvPr>
              <p:custDataLst>
                <p:tags r:id="rId9"/>
              </p:custDataLst>
            </p:nvPr>
          </p:nvCxnSpPr>
          <p:spPr>
            <a:xfrm flipV="1">
              <a:off x="7087" y="2799"/>
              <a:ext cx="0" cy="680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21" name="文本框 20"/>
            <p:cNvSpPr txBox="1"/>
            <p:nvPr>
              <p:custDataLst>
                <p:tags r:id="rId10"/>
              </p:custDataLst>
            </p:nvPr>
          </p:nvSpPr>
          <p:spPr>
            <a:xfrm>
              <a:off x="7087" y="3098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mid</a:t>
              </a:r>
              <a:endParaRPr lang="en-US" altLang="zh-CN"/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6659880" y="2780665"/>
            <a:ext cx="623570" cy="512445"/>
            <a:chOff x="10488" y="4379"/>
            <a:chExt cx="982" cy="807"/>
          </a:xfrm>
        </p:grpSpPr>
        <p:cxnSp>
          <p:nvCxnSpPr>
            <p:cNvPr id="12" name="直接箭头连接符 11"/>
            <p:cNvCxnSpPr/>
            <p:nvPr>
              <p:custDataLst>
                <p:tags r:id="rId11"/>
              </p:custDataLst>
            </p:nvPr>
          </p:nvCxnSpPr>
          <p:spPr>
            <a:xfrm flipV="1">
              <a:off x="10489" y="4379"/>
              <a:ext cx="0" cy="680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22" name="文本框 21"/>
            <p:cNvSpPr txBox="1"/>
            <p:nvPr>
              <p:custDataLst>
                <p:tags r:id="rId12"/>
              </p:custDataLst>
            </p:nvPr>
          </p:nvSpPr>
          <p:spPr>
            <a:xfrm>
              <a:off x="10488" y="4606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mid</a:t>
              </a:r>
              <a:endParaRPr lang="en-US" altLang="zh-CN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4668520" y="3905250"/>
            <a:ext cx="1247140" cy="499110"/>
            <a:chOff x="7352" y="6150"/>
            <a:chExt cx="1964" cy="786"/>
          </a:xfrm>
        </p:grpSpPr>
        <p:cxnSp>
          <p:nvCxnSpPr>
            <p:cNvPr id="15" name="直接箭头连接符 14"/>
            <p:cNvCxnSpPr/>
            <p:nvPr>
              <p:custDataLst>
                <p:tags r:id="rId13"/>
              </p:custDataLst>
            </p:nvPr>
          </p:nvCxnSpPr>
          <p:spPr>
            <a:xfrm flipV="1">
              <a:off x="8221" y="6150"/>
              <a:ext cx="0" cy="680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9" name="文本框 18"/>
            <p:cNvSpPr txBox="1"/>
            <p:nvPr>
              <p:custDataLst>
                <p:tags r:id="rId14"/>
              </p:custDataLst>
            </p:nvPr>
          </p:nvSpPr>
          <p:spPr>
            <a:xfrm>
              <a:off x="7352" y="6356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low</a:t>
              </a:r>
              <a:endParaRPr lang="en-US" altLang="zh-CN"/>
            </a:p>
          </p:txBody>
        </p:sp>
        <p:sp>
          <p:nvSpPr>
            <p:cNvPr id="23" name="文本框 22"/>
            <p:cNvSpPr txBox="1"/>
            <p:nvPr>
              <p:custDataLst>
                <p:tags r:id="rId15"/>
              </p:custDataLst>
            </p:nvPr>
          </p:nvSpPr>
          <p:spPr>
            <a:xfrm>
              <a:off x="8334" y="6356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mid</a:t>
              </a:r>
              <a:endParaRPr lang="en-US" altLang="zh-CN"/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5291455" y="5157470"/>
            <a:ext cx="1704340" cy="535305"/>
            <a:chOff x="8333" y="8122"/>
            <a:chExt cx="2684" cy="843"/>
          </a:xfrm>
        </p:grpSpPr>
        <p:cxnSp>
          <p:nvCxnSpPr>
            <p:cNvPr id="16" name="直接箭头连接符 15"/>
            <p:cNvCxnSpPr/>
            <p:nvPr>
              <p:custDataLst>
                <p:tags r:id="rId16"/>
              </p:custDataLst>
            </p:nvPr>
          </p:nvCxnSpPr>
          <p:spPr>
            <a:xfrm flipV="1">
              <a:off x="9242" y="8122"/>
              <a:ext cx="0" cy="680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20" name="文本框 19"/>
            <p:cNvSpPr txBox="1"/>
            <p:nvPr>
              <p:custDataLst>
                <p:tags r:id="rId17"/>
              </p:custDataLst>
            </p:nvPr>
          </p:nvSpPr>
          <p:spPr>
            <a:xfrm>
              <a:off x="8333" y="8348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low</a:t>
              </a:r>
              <a:endParaRPr lang="en-US" altLang="zh-CN"/>
            </a:p>
          </p:txBody>
        </p:sp>
        <p:sp>
          <p:nvSpPr>
            <p:cNvPr id="24" name="文本框 23"/>
            <p:cNvSpPr txBox="1"/>
            <p:nvPr>
              <p:custDataLst>
                <p:tags r:id="rId18"/>
              </p:custDataLst>
            </p:nvPr>
          </p:nvSpPr>
          <p:spPr>
            <a:xfrm>
              <a:off x="9241" y="8385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mid</a:t>
              </a:r>
              <a:endParaRPr lang="en-US" altLang="zh-CN"/>
            </a:p>
          </p:txBody>
        </p:sp>
        <p:sp>
          <p:nvSpPr>
            <p:cNvPr id="25" name="文本框 24"/>
            <p:cNvSpPr txBox="1"/>
            <p:nvPr>
              <p:custDataLst>
                <p:tags r:id="rId19"/>
              </p:custDataLst>
            </p:nvPr>
          </p:nvSpPr>
          <p:spPr>
            <a:xfrm>
              <a:off x="10035" y="8385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high</a:t>
              </a:r>
              <a:endParaRPr lang="en-US" altLang="zh-CN"/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5868035" y="3920490"/>
            <a:ext cx="623570" cy="492760"/>
            <a:chOff x="9241" y="6174"/>
            <a:chExt cx="982" cy="776"/>
          </a:xfrm>
        </p:grpSpPr>
        <p:cxnSp>
          <p:nvCxnSpPr>
            <p:cNvPr id="14" name="直接箭头连接符 13"/>
            <p:cNvCxnSpPr/>
            <p:nvPr>
              <p:custDataLst>
                <p:tags r:id="rId20"/>
              </p:custDataLst>
            </p:nvPr>
          </p:nvCxnSpPr>
          <p:spPr>
            <a:xfrm flipV="1">
              <a:off x="9242" y="6174"/>
              <a:ext cx="0" cy="680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26" name="文本框 25"/>
            <p:cNvSpPr txBox="1"/>
            <p:nvPr>
              <p:custDataLst>
                <p:tags r:id="rId21"/>
              </p:custDataLst>
            </p:nvPr>
          </p:nvSpPr>
          <p:spPr>
            <a:xfrm>
              <a:off x="9241" y="6370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high</a:t>
              </a:r>
              <a:endParaRPr lang="en-US" altLang="zh-CN"/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8172450" y="2780665"/>
            <a:ext cx="636905" cy="537210"/>
            <a:chOff x="12870" y="4379"/>
            <a:chExt cx="1003" cy="846"/>
          </a:xfrm>
        </p:grpSpPr>
        <p:cxnSp>
          <p:nvCxnSpPr>
            <p:cNvPr id="11" name="直接箭头连接符 10"/>
            <p:cNvCxnSpPr/>
            <p:nvPr>
              <p:custDataLst>
                <p:tags r:id="rId22"/>
              </p:custDataLst>
            </p:nvPr>
          </p:nvCxnSpPr>
          <p:spPr>
            <a:xfrm flipV="1">
              <a:off x="12870" y="4379"/>
              <a:ext cx="0" cy="680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27" name="文本框 26"/>
            <p:cNvSpPr txBox="1"/>
            <p:nvPr>
              <p:custDataLst>
                <p:tags r:id="rId23"/>
              </p:custDataLst>
            </p:nvPr>
          </p:nvSpPr>
          <p:spPr>
            <a:xfrm>
              <a:off x="12891" y="4645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high</a:t>
              </a:r>
              <a:endParaRPr lang="en-US" altLang="zh-CN"/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8169275" y="1700530"/>
            <a:ext cx="623570" cy="563245"/>
            <a:chOff x="12865" y="2678"/>
            <a:chExt cx="982" cy="887"/>
          </a:xfrm>
        </p:grpSpPr>
        <p:cxnSp>
          <p:nvCxnSpPr>
            <p:cNvPr id="10" name="直接箭头连接符 9"/>
            <p:cNvCxnSpPr/>
            <p:nvPr>
              <p:custDataLst>
                <p:tags r:id="rId24"/>
              </p:custDataLst>
            </p:nvPr>
          </p:nvCxnSpPr>
          <p:spPr>
            <a:xfrm flipV="1">
              <a:off x="12870" y="2678"/>
              <a:ext cx="0" cy="680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6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28" name="文本框 27"/>
            <p:cNvSpPr txBox="1"/>
            <p:nvPr>
              <p:custDataLst>
                <p:tags r:id="rId25"/>
              </p:custDataLst>
            </p:nvPr>
          </p:nvSpPr>
          <p:spPr>
            <a:xfrm>
              <a:off x="12865" y="2985"/>
              <a:ext cx="98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high</a:t>
              </a:r>
              <a:endParaRPr lang="en-US" altLang="zh-CN"/>
            </a:p>
          </p:txBody>
        </p:sp>
      </p:grpSp>
      <p:pic>
        <p:nvPicPr>
          <p:cNvPr id="7" name="图片 6" descr="logo1"/>
          <p:cNvPicPr>
            <a:picLocks noChangeAspect="1"/>
          </p:cNvPicPr>
          <p:nvPr>
            <p:custDataLst>
              <p:tags r:id="rId26"/>
            </p:custDataLst>
          </p:nvPr>
        </p:nvPicPr>
        <p:blipFill>
          <a:blip r:embed="rId27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8056 0.00462963 L 0.399028 0.151667 " pathEditMode="relative" rAng="0" ptsTypes="">
                                      <p:cBhvr>
                                        <p:cTn id="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" y="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49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L -0.00222222 0.148056 " pathEditMode="relative" rAng="0" ptsTypes="">
                                      <p:cBhvr>
                                        <p:cTn id="4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49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263194 -0.0205556 L 0.233681 0.168704 " pathEditMode="relative" rAng="0" ptsTypes="">
                                      <p:cBhvr>
                                        <p:cTn id="5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0972 -0.00509259 L -0.255278 0.149907 " pathEditMode="relative" rAng="0" ptsTypes="">
                                      <p:cBhvr>
                                        <p:cTn id="6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49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00256944 0.135926 " pathEditMode="relative" rAng="0" ptsTypes="">
                                      <p:cBhvr>
                                        <p:cTn id="7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68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67917 0.141204 " pathEditMode="relative" rAng="0" ptsTypes="">
                                      <p:cBhvr>
                                        <p:cTn id="7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25  E" pathEditMode="relative" ptsTypes="">
                                      <p:cBhvr>
                                        <p:cTn id="9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0556 0.251204 " pathEditMode="relative" rAng="0" ptsTypes="">
                                      <p:cBhvr>
                                        <p:cTn id="9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51290" y="2500306"/>
            <a:ext cx="389241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9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再见！</a:t>
            </a:r>
            <a:endParaRPr lang="zh-CN" altLang="en-US" sz="9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8" name="图片 7" descr="logo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75" y="1788160"/>
            <a:ext cx="6246495" cy="14636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2400" dirty="0" smtClean="0"/>
              <a:t>数组：定义出能够同时存储多个值的变量，这种变量在程序设计语言中称为数组，同一个数组中的每个值通过下标来区别。</a:t>
            </a:r>
            <a:endParaRPr lang="zh-CN" alt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074082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一、概念：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>
            <p:custDataLst>
              <p:tags r:id="rId2"/>
            </p:custDataLst>
          </p:nvPr>
        </p:nvSpPr>
        <p:spPr>
          <a:xfrm>
            <a:off x="428596" y="3707108"/>
            <a:ext cx="3877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dirty="0" smtClean="0"/>
              <a:t>二、定义一维数组的格式：</a:t>
            </a:r>
            <a:endParaRPr lang="en-US" altLang="zh-CN" sz="2400" dirty="0" smtClean="0"/>
          </a:p>
        </p:txBody>
      </p:sp>
      <p:sp>
        <p:nvSpPr>
          <p:cNvPr id="5" name="TextBox 4"/>
          <p:cNvSpPr txBox="1"/>
          <p:nvPr>
            <p:custDataLst>
              <p:tags r:id="rId3"/>
            </p:custDataLst>
          </p:nvPr>
        </p:nvSpPr>
        <p:spPr>
          <a:xfrm>
            <a:off x="683868" y="5003466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dirty="0"/>
              <a:t>&lt;</a:t>
            </a:r>
            <a:r>
              <a:rPr lang="zh-CN" altLang="en-US" sz="2400" dirty="0"/>
              <a:t>类型关键字</a:t>
            </a:r>
            <a:r>
              <a:rPr lang="en-US" sz="2400" dirty="0" smtClean="0"/>
              <a:t>&gt;</a:t>
            </a:r>
            <a:r>
              <a:rPr lang="zh-CN" altLang="en-US" sz="2400" dirty="0" smtClean="0"/>
              <a:t>　</a:t>
            </a:r>
            <a:r>
              <a:rPr lang="en-US" sz="2400" dirty="0" smtClean="0"/>
              <a:t>&lt;</a:t>
            </a:r>
            <a:r>
              <a:rPr lang="zh-CN" altLang="en-US" sz="2400" dirty="0"/>
              <a:t>数组名</a:t>
            </a:r>
            <a:r>
              <a:rPr lang="en-US" sz="2400" dirty="0"/>
              <a:t>&gt;[&lt;</a:t>
            </a:r>
            <a:r>
              <a:rPr lang="zh-CN" altLang="en-US" sz="2400" dirty="0"/>
              <a:t>常量表达式</a:t>
            </a:r>
            <a:r>
              <a:rPr lang="en-US" sz="2400" dirty="0"/>
              <a:t>&gt;][={&lt;</a:t>
            </a:r>
            <a:r>
              <a:rPr lang="zh-CN" altLang="en-US" sz="2400" dirty="0"/>
              <a:t>初值表</a:t>
            </a:r>
            <a:r>
              <a:rPr lang="en-US" sz="2400" dirty="0" smtClean="0"/>
              <a:t>&gt;};</a:t>
            </a:r>
            <a:endParaRPr lang="zh-CN" altLang="en-US" sz="2400" dirty="0"/>
          </a:p>
        </p:txBody>
      </p:sp>
      <p:pic>
        <p:nvPicPr>
          <p:cNvPr id="8" name="图片 7" descr="logo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1" name="TextBox 10"/>
          <p:cNvSpPr txBox="1"/>
          <p:nvPr>
            <p:custDataLst>
              <p:tags r:id="rId2"/>
            </p:custDataLst>
          </p:nvPr>
        </p:nvSpPr>
        <p:spPr>
          <a:xfrm>
            <a:off x="253657" y="620050"/>
            <a:ext cx="69573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5400" dirty="0" smtClean="0"/>
              <a:t>例：</a:t>
            </a:r>
            <a:r>
              <a:rPr lang="en-US" altLang="zh-CN" sz="5400" dirty="0" err="1" smtClean="0"/>
              <a:t>int</a:t>
            </a:r>
            <a:r>
              <a:rPr lang="en-US" altLang="zh-CN" sz="5400" dirty="0" smtClean="0"/>
              <a:t> c[5]={1,2,3,4,0};</a:t>
            </a:r>
            <a:endParaRPr lang="zh-CN" altLang="en-US" sz="5400" dirty="0"/>
          </a:p>
        </p:txBody>
      </p:sp>
      <p:sp>
        <p:nvSpPr>
          <p:cNvPr id="6" name="TextBox 10"/>
          <p:cNvSpPr txBox="1"/>
          <p:nvPr>
            <p:custDataLst>
              <p:tags r:id="rId3"/>
            </p:custDataLst>
          </p:nvPr>
        </p:nvSpPr>
        <p:spPr>
          <a:xfrm>
            <a:off x="253657" y="4471960"/>
            <a:ext cx="2762885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5400" dirty="0" smtClean="0"/>
              <a:t>         </a:t>
            </a:r>
            <a:r>
              <a:rPr lang="en-US" altLang="zh-CN" sz="5400" dirty="0" err="1" smtClean="0"/>
              <a:t>int</a:t>
            </a:r>
            <a:r>
              <a:rPr lang="en-US" altLang="zh-CN" sz="5400" dirty="0" smtClean="0"/>
              <a:t> c</a:t>
            </a:r>
            <a:endParaRPr lang="zh-CN" altLang="en-US" sz="5400" dirty="0"/>
          </a:p>
        </p:txBody>
      </p:sp>
      <p:sp>
        <p:nvSpPr>
          <p:cNvPr id="7" name="TextBox 10"/>
          <p:cNvSpPr txBox="1"/>
          <p:nvPr>
            <p:custDataLst>
              <p:tags r:id="rId4"/>
            </p:custDataLst>
          </p:nvPr>
        </p:nvSpPr>
        <p:spPr>
          <a:xfrm>
            <a:off x="232702" y="2563150"/>
            <a:ext cx="3714115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5400" dirty="0" smtClean="0"/>
              <a:t>         </a:t>
            </a:r>
            <a:r>
              <a:rPr lang="en-US" altLang="zh-CN" sz="5400" dirty="0" err="1" smtClean="0"/>
              <a:t>int</a:t>
            </a:r>
            <a:r>
              <a:rPr lang="en-US" altLang="zh-CN" sz="5400" dirty="0" smtClean="0"/>
              <a:t> c[5];</a:t>
            </a:r>
            <a:endParaRPr lang="zh-CN" altLang="en-US" sz="5400" dirty="0"/>
          </a:p>
        </p:txBody>
      </p:sp>
      <p:sp>
        <p:nvSpPr>
          <p:cNvPr id="5" name="TextBox 2"/>
          <p:cNvSpPr txBox="1"/>
          <p:nvPr/>
        </p:nvSpPr>
        <p:spPr>
          <a:xfrm>
            <a:off x="1693545" y="1627505"/>
            <a:ext cx="4193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下标：</a:t>
            </a:r>
            <a:r>
              <a:rPr lang="en-US" altLang="zh-CN" sz="2400" dirty="0" smtClean="0"/>
              <a:t>   0      1</a:t>
            </a:r>
            <a:r>
              <a:rPr lang="en-US" altLang="zh-CN" sz="2400" dirty="0" smtClean="0">
                <a:sym typeface="+mn-ea"/>
              </a:rPr>
              <a:t>      2      3      4      </a:t>
            </a:r>
            <a:endParaRPr lang="en-US" altLang="zh-CN" sz="2400" dirty="0" smtClean="0"/>
          </a:p>
        </p:txBody>
      </p:sp>
      <p:sp>
        <p:nvSpPr>
          <p:cNvPr id="2" name="TextBox 2"/>
          <p:cNvSpPr txBox="1"/>
          <p:nvPr/>
        </p:nvSpPr>
        <p:spPr>
          <a:xfrm>
            <a:off x="1406525" y="2128520"/>
            <a:ext cx="43427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数组值：</a:t>
            </a:r>
            <a:r>
              <a:rPr lang="en-US" altLang="zh-CN" sz="2400" dirty="0" smtClean="0"/>
              <a:t>   1      2</a:t>
            </a:r>
            <a:r>
              <a:rPr lang="en-US" altLang="zh-CN" sz="2400" dirty="0" smtClean="0">
                <a:sym typeface="+mn-ea"/>
              </a:rPr>
              <a:t>      3      4      0      </a:t>
            </a:r>
            <a:endParaRPr lang="en-US" altLang="zh-CN" sz="2400" dirty="0" smtClean="0"/>
          </a:p>
        </p:txBody>
      </p:sp>
      <p:sp>
        <p:nvSpPr>
          <p:cNvPr id="3" name="TextBox 2"/>
          <p:cNvSpPr txBox="1"/>
          <p:nvPr>
            <p:custDataLst>
              <p:tags r:id="rId5"/>
            </p:custDataLst>
          </p:nvPr>
        </p:nvSpPr>
        <p:spPr>
          <a:xfrm>
            <a:off x="1820545" y="3476625"/>
            <a:ext cx="4193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下标：</a:t>
            </a:r>
            <a:r>
              <a:rPr lang="en-US" altLang="zh-CN" sz="2400" dirty="0" smtClean="0"/>
              <a:t>   0      1</a:t>
            </a:r>
            <a:r>
              <a:rPr lang="en-US" altLang="zh-CN" sz="2400" dirty="0" smtClean="0">
                <a:sym typeface="+mn-ea"/>
              </a:rPr>
              <a:t>      2      3      4      </a:t>
            </a:r>
            <a:endParaRPr lang="en-US" altLang="zh-CN" sz="2400" dirty="0" smtClean="0"/>
          </a:p>
        </p:txBody>
      </p:sp>
      <p:sp>
        <p:nvSpPr>
          <p:cNvPr id="4" name="TextBox 2"/>
          <p:cNvSpPr txBox="1"/>
          <p:nvPr>
            <p:custDataLst>
              <p:tags r:id="rId6"/>
            </p:custDataLst>
          </p:nvPr>
        </p:nvSpPr>
        <p:spPr>
          <a:xfrm>
            <a:off x="1533525" y="3977640"/>
            <a:ext cx="43427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数组值：</a:t>
            </a:r>
            <a:r>
              <a:rPr lang="en-US" altLang="zh-CN" sz="2400" dirty="0" smtClean="0"/>
              <a:t>   0      0</a:t>
            </a:r>
            <a:r>
              <a:rPr lang="en-US" altLang="zh-CN" sz="2400" dirty="0" smtClean="0">
                <a:sym typeface="+mn-ea"/>
              </a:rPr>
              <a:t>      0      0      0      </a:t>
            </a:r>
            <a:endParaRPr lang="en-US" altLang="zh-CN" sz="2400" dirty="0" smtClean="0"/>
          </a:p>
        </p:txBody>
      </p:sp>
      <p:sp>
        <p:nvSpPr>
          <p:cNvPr id="8" name="TextBox 2"/>
          <p:cNvSpPr txBox="1"/>
          <p:nvPr>
            <p:custDataLst>
              <p:tags r:id="rId7"/>
            </p:custDataLst>
          </p:nvPr>
        </p:nvSpPr>
        <p:spPr>
          <a:xfrm>
            <a:off x="1820545" y="5414010"/>
            <a:ext cx="5770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下标：</a:t>
            </a:r>
            <a:r>
              <a:rPr lang="en-US" altLang="zh-CN" sz="2400" dirty="0" smtClean="0"/>
              <a:t>   0      1</a:t>
            </a:r>
            <a:r>
              <a:rPr lang="en-US" altLang="zh-CN" sz="2400" dirty="0" smtClean="0">
                <a:sym typeface="+mn-ea"/>
              </a:rPr>
              <a:t>      2      3      4      5     6……      </a:t>
            </a:r>
            <a:endParaRPr lang="en-US" altLang="zh-CN" sz="2400" dirty="0" smtClean="0"/>
          </a:p>
        </p:txBody>
      </p:sp>
      <p:sp>
        <p:nvSpPr>
          <p:cNvPr id="9" name="TextBox 2"/>
          <p:cNvSpPr txBox="1"/>
          <p:nvPr>
            <p:custDataLst>
              <p:tags r:id="rId8"/>
            </p:custDataLst>
          </p:nvPr>
        </p:nvSpPr>
        <p:spPr>
          <a:xfrm>
            <a:off x="1533525" y="5915025"/>
            <a:ext cx="43427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dirty="0" smtClean="0"/>
              <a:t>数组值：</a:t>
            </a:r>
            <a:r>
              <a:rPr lang="en-US" altLang="zh-CN" sz="2400" dirty="0" smtClean="0"/>
              <a:t>   0………………</a:t>
            </a:r>
            <a:endParaRPr lang="en-US" altLang="zh-CN" sz="2400" dirty="0" smtClean="0"/>
          </a:p>
        </p:txBody>
      </p:sp>
      <p:pic>
        <p:nvPicPr>
          <p:cNvPr id="12" name="图片 11" descr="logo1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  <p:bldP spid="7" grpId="0"/>
      <p:bldP spid="5" grpId="0"/>
      <p:bldP spid="2" grpId="0"/>
      <p:bldP spid="3" grpId="0"/>
      <p:bldP spid="4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71480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二维数组：</a:t>
            </a:r>
            <a:endParaRPr lang="zh-CN" alt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83895" y="1412875"/>
            <a:ext cx="804672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定义格式：</a:t>
            </a:r>
            <a:endParaRPr lang="zh-CN" altLang="en-US" sz="2400" dirty="0" smtClean="0"/>
          </a:p>
          <a:p>
            <a:endParaRPr lang="zh-CN" altLang="en-US" sz="2400" dirty="0" smtClean="0"/>
          </a:p>
          <a:p>
            <a:r>
              <a:rPr lang="en-US" altLang="zh-CN" sz="2400" dirty="0" smtClean="0"/>
              <a:t>&lt;</a:t>
            </a:r>
            <a:r>
              <a:rPr lang="zh-CN" altLang="en-US" sz="2400" dirty="0" smtClean="0"/>
              <a:t>类型关键字</a:t>
            </a:r>
            <a:r>
              <a:rPr lang="en-US" altLang="zh-CN" sz="2400" dirty="0" smtClean="0"/>
              <a:t>&gt;&lt;</a:t>
            </a:r>
            <a:r>
              <a:rPr lang="zh-CN" altLang="en-US" sz="2400" dirty="0" smtClean="0"/>
              <a:t>数组名</a:t>
            </a:r>
            <a:r>
              <a:rPr lang="en-US" altLang="zh-CN" sz="2400" dirty="0" smtClean="0"/>
              <a:t>&gt;[&lt;</a:t>
            </a:r>
            <a:r>
              <a:rPr lang="zh-CN" altLang="en-US" sz="2400" dirty="0" smtClean="0"/>
              <a:t>常量表达式</a:t>
            </a:r>
            <a:r>
              <a:rPr lang="en-US" altLang="zh-CN" sz="2400" dirty="0" smtClean="0"/>
              <a:t>1&gt;] [&lt;</a:t>
            </a:r>
            <a:r>
              <a:rPr lang="zh-CN" altLang="en-US" sz="2400" dirty="0" smtClean="0"/>
              <a:t>常量表达式</a:t>
            </a:r>
            <a:r>
              <a:rPr lang="en-US" altLang="zh-CN" sz="2400" dirty="0" smtClean="0"/>
              <a:t>2&gt;]</a:t>
            </a:r>
            <a:endParaRPr lang="en-US" altLang="zh-CN" sz="2400" dirty="0" smtClean="0"/>
          </a:p>
          <a:p>
            <a:r>
              <a:rPr lang="en-US" altLang="zh-CN" sz="2400" dirty="0" smtClean="0"/>
              <a:t>[={{&lt;</a:t>
            </a:r>
            <a:r>
              <a:rPr lang="zh-CN" altLang="en-US" sz="2400" dirty="0" smtClean="0"/>
              <a:t>初值表</a:t>
            </a:r>
            <a:r>
              <a:rPr lang="en-US" altLang="zh-CN" sz="2400" dirty="0" smtClean="0"/>
              <a:t>1&gt;},{&lt;</a:t>
            </a:r>
            <a:r>
              <a:rPr lang="zh-CN" altLang="en-US" sz="2400" dirty="0" smtClean="0"/>
              <a:t>初值表</a:t>
            </a:r>
            <a:r>
              <a:rPr lang="en-US" altLang="zh-CN" sz="2400" dirty="0" smtClean="0"/>
              <a:t>2&gt;},……}];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68288" y="3789356"/>
            <a:ext cx="50571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dirty="0" smtClean="0"/>
              <a:t>具体表示为：</a:t>
            </a:r>
            <a:r>
              <a:rPr lang="en-US" altLang="zh-CN" sz="2400" dirty="0" smtClean="0">
                <a:sym typeface="+mn-ea"/>
              </a:rPr>
              <a:t>&lt;</a:t>
            </a:r>
            <a:r>
              <a:rPr lang="zh-CN" altLang="en-US" sz="2400" dirty="0" smtClean="0">
                <a:sym typeface="+mn-ea"/>
              </a:rPr>
              <a:t>类型关键字</a:t>
            </a:r>
            <a:r>
              <a:rPr lang="en-US" altLang="zh-CN" sz="2400" dirty="0" smtClean="0">
                <a:sym typeface="+mn-ea"/>
              </a:rPr>
              <a:t>&gt;</a:t>
            </a:r>
            <a:r>
              <a:rPr lang="en-US" altLang="zh-CN" sz="2400" dirty="0" smtClean="0"/>
              <a:t>&lt;</a:t>
            </a:r>
            <a:r>
              <a:rPr lang="zh-CN" altLang="en-US" sz="2400" dirty="0" smtClean="0"/>
              <a:t>数组名</a:t>
            </a:r>
            <a:r>
              <a:rPr lang="en-US" altLang="zh-CN" sz="2400" dirty="0" smtClean="0"/>
              <a:t>&gt;</a:t>
            </a:r>
            <a:endParaRPr lang="zh-CN" altLang="en-US" sz="2400" dirty="0"/>
          </a:p>
        </p:txBody>
      </p:sp>
      <p:cxnSp>
        <p:nvCxnSpPr>
          <p:cNvPr id="4" name="直接连接符 3"/>
          <p:cNvCxnSpPr/>
          <p:nvPr>
            <p:custDataLst>
              <p:tags r:id="rId2"/>
            </p:custDataLst>
          </p:nvPr>
        </p:nvCxnSpPr>
        <p:spPr>
          <a:xfrm>
            <a:off x="3923665" y="2564765"/>
            <a:ext cx="1997710" cy="22860"/>
          </a:xfrm>
          <a:prstGeom prst="line">
            <a:avLst/>
          </a:prstGeom>
          <a:ln w="38100">
            <a:headEnd type="none"/>
            <a:tailEnd type="none" w="med" len="me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>
            <p:custDataLst>
              <p:tags r:id="rId3"/>
            </p:custDataLst>
          </p:nvPr>
        </p:nvCxnSpPr>
        <p:spPr>
          <a:xfrm>
            <a:off x="6155690" y="2587625"/>
            <a:ext cx="1997710" cy="22860"/>
          </a:xfrm>
          <a:prstGeom prst="line">
            <a:avLst/>
          </a:prstGeom>
          <a:ln w="38100">
            <a:headEnd type="none"/>
            <a:tailEnd type="none" w="med" len="me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4"/>
            </p:custDataLst>
          </p:nvPr>
        </p:nvCxnSpPr>
        <p:spPr>
          <a:xfrm>
            <a:off x="5364480" y="4293235"/>
            <a:ext cx="1421765" cy="22860"/>
          </a:xfrm>
          <a:prstGeom prst="line">
            <a:avLst/>
          </a:prstGeom>
          <a:ln w="38100">
            <a:headEnd type="none"/>
            <a:tailEnd type="none" w="med" len="me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5"/>
            </p:custDataLst>
          </p:nvPr>
        </p:nvCxnSpPr>
        <p:spPr>
          <a:xfrm>
            <a:off x="6964680" y="4276725"/>
            <a:ext cx="1421765" cy="22860"/>
          </a:xfrm>
          <a:prstGeom prst="line">
            <a:avLst/>
          </a:prstGeom>
          <a:ln w="38100">
            <a:headEnd type="none"/>
            <a:tailEnd type="none" w="med" len="me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6"/>
            </p:custDataLst>
          </p:nvPr>
        </p:nvCxnSpPr>
        <p:spPr>
          <a:xfrm>
            <a:off x="5292090" y="2637155"/>
            <a:ext cx="575945" cy="1223645"/>
          </a:xfrm>
          <a:prstGeom prst="line">
            <a:avLst/>
          </a:prstGeom>
          <a:ln w="38100">
            <a:headEnd type="none"/>
            <a:tailEnd type="arrow" w="med" len="me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>
            <p:custDataLst>
              <p:tags r:id="rId7"/>
            </p:custDataLst>
          </p:nvPr>
        </p:nvCxnSpPr>
        <p:spPr>
          <a:xfrm>
            <a:off x="7164705" y="2668270"/>
            <a:ext cx="575945" cy="1192530"/>
          </a:xfrm>
          <a:prstGeom prst="line">
            <a:avLst/>
          </a:prstGeom>
          <a:ln w="38100">
            <a:headEnd type="none"/>
            <a:tailEnd type="arrow" w="med" len="me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5364480" y="3791585"/>
            <a:ext cx="15582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dirty="0" smtClean="0">
                <a:sym typeface="+mn-ea"/>
              </a:rPr>
              <a:t>[&lt;行下标&gt;]</a:t>
            </a:r>
            <a:endParaRPr lang="zh-CN" altLang="en-US" sz="2400" dirty="0" smtClean="0"/>
          </a:p>
        </p:txBody>
      </p:sp>
      <p:sp>
        <p:nvSpPr>
          <p:cNvPr id="16" name="文本框 15"/>
          <p:cNvSpPr txBox="1"/>
          <p:nvPr/>
        </p:nvSpPr>
        <p:spPr>
          <a:xfrm>
            <a:off x="6876415" y="3784600"/>
            <a:ext cx="15582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dirty="0" smtClean="0">
                <a:sym typeface="+mn-ea"/>
              </a:rPr>
              <a:t>[&lt;列下标&gt;]</a:t>
            </a:r>
            <a:endParaRPr lang="zh-CN" altLang="en-US" sz="2400" dirty="0" smtClean="0"/>
          </a:p>
        </p:txBody>
      </p:sp>
      <p:pic>
        <p:nvPicPr>
          <p:cNvPr id="8" name="图片 7" descr="logo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>
            <p:custDataLst>
              <p:tags r:id="rId2"/>
            </p:custDataLst>
          </p:nvPr>
        </p:nvSpPr>
        <p:spPr>
          <a:xfrm>
            <a:off x="610870" y="1267460"/>
            <a:ext cx="73342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dirty="0" smtClean="0"/>
              <a:t>对于一个行下标取值个数为</a:t>
            </a:r>
            <a:r>
              <a:rPr lang="en-US" altLang="zh-CN" sz="2400" dirty="0" smtClean="0"/>
              <a:t>m</a:t>
            </a:r>
            <a:r>
              <a:rPr lang="zh-CN" altLang="en-US" sz="2400" dirty="0" smtClean="0"/>
              <a:t>，列下标取值个数为</a:t>
            </a:r>
            <a:r>
              <a:rPr lang="en-US" altLang="zh-CN" sz="2400" dirty="0" smtClean="0"/>
              <a:t>n</a:t>
            </a:r>
            <a:r>
              <a:rPr lang="zh-CN" altLang="en-US" sz="2400" dirty="0" smtClean="0"/>
              <a:t>的二维数组</a:t>
            </a:r>
            <a:r>
              <a:rPr lang="en-US" altLang="zh-CN" sz="2400" dirty="0" smtClean="0"/>
              <a:t>a</a:t>
            </a:r>
            <a:r>
              <a:rPr lang="zh-CN" altLang="en-US" sz="2400" dirty="0" smtClean="0"/>
              <a:t>，它所有元素的存储空间表示为：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>
            <p:custDataLst>
              <p:tags r:id="rId3"/>
            </p:custDataLst>
          </p:nvPr>
        </p:nvSpPr>
        <p:spPr>
          <a:xfrm>
            <a:off x="1259819" y="2779400"/>
            <a:ext cx="5775960" cy="18148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dirty="0" smtClean="0"/>
              <a:t>a[0][0]       a[0][1]      ……      a[0][n-1]</a:t>
            </a:r>
            <a:endParaRPr lang="en-US" altLang="zh-CN" sz="2800" dirty="0" smtClean="0"/>
          </a:p>
          <a:p>
            <a:r>
              <a:rPr lang="en-US" altLang="zh-CN" sz="2800" dirty="0" smtClean="0"/>
              <a:t>a[1][0]       a[1][1]      ……      a[1][n-1]</a:t>
            </a:r>
            <a:endParaRPr lang="en-US" altLang="zh-CN" sz="2800" dirty="0" smtClean="0"/>
          </a:p>
          <a:p>
            <a:r>
              <a:rPr lang="en-US" altLang="zh-CN" sz="2800" dirty="0" smtClean="0"/>
              <a:t>   ……             ……                          ……</a:t>
            </a:r>
            <a:endParaRPr lang="en-US" altLang="zh-CN" sz="2800" dirty="0" smtClean="0"/>
          </a:p>
          <a:p>
            <a:r>
              <a:rPr lang="en-US" altLang="zh-CN" sz="2800" dirty="0" smtClean="0"/>
              <a:t>a[m-1][0]  a[m-1][1] ……      a[m-1][n-1]</a:t>
            </a:r>
            <a:endParaRPr lang="zh-CN" altLang="en-US" sz="2800" dirty="0"/>
          </a:p>
        </p:txBody>
      </p:sp>
      <p:pic>
        <p:nvPicPr>
          <p:cNvPr id="2" name="图片 1" descr="logo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714356"/>
            <a:ext cx="4517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例：</a:t>
            </a:r>
            <a:r>
              <a:rPr lang="en-US" sz="3200" dirty="0" err="1" smtClean="0"/>
              <a:t>int</a:t>
            </a:r>
            <a:r>
              <a:rPr lang="en-US" sz="3200" dirty="0" smtClean="0"/>
              <a:t> e[3][4]={(0),(1,2)};</a:t>
            </a:r>
            <a:endParaRPr lang="zh-CN" altLang="en-US" sz="3200" dirty="0"/>
          </a:p>
        </p:txBody>
      </p:sp>
      <p:sp>
        <p:nvSpPr>
          <p:cNvPr id="3" name="TextBox 2"/>
          <p:cNvSpPr txBox="1"/>
          <p:nvPr>
            <p:custDataLst>
              <p:tags r:id="rId2"/>
            </p:custDataLst>
          </p:nvPr>
        </p:nvSpPr>
        <p:spPr>
          <a:xfrm>
            <a:off x="1715431" y="2288211"/>
            <a:ext cx="60708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 smtClean="0"/>
              <a:t>0              0            0           0</a:t>
            </a:r>
            <a:endParaRPr lang="en-US" altLang="zh-CN" sz="4400" dirty="0" smtClean="0"/>
          </a:p>
        </p:txBody>
      </p:sp>
      <p:sp>
        <p:nvSpPr>
          <p:cNvPr id="4" name="TextBox 3"/>
          <p:cNvSpPr txBox="1"/>
          <p:nvPr>
            <p:custDataLst>
              <p:tags r:id="rId3"/>
            </p:custDataLst>
          </p:nvPr>
        </p:nvSpPr>
        <p:spPr>
          <a:xfrm>
            <a:off x="1716768" y="3431219"/>
            <a:ext cx="60708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altLang="zh-CN" sz="4400" dirty="0" smtClean="0"/>
              <a:t>1              2            0           0</a:t>
            </a:r>
            <a:endParaRPr lang="en-US" altLang="zh-CN" sz="4400" dirty="0" smtClean="0"/>
          </a:p>
        </p:txBody>
      </p:sp>
      <p:sp>
        <p:nvSpPr>
          <p:cNvPr id="5" name="TextBox 4"/>
          <p:cNvSpPr txBox="1"/>
          <p:nvPr>
            <p:custDataLst>
              <p:tags r:id="rId4"/>
            </p:custDataLst>
          </p:nvPr>
        </p:nvSpPr>
        <p:spPr>
          <a:xfrm>
            <a:off x="1715431" y="4717103"/>
            <a:ext cx="60708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 smtClean="0"/>
              <a:t>0              0            0           0</a:t>
            </a:r>
            <a:endParaRPr lang="zh-CN" altLang="en-US" sz="4400" dirty="0" smtClean="0"/>
          </a:p>
        </p:txBody>
      </p:sp>
      <p:sp>
        <p:nvSpPr>
          <p:cNvPr id="6" name="TextBox 2"/>
          <p:cNvSpPr txBox="1"/>
          <p:nvPr>
            <p:custDataLst>
              <p:tags r:id="rId5"/>
            </p:custDataLst>
          </p:nvPr>
        </p:nvSpPr>
        <p:spPr>
          <a:xfrm>
            <a:off x="1691301" y="1399211"/>
            <a:ext cx="5991225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4400" dirty="0" smtClean="0">
                <a:solidFill>
                  <a:srgbClr val="FF0000"/>
                </a:solidFill>
              </a:rPr>
              <a:t>0              1            2           3</a:t>
            </a:r>
            <a:endParaRPr lang="en-US" altLang="zh-CN" sz="4400" dirty="0" smtClean="0">
              <a:solidFill>
                <a:srgbClr val="FF0000"/>
              </a:solidFill>
            </a:endParaRPr>
          </a:p>
        </p:txBody>
      </p:sp>
      <p:sp>
        <p:nvSpPr>
          <p:cNvPr id="7" name="TextBox 2"/>
          <p:cNvSpPr txBox="1"/>
          <p:nvPr>
            <p:custDataLst>
              <p:tags r:id="rId6"/>
            </p:custDataLst>
          </p:nvPr>
        </p:nvSpPr>
        <p:spPr>
          <a:xfrm>
            <a:off x="669925" y="2311400"/>
            <a:ext cx="457835" cy="7461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4400" dirty="0" smtClean="0">
                <a:solidFill>
                  <a:srgbClr val="FF0000"/>
                </a:solidFill>
              </a:rPr>
              <a:t>0</a:t>
            </a:r>
            <a:endParaRPr lang="en-US" altLang="zh-CN" sz="4400" dirty="0" smtClean="0">
              <a:solidFill>
                <a:srgbClr val="FF0000"/>
              </a:solidFill>
            </a:endParaRPr>
          </a:p>
        </p:txBody>
      </p:sp>
      <p:sp>
        <p:nvSpPr>
          <p:cNvPr id="8" name="TextBox 2"/>
          <p:cNvSpPr txBox="1"/>
          <p:nvPr>
            <p:custDataLst>
              <p:tags r:id="rId7"/>
            </p:custDataLst>
          </p:nvPr>
        </p:nvSpPr>
        <p:spPr>
          <a:xfrm>
            <a:off x="683895" y="3454400"/>
            <a:ext cx="457835" cy="7461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4400" dirty="0" smtClean="0">
                <a:solidFill>
                  <a:srgbClr val="FF0000"/>
                </a:solidFill>
              </a:rPr>
              <a:t>1</a:t>
            </a:r>
            <a:endParaRPr lang="en-US" altLang="zh-CN" sz="4400" dirty="0" smtClean="0">
              <a:solidFill>
                <a:srgbClr val="FF0000"/>
              </a:solidFill>
            </a:endParaRPr>
          </a:p>
        </p:txBody>
      </p:sp>
      <p:sp>
        <p:nvSpPr>
          <p:cNvPr id="9" name="TextBox 2"/>
          <p:cNvSpPr txBox="1"/>
          <p:nvPr>
            <p:custDataLst>
              <p:tags r:id="rId8"/>
            </p:custDataLst>
          </p:nvPr>
        </p:nvSpPr>
        <p:spPr>
          <a:xfrm>
            <a:off x="653415" y="4725035"/>
            <a:ext cx="457835" cy="7461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4400" dirty="0" smtClean="0">
                <a:solidFill>
                  <a:srgbClr val="FF0000"/>
                </a:solidFill>
              </a:rPr>
              <a:t>2</a:t>
            </a:r>
            <a:endParaRPr lang="en-US" altLang="zh-CN" sz="4400" dirty="0" smtClean="0">
              <a:solidFill>
                <a:srgbClr val="FF0000"/>
              </a:solidFill>
            </a:endParaRPr>
          </a:p>
        </p:txBody>
      </p:sp>
      <p:pic>
        <p:nvPicPr>
          <p:cNvPr id="10" name="图片 9" descr="logo1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数组变量的应用：</a:t>
            </a:r>
            <a:endParaRPr lang="en-US" altLang="zh-CN" sz="24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071538" y="1071546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数值计算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357290" y="1967203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统计</a:t>
            </a:r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643042" y="314324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排序</a:t>
            </a:r>
            <a:endParaRPr lang="zh-CN" altLang="en-US" sz="2400" dirty="0"/>
          </a:p>
        </p:txBody>
      </p:sp>
      <p:sp>
        <p:nvSpPr>
          <p:cNvPr id="8" name="左大括号 7"/>
          <p:cNvSpPr/>
          <p:nvPr/>
        </p:nvSpPr>
        <p:spPr>
          <a:xfrm>
            <a:off x="2428860" y="2786058"/>
            <a:ext cx="357190" cy="1214446"/>
          </a:xfrm>
          <a:prstGeom prst="leftBrac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777013" y="3714752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</a:rPr>
              <a:t>插入排序法</a:t>
            </a:r>
            <a:endParaRPr lang="zh-CN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77013" y="3143248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</a:rPr>
              <a:t>冒泡排序法</a:t>
            </a:r>
            <a:endParaRPr lang="zh-CN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86050" y="253870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</a:rPr>
              <a:t>选择排序法</a:t>
            </a:r>
            <a:endParaRPr lang="zh-CN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57356" y="471488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查找</a:t>
            </a:r>
            <a:endParaRPr lang="zh-CN" altLang="en-US" sz="2400" dirty="0"/>
          </a:p>
        </p:txBody>
      </p:sp>
      <p:sp>
        <p:nvSpPr>
          <p:cNvPr id="13" name="左大括号 12"/>
          <p:cNvSpPr/>
          <p:nvPr/>
        </p:nvSpPr>
        <p:spPr>
          <a:xfrm>
            <a:off x="2643174" y="4500570"/>
            <a:ext cx="357190" cy="928694"/>
          </a:xfrm>
          <a:prstGeom prst="leftBrac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071802" y="5214950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顺序查找法</a:t>
            </a:r>
            <a:endParaRPr lang="zh-CN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071802" y="4286256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二分查找法</a:t>
            </a:r>
            <a:endParaRPr lang="zh-CN" altLang="en-US" sz="2400" dirty="0"/>
          </a:p>
        </p:txBody>
      </p:sp>
      <p:pic>
        <p:nvPicPr>
          <p:cNvPr id="6" name="图片 5" descr="logo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 animBg="1"/>
      <p:bldP spid="9" grpId="0"/>
      <p:bldP spid="10" grpId="1"/>
      <p:bldP spid="11" grpId="0"/>
      <p:bldP spid="12" grpId="0"/>
      <p:bldP spid="13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1954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选择排序法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856281"/>
            <a:ext cx="7858179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思路：</a:t>
            </a:r>
            <a:r>
              <a:rPr lang="zh-CN" altLang="en-US" sz="2800" dirty="0" smtClean="0"/>
              <a:t>每次找出未排序数列中最小的数，把该数放在它应在的位置上。</a:t>
            </a:r>
            <a:endParaRPr lang="zh-CN" altLang="en-US" sz="2800" dirty="0" smtClean="0"/>
          </a:p>
          <a:p>
            <a:r>
              <a:rPr lang="zh-CN" altLang="en-US" sz="2800" dirty="0" smtClean="0"/>
              <a:t>例如：</a:t>
            </a:r>
            <a:r>
              <a:rPr lang="en-US" sz="2800" dirty="0" smtClean="0"/>
              <a:t>3   7   1   9   8</a:t>
            </a:r>
            <a:endParaRPr lang="en-US" altLang="zh-C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15988" y="3429459"/>
            <a:ext cx="7072362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在整个排序过程中，迭代是</a:t>
            </a:r>
            <a:r>
              <a:rPr lang="en-US" sz="36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次，交换的次数是</a:t>
            </a:r>
            <a:r>
              <a:rPr lang="en-US" sz="36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次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。</a:t>
            </a:r>
            <a:endParaRPr lang="zh-CN" alt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12520" y="2635885"/>
            <a:ext cx="76371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下标</a:t>
            </a:r>
            <a:r>
              <a:rPr lang="en-US" altLang="zh-CN" sz="2800"/>
              <a:t>         0             1</a:t>
            </a:r>
            <a:r>
              <a:rPr lang="en-US" altLang="zh-CN" sz="2800">
                <a:sym typeface="+mn-ea"/>
              </a:rPr>
              <a:t>             2             3             4</a:t>
            </a:r>
            <a:endParaRPr lang="en-US" altLang="zh-CN" sz="2800"/>
          </a:p>
        </p:txBody>
      </p:sp>
      <p:sp>
        <p:nvSpPr>
          <p:cNvPr id="8" name="文本框 7"/>
          <p:cNvSpPr txBox="1"/>
          <p:nvPr/>
        </p:nvSpPr>
        <p:spPr>
          <a:xfrm>
            <a:off x="1115695" y="3068955"/>
            <a:ext cx="69310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0</a:t>
            </a:r>
            <a:r>
              <a:rPr lang="zh-CN" altLang="en-US" sz="2800"/>
              <a:t>）</a:t>
            </a:r>
            <a:r>
              <a:rPr lang="en-US" altLang="zh-CN" sz="2800"/>
              <a:t>     [ 3             7</a:t>
            </a:r>
            <a:r>
              <a:rPr lang="en-US" altLang="zh-CN" sz="2800">
                <a:sym typeface="+mn-ea"/>
              </a:rPr>
              <a:t>             1             9             8 ]</a:t>
            </a:r>
            <a:endParaRPr lang="en-US" altLang="zh-CN" sz="2800"/>
          </a:p>
        </p:txBody>
      </p:sp>
      <p:sp>
        <p:nvSpPr>
          <p:cNvPr id="9" name="文本框 8"/>
          <p:cNvSpPr txBox="1"/>
          <p:nvPr/>
        </p:nvSpPr>
        <p:spPr>
          <a:xfrm>
            <a:off x="1112520" y="3571875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1</a:t>
            </a:r>
            <a:r>
              <a:rPr lang="zh-CN" altLang="en-US" sz="2800"/>
              <a:t>）</a:t>
            </a:r>
            <a:r>
              <a:rPr lang="en-US" altLang="zh-CN" sz="2800"/>
              <a:t>      1             </a:t>
            </a:r>
            <a:r>
              <a:rPr lang="en-US" altLang="zh-CN" sz="2800">
                <a:sym typeface="+mn-ea"/>
              </a:rPr>
              <a:t>[</a:t>
            </a:r>
            <a:r>
              <a:rPr lang="en-US" altLang="zh-CN" sz="2800"/>
              <a:t>7</a:t>
            </a:r>
            <a:r>
              <a:rPr lang="en-US" altLang="zh-CN" sz="2800">
                <a:sym typeface="+mn-ea"/>
              </a:rPr>
              <a:t>             3             9             8 ]</a:t>
            </a:r>
            <a:endParaRPr lang="en-US" altLang="zh-CN" sz="2800"/>
          </a:p>
        </p:txBody>
      </p:sp>
      <p:sp>
        <p:nvSpPr>
          <p:cNvPr id="10" name="文本框 9"/>
          <p:cNvSpPr txBox="1"/>
          <p:nvPr/>
        </p:nvSpPr>
        <p:spPr>
          <a:xfrm>
            <a:off x="1112520" y="4121785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2</a:t>
            </a:r>
            <a:r>
              <a:rPr lang="zh-CN" altLang="en-US" sz="2800"/>
              <a:t>）</a:t>
            </a:r>
            <a:r>
              <a:rPr lang="en-US" altLang="zh-CN" sz="2800"/>
              <a:t>      1             3</a:t>
            </a:r>
            <a:r>
              <a:rPr lang="en-US" altLang="zh-CN" sz="2800">
                <a:sym typeface="+mn-ea"/>
              </a:rPr>
              <a:t>             </a:t>
            </a:r>
            <a:r>
              <a:rPr lang="en-US" altLang="zh-CN" sz="2800">
                <a:sym typeface="+mn-ea"/>
              </a:rPr>
              <a:t>[7</a:t>
            </a:r>
            <a:r>
              <a:rPr lang="en-US" altLang="zh-CN" sz="2800">
                <a:sym typeface="+mn-ea"/>
              </a:rPr>
              <a:t>             9             8 ]</a:t>
            </a:r>
            <a:endParaRPr lang="en-US" altLang="zh-CN" sz="2800"/>
          </a:p>
        </p:txBody>
      </p:sp>
      <p:sp>
        <p:nvSpPr>
          <p:cNvPr id="11" name="文本框 10"/>
          <p:cNvSpPr txBox="1"/>
          <p:nvPr/>
        </p:nvSpPr>
        <p:spPr>
          <a:xfrm>
            <a:off x="1113155" y="4616450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3</a:t>
            </a:r>
            <a:r>
              <a:rPr lang="zh-CN" altLang="en-US" sz="2800"/>
              <a:t>）</a:t>
            </a:r>
            <a:r>
              <a:rPr lang="en-US" altLang="zh-CN" sz="2800"/>
              <a:t>      1             3</a:t>
            </a:r>
            <a:r>
              <a:rPr lang="en-US" altLang="zh-CN" sz="2800">
                <a:sym typeface="+mn-ea"/>
              </a:rPr>
              <a:t>             7             </a:t>
            </a:r>
            <a:r>
              <a:rPr lang="en-US" altLang="zh-CN" sz="2800">
                <a:sym typeface="+mn-ea"/>
              </a:rPr>
              <a:t>[</a:t>
            </a:r>
            <a:r>
              <a:rPr lang="en-US" altLang="zh-CN" sz="2800">
                <a:sym typeface="+mn-ea"/>
              </a:rPr>
              <a:t>9             8 ]</a:t>
            </a:r>
            <a:endParaRPr lang="en-US" altLang="zh-CN" sz="2800"/>
          </a:p>
        </p:txBody>
      </p:sp>
      <p:sp>
        <p:nvSpPr>
          <p:cNvPr id="12" name="文本框 11"/>
          <p:cNvSpPr txBox="1"/>
          <p:nvPr/>
        </p:nvSpPr>
        <p:spPr>
          <a:xfrm>
            <a:off x="1113155" y="5103495"/>
            <a:ext cx="7012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（</a:t>
            </a:r>
            <a:r>
              <a:rPr lang="en-US" altLang="zh-CN" sz="2800"/>
              <a:t>4</a:t>
            </a:r>
            <a:r>
              <a:rPr lang="zh-CN" altLang="en-US" sz="2800"/>
              <a:t>）</a:t>
            </a:r>
            <a:r>
              <a:rPr lang="en-US" altLang="zh-CN" sz="2800"/>
              <a:t>      1             3</a:t>
            </a:r>
            <a:r>
              <a:rPr lang="en-US" altLang="zh-CN" sz="2800">
                <a:sym typeface="+mn-ea"/>
              </a:rPr>
              <a:t>             7             8              </a:t>
            </a:r>
            <a:r>
              <a:rPr lang="en-US" altLang="zh-CN" sz="2800">
                <a:sym typeface="+mn-ea"/>
              </a:rPr>
              <a:t>9</a:t>
            </a:r>
            <a:r>
              <a:rPr lang="en-US" altLang="zh-CN" sz="2800">
                <a:sym typeface="+mn-ea"/>
              </a:rPr>
              <a:t> </a:t>
            </a:r>
            <a:endParaRPr lang="en-US" altLang="zh-CN" sz="2800"/>
          </a:p>
        </p:txBody>
      </p:sp>
      <p:pic>
        <p:nvPicPr>
          <p:cNvPr id="5" name="图片 4" descr="logo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7" grpId="1"/>
      <p:bldP spid="8" grpId="1"/>
      <p:bldP spid="9" grpId="1"/>
      <p:bldP spid="10" grpId="1"/>
      <p:bldP spid="11" grpId="1"/>
      <p:bldP spid="1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60000"/>
            <a:lum bright="27000" contrast="-52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52730" y="189865"/>
            <a:ext cx="39008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排序算法运行演算：</a:t>
            </a:r>
            <a:endParaRPr lang="zh-CN" altLang="en-US" sz="3200"/>
          </a:p>
        </p:txBody>
      </p:sp>
      <p:sp>
        <p:nvSpPr>
          <p:cNvPr id="7" name="文本框 6"/>
          <p:cNvSpPr txBox="1"/>
          <p:nvPr/>
        </p:nvSpPr>
        <p:spPr>
          <a:xfrm>
            <a:off x="409575" y="1345565"/>
            <a:ext cx="1995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i=1</a:t>
            </a:r>
            <a:endParaRPr lang="en-US" altLang="zh-CN" sz="2400"/>
          </a:p>
        </p:txBody>
      </p:sp>
      <p:sp>
        <p:nvSpPr>
          <p:cNvPr id="8" name="文本框 7"/>
          <p:cNvSpPr txBox="1"/>
          <p:nvPr/>
        </p:nvSpPr>
        <p:spPr>
          <a:xfrm>
            <a:off x="536575" y="2190115"/>
            <a:ext cx="6718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j=1</a:t>
            </a:r>
            <a:endParaRPr lang="en-US" altLang="zh-CN" sz="2400"/>
          </a:p>
        </p:txBody>
      </p:sp>
      <p:sp>
        <p:nvSpPr>
          <p:cNvPr id="9" name="文本框 8"/>
          <p:cNvSpPr txBox="1"/>
          <p:nvPr/>
        </p:nvSpPr>
        <p:spPr>
          <a:xfrm>
            <a:off x="755650" y="2636520"/>
            <a:ext cx="2861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if a[1]&lt;a[0]     //   7&gt;3</a:t>
            </a:r>
            <a:endParaRPr lang="en-US" altLang="zh-CN" sz="2400"/>
          </a:p>
        </p:txBody>
      </p:sp>
      <p:sp>
        <p:nvSpPr>
          <p:cNvPr id="10" name="文本框 9"/>
          <p:cNvSpPr txBox="1"/>
          <p:nvPr/>
        </p:nvSpPr>
        <p:spPr>
          <a:xfrm>
            <a:off x="536575" y="1759585"/>
            <a:ext cx="1995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k=i-1=0</a:t>
            </a:r>
            <a:endParaRPr lang="en-US" altLang="zh-CN" sz="2400"/>
          </a:p>
        </p:txBody>
      </p:sp>
      <p:sp>
        <p:nvSpPr>
          <p:cNvPr id="11" name="文本框 10"/>
          <p:cNvSpPr txBox="1"/>
          <p:nvPr/>
        </p:nvSpPr>
        <p:spPr>
          <a:xfrm>
            <a:off x="739140" y="3552825"/>
            <a:ext cx="2861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if a[2]&lt;a[0]     //   1&lt;3</a:t>
            </a:r>
            <a:endParaRPr lang="en-US" altLang="zh-CN" sz="2400"/>
          </a:p>
        </p:txBody>
      </p:sp>
      <p:sp>
        <p:nvSpPr>
          <p:cNvPr id="12" name="文本框 11"/>
          <p:cNvSpPr txBox="1"/>
          <p:nvPr/>
        </p:nvSpPr>
        <p:spPr>
          <a:xfrm>
            <a:off x="1009650" y="3966845"/>
            <a:ext cx="9118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k=j=2</a:t>
            </a:r>
            <a:endParaRPr lang="en-US" altLang="zh-CN" sz="2400"/>
          </a:p>
        </p:txBody>
      </p:sp>
      <p:sp>
        <p:nvSpPr>
          <p:cNvPr id="13" name="文本框 12"/>
          <p:cNvSpPr txBox="1"/>
          <p:nvPr/>
        </p:nvSpPr>
        <p:spPr>
          <a:xfrm>
            <a:off x="520065" y="4469765"/>
            <a:ext cx="259905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x=a[0];</a:t>
            </a:r>
            <a:endParaRPr lang="en-US" altLang="zh-CN" sz="2400"/>
          </a:p>
          <a:p>
            <a:r>
              <a:rPr lang="en-US" altLang="zh-CN" sz="2400"/>
              <a:t>a[0]=a[k]=a[2]=1;</a:t>
            </a:r>
            <a:endParaRPr lang="en-US" altLang="zh-CN" sz="2400"/>
          </a:p>
          <a:p>
            <a:r>
              <a:rPr lang="en-US" altLang="zh-CN" sz="2400"/>
              <a:t>a[k]=a[2]=x=1</a:t>
            </a:r>
            <a:endParaRPr lang="en-US" altLang="zh-CN" sz="2400"/>
          </a:p>
        </p:txBody>
      </p:sp>
      <p:sp>
        <p:nvSpPr>
          <p:cNvPr id="14" name="右大括号 13"/>
          <p:cNvSpPr/>
          <p:nvPr/>
        </p:nvSpPr>
        <p:spPr>
          <a:xfrm>
            <a:off x="3347720" y="4650740"/>
            <a:ext cx="113665" cy="951865"/>
          </a:xfrm>
          <a:prstGeom prst="rightBrace">
            <a:avLst/>
          </a:prstGeom>
          <a:ln>
            <a:headEnd type="none"/>
            <a:tailEnd type="none" w="med" len="me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/>
          <a:p>
            <a:endParaRPr lang="zh-CN" altLang="en-US" sz="2400"/>
          </a:p>
        </p:txBody>
      </p:sp>
      <p:sp>
        <p:nvSpPr>
          <p:cNvPr id="15" name="文本框 14"/>
          <p:cNvSpPr txBox="1"/>
          <p:nvPr/>
        </p:nvSpPr>
        <p:spPr>
          <a:xfrm>
            <a:off x="3491865" y="4686935"/>
            <a:ext cx="41319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a[0]</a:t>
            </a:r>
            <a:r>
              <a:rPr lang="zh-CN" altLang="en-US" sz="2400"/>
              <a:t>与</a:t>
            </a:r>
            <a:r>
              <a:rPr lang="en-US" altLang="zh-CN" sz="2400"/>
              <a:t>a[2]</a:t>
            </a:r>
            <a:r>
              <a:rPr lang="zh-CN" altLang="en-US" sz="2400"/>
              <a:t>中的值互换，</a:t>
            </a:r>
            <a:endParaRPr lang="zh-CN" altLang="en-US" sz="2400"/>
          </a:p>
          <a:p>
            <a:r>
              <a:rPr lang="zh-CN" altLang="en-US" sz="2400"/>
              <a:t>也就是</a:t>
            </a:r>
            <a:r>
              <a:rPr lang="en-US" altLang="zh-CN" sz="2400"/>
              <a:t>1</a:t>
            </a:r>
            <a:r>
              <a:rPr lang="zh-CN" altLang="en-US" sz="2400"/>
              <a:t>与</a:t>
            </a:r>
            <a:r>
              <a:rPr lang="en-US" altLang="zh-CN" sz="2400"/>
              <a:t>3</a:t>
            </a:r>
            <a:r>
              <a:rPr lang="zh-CN" altLang="en-US" sz="2400"/>
              <a:t>进行的互换</a:t>
            </a:r>
            <a:endParaRPr lang="zh-CN" altLang="en-US" sz="2400"/>
          </a:p>
        </p:txBody>
      </p:sp>
      <p:sp>
        <p:nvSpPr>
          <p:cNvPr id="16" name="文本框 15"/>
          <p:cNvSpPr txBox="1"/>
          <p:nvPr/>
        </p:nvSpPr>
        <p:spPr>
          <a:xfrm>
            <a:off x="634365" y="6102985"/>
            <a:ext cx="42868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此时</a:t>
            </a:r>
            <a:r>
              <a:rPr lang="en-US" altLang="zh-CN" sz="2400"/>
              <a:t>a[0]=1</a:t>
            </a:r>
            <a:r>
              <a:rPr lang="zh-CN" altLang="en-US" sz="2400"/>
              <a:t>，是最小值</a:t>
            </a:r>
            <a:endParaRPr lang="zh-CN" altLang="en-US" sz="2400"/>
          </a:p>
        </p:txBody>
      </p:sp>
      <p:sp>
        <p:nvSpPr>
          <p:cNvPr id="17" name="文本框 16"/>
          <p:cNvSpPr txBox="1"/>
          <p:nvPr/>
        </p:nvSpPr>
        <p:spPr>
          <a:xfrm>
            <a:off x="520065" y="3034665"/>
            <a:ext cx="6718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j=2</a:t>
            </a:r>
            <a:endParaRPr lang="en-US" altLang="zh-CN" sz="2400"/>
          </a:p>
        </p:txBody>
      </p:sp>
      <p:sp>
        <p:nvSpPr>
          <p:cNvPr id="18" name="文本框 17"/>
          <p:cNvSpPr txBox="1"/>
          <p:nvPr/>
        </p:nvSpPr>
        <p:spPr>
          <a:xfrm>
            <a:off x="4646930" y="475615"/>
            <a:ext cx="262128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#include &lt;stdio.h&gt;</a:t>
            </a:r>
            <a:endParaRPr lang="en-US" altLang="zh-CN" b="1"/>
          </a:p>
          <a:p>
            <a:r>
              <a:rPr lang="en-US" altLang="zh-CN" b="1"/>
              <a:t>#define n 5</a:t>
            </a:r>
            <a:endParaRPr lang="en-US" altLang="zh-CN" b="1"/>
          </a:p>
          <a:p>
            <a:r>
              <a:rPr lang="en-US" altLang="zh-CN" b="1"/>
              <a:t>int a[n]={3,7,1,9,8};</a:t>
            </a:r>
            <a:endParaRPr lang="en-US" altLang="zh-CN" b="1"/>
          </a:p>
          <a:p>
            <a:r>
              <a:rPr lang="en-US" altLang="zh-CN" b="1"/>
              <a:t>void SelectSort()</a:t>
            </a:r>
            <a:endParaRPr lang="en-US" altLang="zh-CN" b="1"/>
          </a:p>
          <a:p>
            <a:r>
              <a:rPr lang="en-US" altLang="zh-CN" b="1"/>
              <a:t>{</a:t>
            </a:r>
            <a:endParaRPr lang="en-US" altLang="zh-CN" b="1"/>
          </a:p>
          <a:p>
            <a:r>
              <a:rPr lang="en-US" altLang="zh-CN" b="1"/>
              <a:t>   int  i,j,k,x;</a:t>
            </a:r>
            <a:endParaRPr lang="en-US" altLang="zh-CN" b="1"/>
          </a:p>
          <a:p>
            <a:r>
              <a:rPr lang="en-US" altLang="zh-CN" b="1"/>
              <a:t>   for(i=1;i&lt;n;i++){</a:t>
            </a:r>
            <a:endParaRPr lang="en-US" altLang="zh-CN" b="1"/>
          </a:p>
          <a:p>
            <a:r>
              <a:rPr lang="en-US" altLang="zh-CN" b="1"/>
              <a:t>         k=i-1;</a:t>
            </a:r>
            <a:endParaRPr lang="en-US" altLang="zh-CN" b="1"/>
          </a:p>
          <a:p>
            <a:r>
              <a:rPr lang="en-US" altLang="zh-CN" b="1"/>
              <a:t>         for (j=i;j&lt;n;j++)</a:t>
            </a:r>
            <a:endParaRPr lang="en-US" altLang="zh-CN" b="1"/>
          </a:p>
          <a:p>
            <a:r>
              <a:rPr lang="en-US" altLang="zh-CN" b="1"/>
              <a:t>              if (a[j]&lt;a[k])  k=j;</a:t>
            </a:r>
            <a:endParaRPr lang="en-US" altLang="zh-CN" b="1"/>
          </a:p>
          <a:p>
            <a:r>
              <a:rPr lang="en-US" altLang="zh-CN" b="1"/>
              <a:t>         x=a[i-1];</a:t>
            </a:r>
            <a:endParaRPr lang="en-US" altLang="zh-CN" b="1"/>
          </a:p>
          <a:p>
            <a:r>
              <a:rPr lang="en-US" altLang="zh-CN" b="1"/>
              <a:t>         a[i-1]=a[k];a[k]=x;</a:t>
            </a:r>
            <a:endParaRPr lang="en-US" altLang="zh-CN" b="1"/>
          </a:p>
          <a:p>
            <a:r>
              <a:rPr lang="en-US" altLang="zh-CN" b="1"/>
              <a:t>     }</a:t>
            </a:r>
            <a:endParaRPr lang="en-US" altLang="zh-CN" b="1"/>
          </a:p>
          <a:p>
            <a:r>
              <a:rPr lang="en-US" altLang="zh-CN" b="1"/>
              <a:t>}</a:t>
            </a:r>
            <a:endParaRPr lang="en-US" altLang="zh-CN" b="1"/>
          </a:p>
        </p:txBody>
      </p:sp>
      <p:pic>
        <p:nvPicPr>
          <p:cNvPr id="2" name="图片 1" descr="logo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054850" y="-27305"/>
            <a:ext cx="2108200" cy="71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8" grpId="0"/>
      <p:bldP spid="9" grpId="0"/>
      <p:bldP spid="17" grpId="0"/>
      <p:bldP spid="11" grpId="0"/>
      <p:bldP spid="12" grpId="0"/>
      <p:bldP spid="13" grpId="0"/>
      <p:bldP spid="14" grpId="0" animBg="1"/>
      <p:bldP spid="15" grpId="0"/>
      <p:bldP spid="16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DIAGRAM_VIRTUALLY_FRAME" val="{&quot;height&quot;:251.83724409448814,&quot;left&quot;:51.45,&quot;top&quot;:180.17409448818898,&quot;width&quot;:561.7516535433072}"/>
</p:tagLst>
</file>

<file path=ppt/tags/tag23.xml><?xml version="1.0" encoding="utf-8"?>
<p:tagLst xmlns:p="http://schemas.openxmlformats.org/presentationml/2006/main">
  <p:tag name="KSO_WM_DIAGRAM_VIRTUALLY_FRAME" val="{&quot;height&quot;:251.83724409448814,&quot;left&quot;:51.45,&quot;top&quot;:180.17409448818898,&quot;width&quot;:561.7516535433072}"/>
</p:tagLst>
</file>

<file path=ppt/tags/tag24.xml><?xml version="1.0" encoding="utf-8"?>
<p:tagLst xmlns:p="http://schemas.openxmlformats.org/presentationml/2006/main">
  <p:tag name="KSO_WM_DIAGRAM_VIRTUALLY_FRAME" val="{&quot;height&quot;:251.83724409448814,&quot;left&quot;:51.45,&quot;top&quot;:180.17409448818898,&quot;width&quot;:561.7516535433072}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  <p:tag name="KSO_WM_DIAGRAM_VIRTUALLY_FRAME" val="{&quot;height&quot;:251.83724409448814,&quot;left&quot;:51.45,&quot;top&quot;:180.17409448818898,&quot;width&quot;:561.7516535433072}"/>
</p:tagLst>
</file>

<file path=ppt/tags/tag27.xml><?xml version="1.0" encoding="utf-8"?>
<p:tagLst xmlns:p="http://schemas.openxmlformats.org/presentationml/2006/main">
  <p:tag name="KSO_WM_BEAUTIFY_FLAG" val=""/>
  <p:tag name="KSO_WM_DIAGRAM_VIRTUALLY_FRAME" val="{&quot;height&quot;:251.83724409448814,&quot;left&quot;:51.45,&quot;top&quot;:180.17409448818898,&quot;width&quot;:561.7516535433072}"/>
</p:tagLst>
</file>

<file path=ppt/tags/tag28.xml><?xml version="1.0" encoding="utf-8"?>
<p:tagLst xmlns:p="http://schemas.openxmlformats.org/presentationml/2006/main">
  <p:tag name="KSO_WM_BEAUTIFY_FLAG" val=""/>
  <p:tag name="KSO_WM_DIAGRAM_VIRTUALLY_FRAME" val="{&quot;height&quot;:251.83724409448814,&quot;left&quot;:51.45,&quot;top&quot;:180.17409448818898,&quot;width&quot;:561.7516535433072}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KSO_WM_BEAUTIFY_FLAG" val="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"/>
</p:tagLst>
</file>

<file path=ppt/tags/tag98.xml><?xml version="1.0" encoding="utf-8"?>
<p:tagLst xmlns:p="http://schemas.openxmlformats.org/presentationml/2006/main">
  <p:tag name="commondata" val="eyJoZGlkIjoiZjU4NjI3MTRhYTAzZGMyODgyOWVhODkyYjNiZTdhOD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3799</Words>
  <Application>WPS 演示</Application>
  <PresentationFormat>全屏显示(4:3)</PresentationFormat>
  <Paragraphs>248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宋体</vt:lpstr>
      <vt:lpstr>Wingdings</vt:lpstr>
      <vt:lpstr>华文行楷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Lenovo</cp:lastModifiedBy>
  <cp:revision>65</cp:revision>
  <dcterms:created xsi:type="dcterms:W3CDTF">2021-11-22T10:16:00Z</dcterms:created>
  <dcterms:modified xsi:type="dcterms:W3CDTF">2025-06-16T01:46:40Z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4E702ED078E04B08A049AB58A94BC110_13</vt:lpwstr>
  </property>
  <property fmtid="{D5CDD505-2E9C-101B-9397-08002B2CF9AE}" pid="3" name="KSOProductBuildVer">
    <vt:lpwstr>2052-12.1.0.16250</vt:lpwstr>
  </property>
</Properties>
</file>