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36"/>
  </p:notesMasterIdLst>
  <p:sldIdLst>
    <p:sldId id="363" r:id="rId4"/>
    <p:sldId id="652" r:id="rId5"/>
    <p:sldId id="660" r:id="rId6"/>
    <p:sldId id="404" r:id="rId7"/>
    <p:sldId id="405" r:id="rId8"/>
    <p:sldId id="366" r:id="rId9"/>
    <p:sldId id="367" r:id="rId10"/>
    <p:sldId id="406" r:id="rId11"/>
    <p:sldId id="531" r:id="rId12"/>
    <p:sldId id="415" r:id="rId13"/>
    <p:sldId id="594" r:id="rId14"/>
    <p:sldId id="596" r:id="rId15"/>
    <p:sldId id="413" r:id="rId16"/>
    <p:sldId id="414" r:id="rId17"/>
    <p:sldId id="410" r:id="rId18"/>
    <p:sldId id="599" r:id="rId19"/>
    <p:sldId id="601" r:id="rId20"/>
    <p:sldId id="602" r:id="rId21"/>
    <p:sldId id="417" r:id="rId22"/>
    <p:sldId id="373" r:id="rId23"/>
    <p:sldId id="374" r:id="rId24"/>
    <p:sldId id="375" r:id="rId25"/>
    <p:sldId id="419" r:id="rId26"/>
    <p:sldId id="376" r:id="rId27"/>
    <p:sldId id="420" r:id="rId28"/>
    <p:sldId id="468" r:id="rId29"/>
    <p:sldId id="650" r:id="rId30"/>
    <p:sldId id="655" r:id="rId31"/>
    <p:sldId id="656" r:id="rId32"/>
    <p:sldId id="657" r:id="rId33"/>
    <p:sldId id="658" r:id="rId34"/>
    <p:sldId id="469" r:id="rId35"/>
  </p:sldIdLst>
  <p:sldSz cx="9144000" cy="6858000" type="screen4x3"/>
  <p:notesSz cx="6858000" cy="9144000"/>
  <p:custDataLst>
    <p:tags r:id="rId4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7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5" d="100"/>
          <a:sy n="75" d="100"/>
        </p:scale>
        <p:origin x="-714" y="-96"/>
      </p:cViewPr>
      <p:guideLst>
        <p:guide orient="horz" pos="2146"/>
        <p:guide pos="288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3.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
            <a:pPr lvl="0" eaLnBrk="1" fontAlgn="base" hangingPunct="1"/>
            <a:r>
              <a:rPr lang="en-US" altLang="zh-CN" sz="1200" strike="noStrike" noProof="1" dirty="0">
                <a:latin typeface="Arial" panose="020B0604020202020204" pitchFamily="34" charset="0"/>
                <a:ea typeface="宋体" panose="02010600030101010101" pitchFamily="2" charset="-122"/>
                <a:cs typeface="+mn-cs"/>
              </a:rPr>
              <a:t>.</a:t>
            </a:r>
            <a:endParaRPr lang="en-US" altLang="zh-CN" sz="1200" strike="noStrike" noProof="1" dirty="0"/>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2286000"/>
            <a:ext cx="77724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endParaRPr lang="zh-CN" altLang="en-US" strike="noStrike" noProof="1"/>
          </a:p>
        </p:txBody>
      </p:sp>
      <p:sp>
        <p:nvSpPr>
          <p:cNvPr id="7"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609600"/>
            <a:ext cx="6253163" cy="5489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301625" y="1905000"/>
            <a:ext cx="4194175"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905000"/>
            <a:ext cx="4194175" cy="20208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4078288"/>
            <a:ext cx="4194175" cy="20208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301625" y="1905000"/>
            <a:ext cx="4194175"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05000"/>
            <a:ext cx="4194175"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1625" y="609600"/>
            <a:ext cx="8540750" cy="5489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2286000"/>
            <a:ext cx="77724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endParaRPr lang="zh-CN" altLang="en-US" strike="noStrike" noProof="1"/>
          </a:p>
        </p:txBody>
      </p:sp>
      <p:sp>
        <p:nvSpPr>
          <p:cNvPr id="7"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609600"/>
            <a:ext cx="6253163" cy="5489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301625" y="1905000"/>
            <a:ext cx="4194175"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905000"/>
            <a:ext cx="4194175" cy="20208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4078288"/>
            <a:ext cx="4194175" cy="202088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301625" y="1905000"/>
            <a:ext cx="4194175"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05000"/>
            <a:ext cx="4194175"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1625" y="609600"/>
            <a:ext cx="8540750" cy="5489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2.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1026" name="Rectangle 2"/>
          <p:cNvSpPr>
            <a:spLocks noGrp="1" noRot="1"/>
          </p:cNvSpPr>
          <p:nvPr>
            <p:ph type="title"/>
          </p:nvPr>
        </p:nvSpPr>
        <p:spPr>
          <a:xfrm>
            <a:off x="301625" y="6096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noRot="1"/>
          </p:cNvSpPr>
          <p:nvPr>
            <p:ph type="body"/>
          </p:nvPr>
        </p:nvSpPr>
        <p:spPr>
          <a:xfrm>
            <a:off x="301625" y="1905000"/>
            <a:ext cx="8540750" cy="419417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85000"/>
        <a:buFont typeface="Wingdings" panose="05000000000000000000"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3074" name="Rectangle 2"/>
          <p:cNvSpPr>
            <a:spLocks noGrp="1" noRot="1"/>
          </p:cNvSpPr>
          <p:nvPr>
            <p:ph type="title"/>
          </p:nvPr>
        </p:nvSpPr>
        <p:spPr>
          <a:xfrm>
            <a:off x="301625" y="6096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Rectangle 3"/>
          <p:cNvSpPr>
            <a:spLocks noGrp="1" noRot="1"/>
          </p:cNvSpPr>
          <p:nvPr>
            <p:ph type="body"/>
          </p:nvPr>
        </p:nvSpPr>
        <p:spPr>
          <a:xfrm>
            <a:off x="301625" y="1905000"/>
            <a:ext cx="8540750" cy="419417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85000"/>
        <a:buFont typeface="Wingdings" panose="05000000000000000000"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1.xml"/><Relationship Id="rId2" Type="http://schemas.openxmlformats.org/officeDocument/2006/relationships/image" Target="../media/image20.emf"/><Relationship Id="rId1"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1.jpeg"/><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2" descr="p427"/>
          <p:cNvPicPr>
            <a:picLocks noChangeAspect="1"/>
          </p:cNvPicPr>
          <p:nvPr>
            <p:custDataLst>
              <p:tags r:id="rId1"/>
            </p:custDataLst>
          </p:nvPr>
        </p:nvPicPr>
        <p:blipFill>
          <a:blip r:embed="rId2"/>
          <a:srcRect b="13934"/>
          <a:stretch>
            <a:fillRect/>
          </a:stretch>
        </p:blipFill>
        <p:spPr>
          <a:xfrm>
            <a:off x="0" y="-26987"/>
            <a:ext cx="9144000" cy="6884987"/>
          </a:xfrm>
          <a:prstGeom prst="rect">
            <a:avLst/>
          </a:prstGeom>
          <a:noFill/>
          <a:ln w="9525">
            <a:noFill/>
          </a:ln>
        </p:spPr>
      </p:pic>
      <p:sp>
        <p:nvSpPr>
          <p:cNvPr id="130051" name="Rectangle 3"/>
          <p:cNvSpPr>
            <a:spLocks noGrp="1" noRot="1" noChangeArrowheads="1"/>
          </p:cNvSpPr>
          <p:nvPr>
            <p:ph type="title"/>
          </p:nvPr>
        </p:nvSpPr>
        <p:spPr>
          <a:xfrm>
            <a:off x="-295275" y="1639888"/>
            <a:ext cx="9364663" cy="4060825"/>
          </a:xfrm>
          <a:solidFill>
            <a:srgbClr val="CCFFFF">
              <a:alpha val="50000"/>
            </a:srgbClr>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宋体" panose="02010600030101010101" pitchFamily="2" charset="-122"/>
                <a:ea typeface="+mj-ea"/>
                <a:cs typeface="+mj-cs"/>
              </a:rPr>
              <a:t>       </a:t>
            </a:r>
            <a:r>
              <a:rPr kumimoji="0" lang="zh-CN" altLang="en-US" sz="4800" b="1" baseline="0" noProof="0" smtClean="0">
                <a:ln>
                  <a:noFill/>
                </a:ln>
                <a:solidFill>
                  <a:schemeClr val="tx2"/>
                </a:solidFill>
                <a:effectLst>
                  <a:outerShdw blurRad="38100" dist="38100" dir="2700000" algn="tl">
                    <a:srgbClr val="000000"/>
                  </a:outerShdw>
                </a:effectLst>
                <a:uLnTx/>
                <a:uFillTx/>
                <a:latin typeface="宋体" panose="02010600030101010101" pitchFamily="2" charset="-122"/>
                <a:ea typeface="+mj-ea"/>
                <a:cs typeface="+mj-cs"/>
              </a:rPr>
              <a:t>植物种子和果实的成熟</a:t>
            </a:r>
            <a:endParaRPr kumimoji="0" lang="zh-CN" altLang="en-US" sz="4800" b="1" baseline="0" noProof="0" smtClean="0">
              <a:ln>
                <a:noFill/>
              </a:ln>
              <a:solidFill>
                <a:schemeClr val="tx2"/>
              </a:solidFill>
              <a:effectLst>
                <a:outerShdw blurRad="38100" dist="38100" dir="2700000" algn="tl">
                  <a:srgbClr val="000000"/>
                </a:outerShdw>
              </a:effectLst>
              <a:uLnTx/>
              <a:uFillTx/>
              <a:latin typeface="宋体" panose="02010600030101010101" pitchFamily="2" charset="-122"/>
              <a:ea typeface="+mj-ea"/>
              <a:cs typeface="+mj-cs"/>
            </a:endParaRPr>
          </a:p>
        </p:txBody>
      </p:sp>
      <p:sp>
        <p:nvSpPr>
          <p:cNvPr id="8195" name="灯片编号占位符 5"/>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8196" name="文本框 1"/>
          <p:cNvSpPr txBox="1"/>
          <p:nvPr/>
        </p:nvSpPr>
        <p:spPr>
          <a:xfrm>
            <a:off x="4889500" y="4833938"/>
            <a:ext cx="4146550" cy="849312"/>
          </a:xfrm>
          <a:prstGeom prst="rect">
            <a:avLst/>
          </a:prstGeom>
          <a:noFill/>
          <a:ln w="9525">
            <a:noFill/>
          </a:ln>
        </p:spPr>
        <p:txBody>
          <a:bodyPr wrap="square" anchor="t" anchorCtr="0"/>
          <a:p>
            <a:r>
              <a:rPr lang="zh-CN" altLang="en-US" sz="2800" b="1">
                <a:solidFill>
                  <a:srgbClr val="0039E5"/>
                </a:solidFill>
                <a:latin typeface="Arial" panose="020B0604020202020204" pitchFamily="34" charset="0"/>
                <a:ea typeface="宋体" panose="02010600030101010101" pitchFamily="2" charset="-122"/>
              </a:rPr>
              <a:t>乌兰察布电大</a:t>
            </a:r>
            <a:r>
              <a:rPr lang="en-US" altLang="zh-CN" sz="2800" b="1">
                <a:solidFill>
                  <a:srgbClr val="0039E5"/>
                </a:solidFill>
                <a:latin typeface="Arial" panose="020B0604020202020204" pitchFamily="34" charset="0"/>
                <a:ea typeface="宋体" panose="02010600030101010101" pitchFamily="2" charset="-122"/>
              </a:rPr>
              <a:t>    </a:t>
            </a:r>
            <a:r>
              <a:rPr lang="zh-CN" altLang="en-US" sz="2800" b="1">
                <a:solidFill>
                  <a:srgbClr val="0039E5"/>
                </a:solidFill>
                <a:latin typeface="Arial" panose="020B0604020202020204" pitchFamily="34" charset="0"/>
                <a:ea typeface="宋体" panose="02010600030101010101" pitchFamily="2" charset="-122"/>
              </a:rPr>
              <a:t>刘桂荣</a:t>
            </a:r>
            <a:endParaRPr lang="zh-CN" altLang="en-US" sz="2800" b="1">
              <a:solidFill>
                <a:srgbClr val="0039E5"/>
              </a:solidFill>
              <a:latin typeface="Arial" panose="020B0604020202020204" pitchFamily="34" charset="0"/>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noRot="1"/>
          </p:cNvSpPr>
          <p:nvPr>
            <p:ph idx="1"/>
          </p:nvPr>
        </p:nvSpPr>
        <p:spPr>
          <a:xfrm>
            <a:off x="250825" y="1327150"/>
            <a:ext cx="7696200" cy="5321935"/>
          </a:xfrm>
        </p:spPr>
        <p:txBody>
          <a:bodyPr vert="horz" wrap="square" lIns="91440" tIns="45720" rIns="91440" bIns="45720" anchor="t" anchorCtr="0"/>
          <a:p>
            <a:pPr eaLnBrk="1" hangingPunct="1">
              <a:spcBef>
                <a:spcPct val="0"/>
              </a:spcBef>
              <a:buClr>
                <a:srgbClr val="FF0000"/>
              </a:buClr>
              <a:buFont typeface="Wingdings" panose="05000000000000000000" pitchFamily="2" charset="2"/>
              <a:buChar char="Ø"/>
            </a:pPr>
            <a:r>
              <a:rPr lang="zh-CN" altLang="en-US" sz="2800" b="1" dirty="0">
                <a:latin typeface="楷体_GB2312" pitchFamily="49" charset="-122"/>
                <a:ea typeface="楷体_GB2312" pitchFamily="49" charset="-122"/>
              </a:rPr>
              <a:t>（一）果实的生长</a:t>
            </a:r>
            <a:endParaRPr lang="zh-CN" altLang="en-US" sz="2800" b="1" dirty="0">
              <a:latin typeface="楷体_GB2312" pitchFamily="49" charset="-122"/>
              <a:ea typeface="楷体_GB2312" pitchFamily="49" charset="-122"/>
            </a:endParaRPr>
          </a:p>
          <a:p>
            <a:pPr eaLnBrk="1" hangingPunct="1">
              <a:spcBef>
                <a:spcPct val="0"/>
              </a:spcBef>
              <a:buClr>
                <a:srgbClr val="FF0000"/>
              </a:buClr>
              <a:buFont typeface="Wingdings" panose="05000000000000000000" pitchFamily="2" charset="2"/>
              <a:buChar char="Ø"/>
            </a:pPr>
            <a:endParaRPr lang="zh-CN" altLang="en-US" sz="2800" b="1" dirty="0">
              <a:latin typeface="楷体_GB2312" pitchFamily="49" charset="-122"/>
              <a:ea typeface="楷体_GB2312" pitchFamily="49" charset="-122"/>
            </a:endParaRPr>
          </a:p>
          <a:p>
            <a:pPr eaLnBrk="1" hangingPunct="1">
              <a:spcBef>
                <a:spcPct val="0"/>
              </a:spcBef>
              <a:buClr>
                <a:srgbClr val="FF0000"/>
              </a:buClr>
              <a:buFont typeface="Wingdings" panose="05000000000000000000" pitchFamily="2" charset="2"/>
              <a:buChar char="Ø"/>
            </a:pP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、单性结实和无子果实</a:t>
            </a:r>
            <a:endParaRPr lang="zh-CN" altLang="en-US" sz="2800" b="1" dirty="0">
              <a:latin typeface="楷体_GB2312" pitchFamily="49" charset="-122"/>
              <a:ea typeface="楷体_GB2312" pitchFamily="49" charset="-122"/>
            </a:endParaRPr>
          </a:p>
          <a:p>
            <a:pPr eaLnBrk="1" hangingPunct="1">
              <a:spcBef>
                <a:spcPct val="0"/>
              </a:spcBef>
              <a:buClr>
                <a:srgbClr val="FF0000"/>
              </a:buClr>
              <a:buFont typeface="Wingdings" panose="05000000000000000000" pitchFamily="2" charset="2"/>
              <a:buChar char="Ø"/>
            </a:pPr>
            <a:endParaRPr lang="zh-CN" altLang="en-US" sz="2800" b="1" dirty="0">
              <a:latin typeface="楷体_GB2312" pitchFamily="49" charset="-122"/>
              <a:ea typeface="楷体_GB2312" pitchFamily="49" charset="-122"/>
            </a:endParaRPr>
          </a:p>
          <a:p>
            <a:pPr eaLnBrk="1" hangingPunct="1">
              <a:spcBef>
                <a:spcPct val="0"/>
              </a:spcBef>
              <a:buClr>
                <a:srgbClr val="FF0000"/>
              </a:buClr>
              <a:buFont typeface="Wingdings" panose="05000000000000000000" pitchFamily="2" charset="2"/>
              <a:buChar char="Ø"/>
            </a:pPr>
            <a:r>
              <a:rPr lang="zh-CN" altLang="en-US" sz="2800" b="1" dirty="0">
                <a:latin typeface="楷体_GB2312" pitchFamily="49" charset="-122"/>
                <a:ea typeface="楷体_GB2312" pitchFamily="49" charset="-122"/>
              </a:rPr>
              <a:t>单性结实</a:t>
            </a:r>
            <a:r>
              <a:rPr lang="en-US" altLang="zh-CN" sz="2800" b="1" dirty="0">
                <a:latin typeface="Courier New" panose="02070309020205020404" pitchFamily="49" charset="0"/>
                <a:ea typeface="楷体_GB2312" pitchFamily="49" charset="-122"/>
              </a:rPr>
              <a:t>——</a:t>
            </a:r>
            <a:r>
              <a:rPr lang="zh-CN" altLang="en-US" sz="2800" b="1" dirty="0">
                <a:latin typeface="楷体_GB2312" pitchFamily="49" charset="-122"/>
                <a:ea typeface="楷体_GB2312" pitchFamily="49" charset="-122"/>
              </a:rPr>
              <a:t>植物未经受精而形成果实的现象。</a:t>
            </a:r>
            <a:endParaRPr lang="zh-CN" altLang="en-US" sz="2800" b="1" dirty="0">
              <a:latin typeface="楷体_GB2312" pitchFamily="49" charset="-122"/>
              <a:ea typeface="楷体_GB2312" pitchFamily="49" charset="-122"/>
            </a:endParaRPr>
          </a:p>
          <a:p>
            <a:pPr eaLnBrk="1" hangingPunct="1">
              <a:spcBef>
                <a:spcPct val="0"/>
              </a:spcBef>
              <a:buClr>
                <a:srgbClr val="FF0000"/>
              </a:buClr>
              <a:buNone/>
            </a:pPr>
            <a:endParaRPr lang="zh-CN" altLang="en-US" sz="2800" b="1" dirty="0">
              <a:latin typeface="楷体_GB2312" pitchFamily="49" charset="-122"/>
              <a:ea typeface="楷体_GB2312" pitchFamily="49" charset="-122"/>
            </a:endParaRPr>
          </a:p>
          <a:p>
            <a:pPr eaLnBrk="1" hangingPunct="1">
              <a:spcBef>
                <a:spcPct val="0"/>
              </a:spcBef>
              <a:buClr>
                <a:srgbClr val="FF0000"/>
              </a:buClr>
              <a:buFont typeface="Wingdings" panose="05000000000000000000" pitchFamily="2" charset="2"/>
              <a:buChar char="Ø"/>
            </a:pPr>
            <a:r>
              <a:rPr lang="zh-CN" altLang="en-US" sz="2800" b="1" dirty="0">
                <a:latin typeface="楷体_GB2312" pitchFamily="49" charset="-122"/>
                <a:ea typeface="楷体_GB2312" pitchFamily="49" charset="-122"/>
              </a:rPr>
              <a:t>单性结实的果实里不产生种子，形成无籽果实。</a:t>
            </a:r>
            <a:endParaRPr lang="zh-CN" altLang="en-US" sz="2800" b="1" dirty="0">
              <a:latin typeface="楷体_GB2312" pitchFamily="49" charset="-122"/>
              <a:ea typeface="楷体_GB2312" pitchFamily="49" charset="-122"/>
            </a:endParaRPr>
          </a:p>
          <a:p>
            <a:pPr eaLnBrk="1" hangingPunct="1">
              <a:spcBef>
                <a:spcPct val="0"/>
              </a:spcBef>
              <a:buClr>
                <a:srgbClr val="FF0000"/>
              </a:buClr>
              <a:buNone/>
            </a:pPr>
            <a:endParaRPr lang="zh-CN" altLang="en-US" sz="2800" b="1" dirty="0">
              <a:latin typeface="楷体_GB2312" pitchFamily="49" charset="-122"/>
              <a:ea typeface="楷体_GB2312" pitchFamily="49" charset="-122"/>
            </a:endParaRPr>
          </a:p>
          <a:p>
            <a:pPr eaLnBrk="1" hangingPunct="1">
              <a:spcBef>
                <a:spcPct val="0"/>
              </a:spcBef>
              <a:buClr>
                <a:srgbClr val="FF0000"/>
              </a:buClr>
              <a:buFont typeface="Wingdings" panose="05000000000000000000" pitchFamily="2" charset="2"/>
              <a:buChar char="Ø"/>
            </a:pPr>
            <a:r>
              <a:rPr lang="zh-CN" altLang="en-US" sz="2800" b="1" dirty="0">
                <a:latin typeface="楷体_GB2312" pitchFamily="49" charset="-122"/>
                <a:ea typeface="楷体_GB2312" pitchFamily="49" charset="-122"/>
              </a:rPr>
              <a:t>单性结实有两类：天然（自发）单性结实（香蕉、葡萄）和诱导单性结实（草莓、无花果、葡萄）。</a:t>
            </a:r>
            <a:endParaRPr lang="zh-CN" altLang="en-US" sz="2800" b="1" dirty="0">
              <a:latin typeface="楷体_GB2312" pitchFamily="49" charset="-122"/>
              <a:ea typeface="楷体_GB2312" pitchFamily="49" charset="-122"/>
            </a:endParaRPr>
          </a:p>
          <a:p>
            <a:pPr eaLnBrk="1" hangingPunct="1">
              <a:spcBef>
                <a:spcPct val="0"/>
              </a:spcBef>
              <a:buClr>
                <a:srgbClr val="FF0000"/>
              </a:buClr>
              <a:buNone/>
            </a:pPr>
            <a:r>
              <a:rPr lang="zh-CN" altLang="en-US" sz="2800" b="1" dirty="0">
                <a:latin typeface="楷体_GB2312" pitchFamily="49" charset="-122"/>
                <a:ea typeface="楷体_GB2312" pitchFamily="49" charset="-122"/>
              </a:rPr>
              <a:t>（</a:t>
            </a:r>
            <a:r>
              <a:rPr lang="zh-CN" altLang="en-US" sz="2800" b="1" dirty="0">
                <a:solidFill>
                  <a:schemeClr val="hlink"/>
                </a:solidFill>
                <a:latin typeface="楷体_GB2312" pitchFamily="49" charset="-122"/>
                <a:ea typeface="楷体_GB2312" pitchFamily="49" charset="-122"/>
              </a:rPr>
              <a:t>生长素、赤霉素</a:t>
            </a:r>
            <a:r>
              <a:rPr lang="zh-CN" altLang="en-US" sz="2800" b="1" dirty="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p:txBody>
      </p:sp>
      <p:sp>
        <p:nvSpPr>
          <p:cNvPr id="16386" name="灯片编号占位符 4"/>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3" name="文本框 2"/>
          <p:cNvSpPr txBox="1"/>
          <p:nvPr/>
        </p:nvSpPr>
        <p:spPr>
          <a:xfrm>
            <a:off x="847725" y="574675"/>
            <a:ext cx="6919913" cy="695325"/>
          </a:xfrm>
          <a:prstGeom prst="rect">
            <a:avLst/>
          </a:prstGeom>
          <a:noFill/>
        </p:spPr>
        <p:txBody>
          <a:bodyPr wrap="square" rtlCol="0">
            <a:noAutofit/>
          </a:bodyPr>
          <a:p>
            <a:pPr marR="0" defTabSz="914400">
              <a:buClrTx/>
              <a:buSzTx/>
              <a:buFontTx/>
              <a:buNone/>
              <a:defRPr/>
            </a:pPr>
            <a:r>
              <a:rPr kumimoji="1" lang="zh-CN" altLang="en-US" sz="3600" b="1" noProof="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mn-ea"/>
              </a:rPr>
              <a:t>二、 果实成熟时的生理生化变化</a:t>
            </a:r>
            <a:endParaRPr lang="zh-CN" altLang="en-US" sz="3600" noProof="1"/>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1429" name="Picture 5" descr="红香蕉"/>
          <p:cNvPicPr>
            <a:picLocks noGrp="1" noRot="1" noChangeAspect="1"/>
          </p:cNvPicPr>
          <p:nvPr>
            <p:ph type="title"/>
          </p:nvPr>
        </p:nvPicPr>
        <p:blipFill>
          <a:blip r:embed="rId1"/>
          <a:stretch>
            <a:fillRect/>
          </a:stretch>
        </p:blipFill>
        <p:spPr>
          <a:xfrm>
            <a:off x="5724525" y="188913"/>
            <a:ext cx="3024188" cy="2598737"/>
          </a:xfrm>
        </p:spPr>
      </p:pic>
      <p:pic>
        <p:nvPicPr>
          <p:cNvPr id="17410" name="Picture 5" descr="20090429100751"/>
          <p:cNvPicPr>
            <a:picLocks noChangeAspect="1"/>
          </p:cNvPicPr>
          <p:nvPr/>
        </p:nvPicPr>
        <p:blipFill>
          <a:blip r:embed="rId2"/>
          <a:stretch>
            <a:fillRect/>
          </a:stretch>
        </p:blipFill>
        <p:spPr>
          <a:xfrm>
            <a:off x="4381500" y="2997200"/>
            <a:ext cx="4762500" cy="3571875"/>
          </a:xfrm>
          <a:prstGeom prst="rect">
            <a:avLst/>
          </a:prstGeom>
          <a:noFill/>
          <a:ln w="9525">
            <a:noFill/>
          </a:ln>
        </p:spPr>
      </p:pic>
      <p:pic>
        <p:nvPicPr>
          <p:cNvPr id="17411" name="Picture 6" descr="4344513_010234437771_2"/>
          <p:cNvPicPr>
            <a:picLocks noGrp="1" noRot="1" noChangeAspect="1"/>
          </p:cNvPicPr>
          <p:nvPr>
            <p:ph idx="1"/>
          </p:nvPr>
        </p:nvPicPr>
        <p:blipFill>
          <a:blip r:embed="rId3"/>
          <a:stretch>
            <a:fillRect/>
          </a:stretch>
        </p:blipFill>
        <p:spPr>
          <a:xfrm>
            <a:off x="0" y="188913"/>
            <a:ext cx="4303713" cy="6453187"/>
          </a:xfrm>
        </p:spPr>
      </p:pic>
      <p:sp>
        <p:nvSpPr>
          <p:cNvPr id="17412" name="灯片编号占位符 6"/>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latin typeface="Arial" panose="020B0604020202020204" pitchFamily="34" charset="0"/>
              </a:rPr>
            </a:fld>
            <a:endParaRPr lang="en-US" altLang="zh-CN" sz="1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31429"/>
                                        </p:tgtEl>
                                        <p:attrNameLst>
                                          <p:attrName>style.visibility</p:attrName>
                                        </p:attrNameLst>
                                      </p:cBhvr>
                                      <p:to>
                                        <p:strVal val="visible"/>
                                      </p:to>
                                    </p:set>
                                    <p:anim calcmode="lin" valueType="num">
                                      <p:cBhvr>
                                        <p:cTn id="7" dur="500" fill="hold"/>
                                        <p:tgtEl>
                                          <p:spTgt spid="231429"/>
                                        </p:tgtEl>
                                        <p:attrNameLst>
                                          <p:attrName>ppt_w</p:attrName>
                                        </p:attrNameLst>
                                      </p:cBhvr>
                                      <p:tavLst>
                                        <p:tav tm="0">
                                          <p:val>
                                            <p:fltVal val="0.000000"/>
                                          </p:val>
                                        </p:tav>
                                        <p:tav tm="100000">
                                          <p:val>
                                            <p:strVal val="#ppt_w"/>
                                          </p:val>
                                        </p:tav>
                                      </p:tavLst>
                                    </p:anim>
                                    <p:anim calcmode="lin" valueType="num">
                                      <p:cBhvr>
                                        <p:cTn id="8" dur="500" fill="hold"/>
                                        <p:tgtEl>
                                          <p:spTgt spid="231429"/>
                                        </p:tgtEl>
                                        <p:attrNameLst>
                                          <p:attrName>ppt_h</p:attrName>
                                        </p:attrNameLst>
                                      </p:cBhvr>
                                      <p:tavLst>
                                        <p:tav tm="0">
                                          <p:val>
                                            <p:fltVal val="0.000000"/>
                                          </p:val>
                                        </p:tav>
                                        <p:tav tm="100000">
                                          <p:val>
                                            <p:strVal val="#ppt_h"/>
                                          </p:val>
                                        </p:tav>
                                      </p:tavLst>
                                    </p:anim>
                                    <p:anim calcmode="lin" valueType="num">
                                      <p:cBhvr>
                                        <p:cTn id="9" dur="500" fill="hold"/>
                                        <p:tgtEl>
                                          <p:spTgt spid="231429"/>
                                        </p:tgtEl>
                                        <p:attrNameLst>
                                          <p:attrName>style.rotation</p:attrName>
                                        </p:attrNameLst>
                                      </p:cBhvr>
                                      <p:tavLst>
                                        <p:tav tm="0">
                                          <p:val>
                                            <p:fltVal val="360.000000"/>
                                          </p:val>
                                        </p:tav>
                                        <p:tav tm="100000">
                                          <p:val>
                                            <p:fltVal val="0.000000"/>
                                          </p:val>
                                        </p:tav>
                                      </p:tavLst>
                                    </p:anim>
                                    <p:animEffect transition="in" filter="fade">
                                      <p:cBhvr>
                                        <p:cTn id="10" dur="5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2" descr="20110524182909718"/>
          <p:cNvPicPr>
            <a:picLocks noGrp="1" noRot="1" noChangeAspect="1"/>
          </p:cNvPicPr>
          <p:nvPr>
            <p:ph idx="1"/>
          </p:nvPr>
        </p:nvPicPr>
        <p:blipFill>
          <a:blip r:embed="rId1"/>
          <a:stretch>
            <a:fillRect/>
          </a:stretch>
        </p:blipFill>
        <p:spPr>
          <a:xfrm>
            <a:off x="3708400" y="2852738"/>
            <a:ext cx="5040313" cy="3627437"/>
          </a:xfrm>
        </p:spPr>
      </p:pic>
      <p:pic>
        <p:nvPicPr>
          <p:cNvPr id="18434" name="Picture 3" descr="P5050066(1)"/>
          <p:cNvPicPr>
            <a:picLocks noChangeAspect="1"/>
          </p:cNvPicPr>
          <p:nvPr/>
        </p:nvPicPr>
        <p:blipFill>
          <a:blip r:embed="rId2"/>
          <a:stretch>
            <a:fillRect/>
          </a:stretch>
        </p:blipFill>
        <p:spPr>
          <a:xfrm>
            <a:off x="0" y="0"/>
            <a:ext cx="3708400" cy="2852738"/>
          </a:xfrm>
          <a:prstGeom prst="rect">
            <a:avLst/>
          </a:prstGeom>
          <a:noFill/>
          <a:ln w="9525">
            <a:noFill/>
          </a:ln>
        </p:spPr>
      </p:pic>
      <p:sp>
        <p:nvSpPr>
          <p:cNvPr id="18435" name="Text Box 4"/>
          <p:cNvSpPr txBox="1"/>
          <p:nvPr/>
        </p:nvSpPr>
        <p:spPr>
          <a:xfrm>
            <a:off x="4284663" y="1268413"/>
            <a:ext cx="3600450" cy="457200"/>
          </a:xfrm>
          <a:prstGeom prst="rect">
            <a:avLst/>
          </a:prstGeom>
          <a:noFill/>
          <a:ln w="9525">
            <a:noFill/>
          </a:ln>
        </p:spPr>
        <p:txBody>
          <a:bodyPr anchor="t" anchorCtr="0">
            <a:spAutoFit/>
          </a:bodyPr>
          <a:p>
            <a:pPr>
              <a:spcBef>
                <a:spcPct val="50000"/>
              </a:spcBef>
            </a:pPr>
            <a:r>
              <a:rPr lang="zh-CN" altLang="en-US" sz="2400" b="1" dirty="0">
                <a:solidFill>
                  <a:schemeClr val="tx2"/>
                </a:solidFill>
                <a:latin typeface="Arial" panose="020B0604020202020204" pitchFamily="34" charset="0"/>
                <a:ea typeface="宋体" panose="02010600030101010101" pitchFamily="2" charset="-122"/>
              </a:rPr>
              <a:t>香蕉组培快繁</a:t>
            </a:r>
            <a:endParaRPr lang="zh-CN" altLang="en-US" sz="2400" b="1" dirty="0">
              <a:solidFill>
                <a:schemeClr val="tx2"/>
              </a:solidFill>
              <a:latin typeface="Arial" panose="020B0604020202020204" pitchFamily="34" charset="0"/>
              <a:ea typeface="宋体" panose="02010600030101010101" pitchFamily="2" charset="-122"/>
            </a:endParaRPr>
          </a:p>
        </p:txBody>
      </p:sp>
      <p:sp>
        <p:nvSpPr>
          <p:cNvPr id="18436" name="灯片编号占位符 6"/>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latin typeface="Arial" panose="020B0604020202020204" pitchFamily="34" charset="0"/>
              </a:rPr>
            </a:fld>
            <a:endParaRPr lang="en-US" altLang="zh-CN" sz="14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noRot="1"/>
          </p:cNvSpPr>
          <p:nvPr>
            <p:ph type="title"/>
          </p:nvPr>
        </p:nvSpPr>
        <p:spPr>
          <a:xfrm>
            <a:off x="301625" y="609600"/>
            <a:ext cx="8540750" cy="371475"/>
          </a:xfrm>
        </p:spPr>
        <p:txBody>
          <a:bodyPr vert="horz" wrap="square" lIns="91440" tIns="45720" rIns="91440" bIns="45720" anchor="ctr" anchorCtr="0"/>
          <a:p>
            <a:pPr eaLnBrk="1" hangingPunct="1"/>
            <a:endParaRPr lang="zh-CN" altLang="en-US" sz="3600" dirty="0"/>
          </a:p>
        </p:txBody>
      </p:sp>
      <p:sp>
        <p:nvSpPr>
          <p:cNvPr id="19458" name="Rectangle 3"/>
          <p:cNvSpPr>
            <a:spLocks noGrp="1" noRot="1"/>
          </p:cNvSpPr>
          <p:nvPr>
            <p:ph idx="1"/>
          </p:nvPr>
        </p:nvSpPr>
        <p:spPr>
          <a:xfrm>
            <a:off x="179388" y="1052513"/>
            <a:ext cx="8540750" cy="4194175"/>
          </a:xfrm>
        </p:spPr>
        <p:txBody>
          <a:bodyPr vert="horz" wrap="square" lIns="91440" tIns="45720" rIns="91440" bIns="45720" anchor="t" anchorCtr="0"/>
          <a:p>
            <a:pPr eaLnBrk="1" hangingPunct="1">
              <a:spcBef>
                <a:spcPct val="50000"/>
              </a:spcBef>
              <a:spcAft>
                <a:spcPts val="300"/>
              </a:spcAft>
              <a:buClr>
                <a:srgbClr val="FF0066"/>
              </a:buClr>
              <a:buSzTx/>
              <a:buFont typeface="Wingdings" panose="05000000000000000000" pitchFamily="2" charset="2"/>
              <a:buChar char="Ø"/>
            </a:pPr>
            <a:r>
              <a:rPr lang="zh-CN" altLang="en-US" sz="2400" b="1" dirty="0"/>
              <a:t>生长素具有很强的吸引与调运养分的效应。利用这一特性，用</a:t>
            </a:r>
            <a:r>
              <a:rPr lang="en-US" altLang="zh-CN" sz="2400" b="1" dirty="0"/>
              <a:t>IAA</a:t>
            </a:r>
            <a:r>
              <a:rPr lang="zh-CN" altLang="en-US" sz="2400" b="1" dirty="0"/>
              <a:t>处理，可促使子房及其周围组织膨大而获得无籽果实。</a:t>
            </a:r>
            <a:endParaRPr lang="zh-CN" altLang="en-US" sz="2400" b="1" dirty="0"/>
          </a:p>
          <a:p>
            <a:pPr eaLnBrk="1" hangingPunct="1">
              <a:buFont typeface="Wingdings" panose="05000000000000000000" pitchFamily="2" charset="2"/>
              <a:buChar char="v"/>
            </a:pPr>
            <a:endParaRPr lang="en-US" altLang="zh-CN" sz="2400" dirty="0"/>
          </a:p>
        </p:txBody>
      </p:sp>
      <p:pic>
        <p:nvPicPr>
          <p:cNvPr id="19459" name="Picture 4" descr="f19"/>
          <p:cNvPicPr>
            <a:picLocks noChangeAspect="1"/>
          </p:cNvPicPr>
          <p:nvPr/>
        </p:nvPicPr>
        <p:blipFill>
          <a:blip r:embed="rId1"/>
          <a:stretch>
            <a:fillRect/>
          </a:stretch>
        </p:blipFill>
        <p:spPr>
          <a:xfrm>
            <a:off x="395288" y="2090738"/>
            <a:ext cx="7964487" cy="4767262"/>
          </a:xfrm>
          <a:prstGeom prst="rect">
            <a:avLst/>
          </a:prstGeom>
          <a:noFill/>
          <a:ln w="57150" cap="flat" cmpd="thickThin">
            <a:solidFill>
              <a:srgbClr val="FF3300"/>
            </a:solidFill>
            <a:prstDash val="solid"/>
            <a:miter/>
            <a:headEnd type="none" w="med" len="med"/>
            <a:tailEnd type="none" w="med" len="med"/>
          </a:ln>
        </p:spPr>
      </p:pic>
      <p:sp>
        <p:nvSpPr>
          <p:cNvPr id="19460" name="灯片编号占位符 6"/>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2" descr="f20"/>
          <p:cNvPicPr>
            <a:picLocks noGrp="1" noRot="1" noChangeAspect="1"/>
          </p:cNvPicPr>
          <p:nvPr>
            <p:ph type="title"/>
          </p:nvPr>
        </p:nvPicPr>
        <p:blipFill>
          <a:blip r:embed="rId1"/>
          <a:stretch>
            <a:fillRect/>
          </a:stretch>
        </p:blipFill>
        <p:spPr>
          <a:xfrm>
            <a:off x="5219700" y="549275"/>
            <a:ext cx="3700463" cy="4403725"/>
          </a:xfrm>
          <a:ln w="57150" cmpd="thickThin">
            <a:solidFill>
              <a:srgbClr val="FF3300"/>
            </a:solidFill>
            <a:miter/>
          </a:ln>
        </p:spPr>
      </p:pic>
      <p:pic>
        <p:nvPicPr>
          <p:cNvPr id="20482" name="Picture 3" descr="p684"/>
          <p:cNvPicPr>
            <a:picLocks noGrp="1" noRot="1" noChangeAspect="1"/>
          </p:cNvPicPr>
          <p:nvPr>
            <p:ph idx="1"/>
          </p:nvPr>
        </p:nvPicPr>
        <p:blipFill>
          <a:blip r:embed="rId2"/>
          <a:stretch>
            <a:fillRect/>
          </a:stretch>
        </p:blipFill>
        <p:spPr>
          <a:xfrm>
            <a:off x="0" y="620713"/>
            <a:ext cx="4932363" cy="3094037"/>
          </a:xfrm>
        </p:spPr>
      </p:pic>
      <p:sp>
        <p:nvSpPr>
          <p:cNvPr id="183300" name="Text Box 4"/>
          <p:cNvSpPr txBox="1">
            <a:spLocks noChangeArrowheads="1"/>
          </p:cNvSpPr>
          <p:nvPr/>
        </p:nvSpPr>
        <p:spPr bwMode="auto">
          <a:xfrm>
            <a:off x="323850" y="4221163"/>
            <a:ext cx="4248150" cy="2282825"/>
          </a:xfrm>
          <a:prstGeom prst="rect">
            <a:avLst/>
          </a:prstGeom>
          <a:noFill/>
          <a:ln w="9525">
            <a:noFill/>
            <a:miter lim="800000"/>
          </a:ln>
          <a:effectLst/>
        </p:spPr>
        <p:txBody>
          <a:bodyPr>
            <a:spAutoFit/>
          </a:bodyPr>
          <a:lstStyle/>
          <a:p>
            <a:pPr marR="0" defTabSz="914400">
              <a:lnSpc>
                <a:spcPct val="90000"/>
              </a:lnSpc>
              <a:spcBef>
                <a:spcPct val="20000"/>
              </a:spcBef>
              <a:buClr>
                <a:schemeClr val="hlink"/>
              </a:buClr>
              <a:buSzPct val="75000"/>
              <a:buFont typeface="Wingdings" panose="05000000000000000000" pitchFamily="2" charset="2"/>
              <a:buNone/>
              <a:defRPr/>
            </a:pPr>
            <a:r>
              <a:rPr kumimoji="0" lang="en-US" altLang="zh-CN"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10-20 ppm GA3</a:t>
            </a:r>
            <a:r>
              <a:rPr kumimoji="0" lang="zh-CN" altLang="en-US"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于花期喷施可提高葡萄、苹果和梨的座果率。在开花后一周</a:t>
            </a:r>
            <a:r>
              <a:rPr kumimoji="0" lang="en-US" altLang="zh-CN"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 </a:t>
            </a:r>
            <a:r>
              <a:rPr kumimoji="0" lang="zh-CN" altLang="en-US"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用</a:t>
            </a:r>
            <a:r>
              <a:rPr kumimoji="0" lang="en-US" altLang="zh-CN"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200-500ppmGA</a:t>
            </a:r>
            <a:r>
              <a:rPr kumimoji="0" lang="zh-CN" altLang="en-US"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可使葡萄无籽率达</a:t>
            </a:r>
            <a:r>
              <a:rPr kumimoji="0" lang="en-US" altLang="zh-CN"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60</a:t>
            </a:r>
            <a:r>
              <a:rPr kumimoji="0" lang="zh-CN" altLang="en-US"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en-US" altLang="zh-CN"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90%</a:t>
            </a:r>
            <a:r>
              <a:rPr kumimoji="0" lang="zh-CN" altLang="en-US"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rPr>
              <a:t>。</a:t>
            </a:r>
            <a:endParaRPr kumimoji="0" lang="zh-CN" altLang="en-US" sz="2400" b="1" kern="1200" cap="none" spc="0" normalizeH="0" baseline="0" noProof="0" smtClean="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endParaRPr kumimoji="0" lang="en-US" altLang="zh-CN" sz="2400" kern="1200" cap="none" spc="0" normalizeH="0" baseline="0" noProof="0" smtClean="0">
              <a:latin typeface="Arial" panose="020B0604020202020204" pitchFamily="34" charset="0"/>
              <a:ea typeface="宋体" panose="02010600030101010101" pitchFamily="2" charset="-122"/>
              <a:cs typeface="+mn-cs"/>
            </a:endParaRPr>
          </a:p>
        </p:txBody>
      </p:sp>
      <p:sp>
        <p:nvSpPr>
          <p:cNvPr id="20484" name="灯片编号占位符 6"/>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4" descr="17"/>
          <p:cNvPicPr>
            <a:picLocks noGrp="1" noRot="1" noChangeAspect="1"/>
          </p:cNvPicPr>
          <p:nvPr>
            <p:ph type="title"/>
          </p:nvPr>
        </p:nvPicPr>
        <p:blipFill>
          <a:blip r:embed="rId1"/>
          <a:stretch>
            <a:fillRect/>
          </a:stretch>
        </p:blipFill>
        <p:spPr>
          <a:xfrm>
            <a:off x="2627313" y="1844675"/>
            <a:ext cx="4176712" cy="3502025"/>
          </a:xfrm>
        </p:spPr>
      </p:pic>
      <p:pic>
        <p:nvPicPr>
          <p:cNvPr id="21506" name="Picture 5" descr="23071295568919784"/>
          <p:cNvPicPr>
            <a:picLocks noGrp="1" noRot="1" noChangeAspect="1"/>
          </p:cNvPicPr>
          <p:nvPr>
            <p:ph idx="1"/>
          </p:nvPr>
        </p:nvPicPr>
        <p:blipFill>
          <a:blip r:embed="rId2"/>
          <a:stretch>
            <a:fillRect/>
          </a:stretch>
        </p:blipFill>
        <p:spPr>
          <a:xfrm>
            <a:off x="179388" y="333375"/>
            <a:ext cx="2879725" cy="2157413"/>
          </a:xfrm>
        </p:spPr>
      </p:pic>
      <p:pic>
        <p:nvPicPr>
          <p:cNvPr id="21507" name="Picture 6" descr="sws016"/>
          <p:cNvPicPr>
            <a:picLocks noChangeAspect="1"/>
          </p:cNvPicPr>
          <p:nvPr/>
        </p:nvPicPr>
        <p:blipFill>
          <a:blip r:embed="rId3"/>
          <a:stretch>
            <a:fillRect/>
          </a:stretch>
        </p:blipFill>
        <p:spPr>
          <a:xfrm>
            <a:off x="0" y="3716338"/>
            <a:ext cx="3455988" cy="2603500"/>
          </a:xfrm>
          <a:prstGeom prst="rect">
            <a:avLst/>
          </a:prstGeom>
          <a:noFill/>
          <a:ln w="9525">
            <a:noFill/>
          </a:ln>
        </p:spPr>
      </p:pic>
      <p:pic>
        <p:nvPicPr>
          <p:cNvPr id="21508" name="Picture 7" descr="T1b"/>
          <p:cNvPicPr>
            <a:picLocks noChangeAspect="1"/>
          </p:cNvPicPr>
          <p:nvPr/>
        </p:nvPicPr>
        <p:blipFill>
          <a:blip r:embed="rId4"/>
          <a:stretch>
            <a:fillRect/>
          </a:stretch>
        </p:blipFill>
        <p:spPr>
          <a:xfrm>
            <a:off x="6634163" y="4149725"/>
            <a:ext cx="2509837" cy="2520950"/>
          </a:xfrm>
          <a:prstGeom prst="rect">
            <a:avLst/>
          </a:prstGeom>
          <a:noFill/>
          <a:ln w="9525">
            <a:noFill/>
          </a:ln>
        </p:spPr>
      </p:pic>
      <p:pic>
        <p:nvPicPr>
          <p:cNvPr id="21509" name="Picture 8" descr="T1XgJnXo0kXXXY0JQ9_073118"/>
          <p:cNvPicPr>
            <a:picLocks noChangeAspect="1"/>
          </p:cNvPicPr>
          <p:nvPr/>
        </p:nvPicPr>
        <p:blipFill>
          <a:blip r:embed="rId5"/>
          <a:stretch>
            <a:fillRect/>
          </a:stretch>
        </p:blipFill>
        <p:spPr>
          <a:xfrm>
            <a:off x="6516688" y="0"/>
            <a:ext cx="2627312" cy="2627313"/>
          </a:xfrm>
          <a:prstGeom prst="rect">
            <a:avLst/>
          </a:prstGeom>
          <a:noFill/>
          <a:ln w="9525">
            <a:noFill/>
          </a:ln>
        </p:spPr>
      </p:pic>
      <p:sp>
        <p:nvSpPr>
          <p:cNvPr id="21510" name="灯片编号占位符 8"/>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noRot="1"/>
          </p:cNvSpPr>
          <p:nvPr>
            <p:ph type="title"/>
          </p:nvPr>
        </p:nvSpPr>
        <p:spPr>
          <a:xfrm>
            <a:off x="301625" y="609600"/>
            <a:ext cx="8540750" cy="285750"/>
          </a:xfrm>
        </p:spPr>
        <p:txBody>
          <a:bodyPr anchor="ctr" anchorCtr="0"/>
          <a:p>
            <a:endParaRPr lang="zh-CN" altLang="en-US"/>
          </a:p>
        </p:txBody>
      </p:sp>
      <p:sp>
        <p:nvSpPr>
          <p:cNvPr id="22530" name="内容占位符 2"/>
          <p:cNvSpPr>
            <a:spLocks noGrp="1" noRot="1"/>
          </p:cNvSpPr>
          <p:nvPr>
            <p:ph idx="1"/>
          </p:nvPr>
        </p:nvSpPr>
        <p:spPr>
          <a:xfrm>
            <a:off x="301625" y="471488"/>
            <a:ext cx="8540750" cy="5627687"/>
          </a:xfrm>
        </p:spPr>
        <p:txBody>
          <a:bodyPr anchor="t" anchorCtr="0"/>
          <a:p>
            <a:endParaRPr lang="zh-CN" altLang="en-US"/>
          </a:p>
          <a:p>
            <a:r>
              <a:rPr lang="en-US" altLang="zh-CN"/>
              <a:t>                      </a:t>
            </a:r>
            <a:r>
              <a:rPr lang="zh-CN" altLang="en-US" b="1"/>
              <a:t>无籽西瓜</a:t>
            </a:r>
            <a:endParaRPr lang="zh-CN" altLang="en-US"/>
          </a:p>
          <a:p>
            <a:endParaRPr lang="zh-CN" altLang="en-US"/>
          </a:p>
          <a:p>
            <a:endParaRPr lang="zh-CN" altLang="en-US"/>
          </a:p>
          <a:p>
            <a:r>
              <a:rPr lang="zh-CN" altLang="en-US"/>
              <a:t>无籽西瓜是三倍体西瓜，</a:t>
            </a:r>
            <a:endParaRPr lang="zh-CN" altLang="en-US"/>
          </a:p>
          <a:p>
            <a:r>
              <a:rPr lang="zh-CN" altLang="en-US"/>
              <a:t>是用种子种出来的，但这个种子不是无籽西瓜里的种子，而是自然的二倍体西瓜跟经过诱变产生的四倍体杂交后形成的三倍体西瓜里的种子。由于是三倍体，所以本身是没有繁殖能力的，也没有籽。</a:t>
            </a:r>
            <a:endParaRPr lang="zh-CN" altLang="en-US"/>
          </a:p>
          <a:p>
            <a:endParaRPr lang="zh-CN" altLang="en-US"/>
          </a:p>
        </p:txBody>
      </p:sp>
      <p:pic>
        <p:nvPicPr>
          <p:cNvPr id="22531" name="图片 3" descr="t01651aecdcf43a4433"/>
          <p:cNvPicPr>
            <a:picLocks noChangeAspect="1"/>
          </p:cNvPicPr>
          <p:nvPr/>
        </p:nvPicPr>
        <p:blipFill>
          <a:blip r:embed="rId1"/>
          <a:stretch>
            <a:fillRect/>
          </a:stretch>
        </p:blipFill>
        <p:spPr>
          <a:xfrm>
            <a:off x="5286375" y="692150"/>
            <a:ext cx="3794125" cy="21717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3"/>
          <p:cNvSpPr txBox="1"/>
          <p:nvPr/>
        </p:nvSpPr>
        <p:spPr>
          <a:xfrm>
            <a:off x="466725" y="763588"/>
            <a:ext cx="3711575" cy="1287462"/>
          </a:xfrm>
          <a:prstGeom prst="rect">
            <a:avLst/>
          </a:prstGeom>
          <a:solidFill>
            <a:schemeClr val="bg1"/>
          </a:solidFill>
          <a:ln w="12700">
            <a:noFill/>
          </a:ln>
        </p:spPr>
        <p:txBody>
          <a:bodyPr wrap="square" anchor="t" anchorCtr="0"/>
          <a:p>
            <a:r>
              <a:rPr lang="en-US" altLang="zh-CN" sz="3200" b="1" dirty="0">
                <a:latin typeface="Times New Roman" panose="02020603050405020304" pitchFamily="18" charset="0"/>
                <a:ea typeface="宋体" panose="02010600030101010101" pitchFamily="2" charset="-122"/>
              </a:rPr>
              <a:t>2</a:t>
            </a:r>
            <a:r>
              <a:rPr lang="zh-CN" altLang="en-US" sz="3200" b="1" dirty="0">
                <a:latin typeface="Times New Roman" panose="02020603050405020304" pitchFamily="18" charset="0"/>
                <a:ea typeface="宋体" panose="02010600030101010101" pitchFamily="2" charset="-122"/>
              </a:rPr>
              <a:t>、果实的生长曲线</a:t>
            </a:r>
            <a:endParaRPr lang="zh-CN" altLang="en-US" sz="3200" b="1" dirty="0">
              <a:latin typeface="Times New Roman" panose="02020603050405020304" pitchFamily="18" charset="0"/>
              <a:ea typeface="宋体" panose="02010600030101010101" pitchFamily="2" charset="-122"/>
            </a:endParaRPr>
          </a:p>
        </p:txBody>
      </p:sp>
      <p:sp>
        <p:nvSpPr>
          <p:cNvPr id="23554" name="Text Box 4"/>
          <p:cNvSpPr txBox="1"/>
          <p:nvPr/>
        </p:nvSpPr>
        <p:spPr>
          <a:xfrm>
            <a:off x="381000" y="1752600"/>
            <a:ext cx="4321175" cy="457200"/>
          </a:xfrm>
          <a:prstGeom prst="rect">
            <a:avLst/>
          </a:prstGeom>
          <a:solidFill>
            <a:schemeClr val="bg1"/>
          </a:solidFill>
          <a:ln w="12700">
            <a:noFill/>
          </a:ln>
        </p:spPr>
        <p:txBody>
          <a:bodyPr wrap="none" anchor="t" anchorCtr="0">
            <a:spAutoFit/>
          </a:bodyPr>
          <a:p>
            <a:r>
              <a:rPr lang="zh-CN" altLang="en-US" sz="2400" b="1" dirty="0">
                <a:solidFill>
                  <a:srgbClr val="000099"/>
                </a:solidFill>
                <a:latin typeface="楷体_GB2312" pitchFamily="49" charset="-122"/>
                <a:ea typeface="楷体_GB2312" pitchFamily="49" charset="-122"/>
              </a:rPr>
              <a:t>有生长大周期，</a:t>
            </a:r>
            <a:r>
              <a:rPr lang="zh-CN" altLang="en-US" sz="2400" b="1" dirty="0">
                <a:solidFill>
                  <a:schemeClr val="hlink"/>
                </a:solidFill>
                <a:latin typeface="楷体_GB2312" pitchFamily="49" charset="-122"/>
                <a:ea typeface="楷体_GB2312" pitchFamily="49" charset="-122"/>
              </a:rPr>
              <a:t>是</a:t>
            </a:r>
            <a:r>
              <a:rPr lang="en-US" altLang="zh-CN" sz="2400" b="1" dirty="0">
                <a:solidFill>
                  <a:schemeClr val="hlink"/>
                </a:solidFill>
                <a:latin typeface="楷体_GB2312" pitchFamily="49" charset="-122"/>
                <a:ea typeface="楷体_GB2312" pitchFamily="49" charset="-122"/>
              </a:rPr>
              <a:t>S</a:t>
            </a:r>
            <a:r>
              <a:rPr lang="zh-CN" altLang="en-US" sz="2400" b="1" dirty="0">
                <a:solidFill>
                  <a:schemeClr val="hlink"/>
                </a:solidFill>
                <a:latin typeface="楷体_GB2312" pitchFamily="49" charset="-122"/>
                <a:ea typeface="楷体_GB2312" pitchFamily="49" charset="-122"/>
              </a:rPr>
              <a:t>型生长曲线</a:t>
            </a:r>
            <a:endParaRPr lang="zh-CN" altLang="en-US" sz="2400" b="1" dirty="0">
              <a:solidFill>
                <a:schemeClr val="hlink"/>
              </a:solidFill>
              <a:latin typeface="楷体_GB2312" pitchFamily="49" charset="-122"/>
              <a:ea typeface="楷体_GB2312" pitchFamily="49" charset="-122"/>
            </a:endParaRPr>
          </a:p>
        </p:txBody>
      </p:sp>
      <p:sp>
        <p:nvSpPr>
          <p:cNvPr id="23555" name="Text Box 5"/>
          <p:cNvSpPr txBox="1"/>
          <p:nvPr/>
        </p:nvSpPr>
        <p:spPr>
          <a:xfrm>
            <a:off x="381000" y="2362200"/>
            <a:ext cx="3708400" cy="457200"/>
          </a:xfrm>
          <a:prstGeom prst="rect">
            <a:avLst/>
          </a:prstGeom>
          <a:solidFill>
            <a:schemeClr val="bg1"/>
          </a:solidFill>
          <a:ln w="12700">
            <a:noFill/>
          </a:ln>
        </p:spPr>
        <p:txBody>
          <a:bodyPr wrap="none" anchor="t" anchorCtr="0">
            <a:spAutoFit/>
          </a:bodyPr>
          <a:p>
            <a:r>
              <a:rPr lang="zh-CN" altLang="en-US" sz="2400" b="1" dirty="0">
                <a:solidFill>
                  <a:srgbClr val="000099"/>
                </a:solidFill>
                <a:latin typeface="楷体_GB2312" pitchFamily="49" charset="-122"/>
                <a:ea typeface="楷体_GB2312" pitchFamily="49" charset="-122"/>
              </a:rPr>
              <a:t>核果类多呈</a:t>
            </a:r>
            <a:r>
              <a:rPr lang="zh-CN" altLang="en-US" sz="2400" b="1" dirty="0">
                <a:solidFill>
                  <a:schemeClr val="hlink"/>
                </a:solidFill>
                <a:latin typeface="楷体_GB2312" pitchFamily="49" charset="-122"/>
                <a:ea typeface="楷体_GB2312" pitchFamily="49" charset="-122"/>
              </a:rPr>
              <a:t>双“</a:t>
            </a:r>
            <a:r>
              <a:rPr lang="en-US" altLang="zh-CN" sz="2400" b="1" dirty="0">
                <a:solidFill>
                  <a:schemeClr val="hlink"/>
                </a:solidFill>
                <a:latin typeface="楷体_GB2312" pitchFamily="49" charset="-122"/>
                <a:ea typeface="楷体_GB2312" pitchFamily="49" charset="-122"/>
              </a:rPr>
              <a:t>S”</a:t>
            </a:r>
            <a:r>
              <a:rPr lang="zh-CN" altLang="en-US" sz="2400" b="1" dirty="0">
                <a:solidFill>
                  <a:schemeClr val="hlink"/>
                </a:solidFill>
                <a:latin typeface="楷体_GB2312" pitchFamily="49" charset="-122"/>
                <a:ea typeface="楷体_GB2312" pitchFamily="49" charset="-122"/>
              </a:rPr>
              <a:t>型曲线</a:t>
            </a:r>
            <a:endParaRPr lang="zh-CN" altLang="en-US" sz="2400" b="1" dirty="0">
              <a:solidFill>
                <a:schemeClr val="hlink"/>
              </a:solidFill>
              <a:latin typeface="楷体_GB2312" pitchFamily="49" charset="-122"/>
              <a:ea typeface="楷体_GB2312" pitchFamily="49" charset="-122"/>
            </a:endParaRPr>
          </a:p>
        </p:txBody>
      </p:sp>
      <p:sp>
        <p:nvSpPr>
          <p:cNvPr id="23556" name="Text Box 8"/>
          <p:cNvSpPr txBox="1"/>
          <p:nvPr/>
        </p:nvSpPr>
        <p:spPr>
          <a:xfrm>
            <a:off x="395288" y="4221163"/>
            <a:ext cx="1103312" cy="457200"/>
          </a:xfrm>
          <a:prstGeom prst="rect">
            <a:avLst/>
          </a:prstGeom>
          <a:noFill/>
          <a:ln w="12700">
            <a:noFill/>
          </a:ln>
        </p:spPr>
        <p:txBody>
          <a:bodyPr wrap="none" anchor="t" anchorCtr="0">
            <a:spAutoFit/>
          </a:bodyPr>
          <a:p>
            <a:r>
              <a:rPr lang="zh-CN" altLang="en-US" sz="2400" b="1" dirty="0">
                <a:solidFill>
                  <a:schemeClr val="tx2"/>
                </a:solidFill>
                <a:latin typeface="Times New Roman" panose="02020603050405020304" pitchFamily="18" charset="0"/>
                <a:ea typeface="宋体" panose="02010600030101010101" pitchFamily="2" charset="-122"/>
              </a:rPr>
              <a:t>原因：</a:t>
            </a:r>
            <a:endParaRPr lang="zh-CN" altLang="en-US" sz="2400" b="1" dirty="0">
              <a:solidFill>
                <a:schemeClr val="tx2"/>
              </a:solidFill>
              <a:latin typeface="Times New Roman" panose="02020603050405020304" pitchFamily="18" charset="0"/>
              <a:ea typeface="宋体" panose="02010600030101010101" pitchFamily="2" charset="-122"/>
            </a:endParaRPr>
          </a:p>
        </p:txBody>
      </p:sp>
      <p:sp>
        <p:nvSpPr>
          <p:cNvPr id="23557" name="Text Box 9"/>
          <p:cNvSpPr txBox="1"/>
          <p:nvPr/>
        </p:nvSpPr>
        <p:spPr>
          <a:xfrm>
            <a:off x="468313" y="4797425"/>
            <a:ext cx="4038600" cy="1187450"/>
          </a:xfrm>
          <a:prstGeom prst="rect">
            <a:avLst/>
          </a:prstGeom>
          <a:solidFill>
            <a:schemeClr val="bg1"/>
          </a:solidFill>
          <a:ln w="12700">
            <a:noFill/>
          </a:ln>
        </p:spPr>
        <p:txBody>
          <a:bodyPr anchor="t" anchorCtr="0">
            <a:spAutoFit/>
          </a:bodyPr>
          <a:p>
            <a:r>
              <a:rPr lang="en-US" altLang="zh-CN" sz="2400" b="1" dirty="0">
                <a:solidFill>
                  <a:srgbClr val="0000FF"/>
                </a:solidFill>
                <a:latin typeface="楷体_GB2312" pitchFamily="49" charset="-122"/>
                <a:ea typeface="楷体_GB2312" pitchFamily="49" charset="-122"/>
              </a:rPr>
              <a:t>   </a:t>
            </a:r>
            <a:r>
              <a:rPr lang="zh-CN" altLang="en-US" sz="2400" b="1" dirty="0">
                <a:solidFill>
                  <a:srgbClr val="0000FF"/>
                </a:solidFill>
                <a:latin typeface="楷体_GB2312" pitchFamily="49" charset="-122"/>
                <a:ea typeface="楷体_GB2312" pitchFamily="49" charset="-122"/>
              </a:rPr>
              <a:t>在生长中期养分主要向核内的种子集中，使果实生长减慢。</a:t>
            </a:r>
            <a:endParaRPr lang="zh-CN" altLang="en-US" sz="2400" b="1" dirty="0">
              <a:solidFill>
                <a:srgbClr val="0000FF"/>
              </a:solidFill>
              <a:latin typeface="楷体_GB2312" pitchFamily="49" charset="-122"/>
              <a:ea typeface="楷体_GB2312" pitchFamily="49" charset="-122"/>
            </a:endParaRPr>
          </a:p>
        </p:txBody>
      </p:sp>
      <p:graphicFrame>
        <p:nvGraphicFramePr>
          <p:cNvPr id="23558" name="Object 10"/>
          <p:cNvGraphicFramePr/>
          <p:nvPr/>
        </p:nvGraphicFramePr>
        <p:xfrm>
          <a:off x="4900613" y="1657350"/>
          <a:ext cx="4243387" cy="4514850"/>
        </p:xfrm>
        <a:graphic>
          <a:graphicData uri="http://schemas.openxmlformats.org/presentationml/2006/ole">
            <mc:AlternateContent xmlns:mc="http://schemas.openxmlformats.org/markup-compatibility/2006">
              <mc:Choice xmlns:v="urn:schemas-microsoft-com:vml" Requires="v">
                <p:oleObj spid="_x0000_s3076" name="" r:id="rId1" imgW="4552950" imgH="3419475" progId="PowerPoint.Slide.8">
                  <p:embed/>
                </p:oleObj>
              </mc:Choice>
              <mc:Fallback>
                <p:oleObj name="" r:id="rId1" imgW="4552950" imgH="3419475" progId="PowerPoint.Slide.8">
                  <p:embed/>
                  <p:pic>
                    <p:nvPicPr>
                      <p:cNvPr id="0" name="图片 3075"/>
                      <p:cNvPicPr/>
                      <p:nvPr/>
                    </p:nvPicPr>
                    <p:blipFill>
                      <a:blip r:embed="rId2"/>
                      <a:stretch>
                        <a:fillRect/>
                      </a:stretch>
                    </p:blipFill>
                    <p:spPr>
                      <a:xfrm>
                        <a:off x="4900613" y="1657350"/>
                        <a:ext cx="4243387" cy="4514850"/>
                      </a:xfrm>
                      <a:prstGeom prst="rect">
                        <a:avLst/>
                      </a:prstGeom>
                      <a:noFill/>
                      <a:ln w="38100">
                        <a:noFill/>
                        <a:miter/>
                      </a:ln>
                    </p:spPr>
                  </p:pic>
                </p:oleObj>
              </mc:Fallback>
            </mc:AlternateContent>
          </a:graphicData>
        </a:graphic>
      </p:graphicFrame>
      <p:sp>
        <p:nvSpPr>
          <p:cNvPr id="23559" name="Text Box 11"/>
          <p:cNvSpPr txBox="1"/>
          <p:nvPr/>
        </p:nvSpPr>
        <p:spPr>
          <a:xfrm>
            <a:off x="5867400" y="4267200"/>
            <a:ext cx="3048000" cy="822325"/>
          </a:xfrm>
          <a:prstGeom prst="rect">
            <a:avLst/>
          </a:prstGeom>
          <a:noFill/>
          <a:ln w="9525">
            <a:noFill/>
          </a:ln>
        </p:spPr>
        <p:txBody>
          <a:bodyPr anchor="t" anchorCtr="0">
            <a:spAutoFit/>
          </a:bodyPr>
          <a:p>
            <a:pPr>
              <a:spcBef>
                <a:spcPct val="50000"/>
              </a:spcBef>
            </a:pPr>
            <a:r>
              <a:rPr lang="zh-CN" altLang="en-US" sz="2400" b="1" dirty="0">
                <a:solidFill>
                  <a:srgbClr val="9900FF"/>
                </a:solidFill>
                <a:latin typeface="Tahoma" panose="020B0604030504040204" pitchFamily="34" charset="0"/>
                <a:ea typeface="宋体" panose="02010600030101010101" pitchFamily="2" charset="-122"/>
              </a:rPr>
              <a:t>珠心和珠被生长停止，营养向种子集中</a:t>
            </a:r>
            <a:r>
              <a:rPr lang="en-US" altLang="zh-CN" sz="2400" b="1" dirty="0">
                <a:solidFill>
                  <a:srgbClr val="9900FF"/>
                </a:solidFill>
                <a:latin typeface="Tahoma" panose="020B0604030504040204" pitchFamily="34" charset="0"/>
                <a:ea typeface="宋体" panose="02010600030101010101" pitchFamily="2" charset="-122"/>
              </a:rPr>
              <a:t>.</a:t>
            </a:r>
            <a:endParaRPr lang="en-US" altLang="zh-CN" sz="2400" b="1" dirty="0">
              <a:solidFill>
                <a:srgbClr val="9900FF"/>
              </a:solidFill>
              <a:latin typeface="Tahoma" panose="020B0604030504040204" pitchFamily="34" charset="0"/>
              <a:ea typeface="宋体" panose="02010600030101010101" pitchFamily="2" charset="-122"/>
            </a:endParaRPr>
          </a:p>
        </p:txBody>
      </p:sp>
      <p:sp>
        <p:nvSpPr>
          <p:cNvPr id="23560" name="Line 12"/>
          <p:cNvSpPr/>
          <p:nvPr/>
        </p:nvSpPr>
        <p:spPr>
          <a:xfrm>
            <a:off x="6781800" y="3886200"/>
            <a:ext cx="0" cy="381000"/>
          </a:xfrm>
          <a:prstGeom prst="line">
            <a:avLst/>
          </a:prstGeom>
          <a:ln w="28575" cap="flat" cmpd="sng">
            <a:solidFill>
              <a:srgbClr val="0000FF"/>
            </a:solidFill>
            <a:prstDash val="solid"/>
            <a:miter/>
            <a:headEnd type="none" w="med" len="med"/>
            <a:tailEnd type="triangle" w="med" len="med"/>
          </a:ln>
        </p:spPr>
      </p:sp>
      <p:sp>
        <p:nvSpPr>
          <p:cNvPr id="23561" name="灯片编号占位符 12"/>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latin typeface="Arial" panose="020B0604020202020204" pitchFamily="34" charset="0"/>
              </a:rPr>
            </a:fld>
            <a:endParaRPr lang="en-US" altLang="zh-CN" sz="1400" dirty="0">
              <a:latin typeface="Arial" panose="020B0604020202020204" pitchFamily="34"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noRot="1"/>
          </p:cNvSpPr>
          <p:nvPr>
            <p:ph type="title"/>
          </p:nvPr>
        </p:nvSpPr>
        <p:spPr>
          <a:xfrm>
            <a:off x="301625" y="609600"/>
            <a:ext cx="8540750" cy="312738"/>
          </a:xfrm>
        </p:spPr>
        <p:txBody>
          <a:bodyPr anchor="ctr" anchorCtr="0"/>
          <a:p>
            <a:endParaRPr lang="zh-CN" altLang="en-US"/>
          </a:p>
        </p:txBody>
      </p:sp>
      <p:sp>
        <p:nvSpPr>
          <p:cNvPr id="24578" name="内容占位符 2"/>
          <p:cNvSpPr>
            <a:spLocks noGrp="1" noRot="1"/>
          </p:cNvSpPr>
          <p:nvPr>
            <p:ph idx="1"/>
          </p:nvPr>
        </p:nvSpPr>
        <p:spPr>
          <a:xfrm>
            <a:off x="301625" y="1020763"/>
            <a:ext cx="8540750" cy="5078412"/>
          </a:xfrm>
        </p:spPr>
        <p:txBody>
          <a:bodyPr anchor="t" anchorCtr="0"/>
          <a:p>
            <a:r>
              <a:rPr lang="en-US" altLang="zh-CN"/>
              <a:t>3</a:t>
            </a:r>
            <a:r>
              <a:rPr lang="zh-CN" altLang="en-US"/>
              <a:t>、种子与果实生长的关系</a:t>
            </a:r>
            <a:endParaRPr lang="zh-CN" altLang="en-US"/>
          </a:p>
          <a:p>
            <a:endParaRPr lang="zh-CN" altLang="en-US"/>
          </a:p>
        </p:txBody>
      </p:sp>
      <p:pic>
        <p:nvPicPr>
          <p:cNvPr id="24579" name="Picture 4" descr="f19"/>
          <p:cNvPicPr>
            <a:picLocks noChangeAspect="1"/>
          </p:cNvPicPr>
          <p:nvPr>
            <p:custDataLst>
              <p:tags r:id="rId1"/>
            </p:custDataLst>
          </p:nvPr>
        </p:nvPicPr>
        <p:blipFill>
          <a:blip r:embed="rId2"/>
          <a:stretch>
            <a:fillRect/>
          </a:stretch>
        </p:blipFill>
        <p:spPr>
          <a:xfrm>
            <a:off x="395605" y="1691005"/>
            <a:ext cx="8315960" cy="5166995"/>
          </a:xfrm>
          <a:prstGeom prst="rect">
            <a:avLst/>
          </a:prstGeom>
          <a:noFill/>
          <a:ln w="57150" cap="flat" cmpd="thickThin">
            <a:solidFill>
              <a:srgbClr val="FF3300"/>
            </a:solidFill>
            <a:prstDash val="solid"/>
            <a:miter/>
            <a:headEnd type="none" w="med" len="med"/>
            <a:tailEnd type="none" w="med" len="me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noRot="1"/>
          </p:cNvSpPr>
          <p:nvPr>
            <p:ph type="title"/>
          </p:nvPr>
        </p:nvSpPr>
        <p:spPr/>
        <p:txBody>
          <a:bodyPr vert="horz" wrap="square" lIns="91440" tIns="45720" rIns="91440" bIns="45720" anchor="ctr" anchorCtr="0"/>
          <a:p>
            <a:pPr algn="l" eaLnBrk="1" hangingPunct="1"/>
            <a:r>
              <a:rPr lang="zh-CN" altLang="en-US" sz="3600" b="1" dirty="0">
                <a:solidFill>
                  <a:schemeClr val="tx1"/>
                </a:solidFill>
              </a:rPr>
              <a:t>（二）呼吸跃变</a:t>
            </a:r>
            <a:r>
              <a:rPr lang="en-US" altLang="zh-CN" sz="3600" b="1" dirty="0">
                <a:solidFill>
                  <a:schemeClr val="tx1"/>
                </a:solidFill>
              </a:rPr>
              <a:t>    (RespiratoryClimacteric)</a:t>
            </a:r>
            <a:endParaRPr lang="en-US" altLang="zh-CN" sz="3600" b="1" dirty="0">
              <a:solidFill>
                <a:schemeClr val="tx1"/>
              </a:solidFill>
            </a:endParaRPr>
          </a:p>
        </p:txBody>
      </p:sp>
      <p:sp>
        <p:nvSpPr>
          <p:cNvPr id="25602" name="Rectangle 3"/>
          <p:cNvSpPr>
            <a:spLocks noGrp="1" noRot="1"/>
          </p:cNvSpPr>
          <p:nvPr>
            <p:ph idx="1"/>
          </p:nvPr>
        </p:nvSpPr>
        <p:spPr/>
        <p:txBody>
          <a:bodyPr vert="horz" wrap="square" lIns="91440" tIns="45720" rIns="91440" bIns="45720" anchor="t" anchorCtr="0"/>
          <a:p>
            <a:pPr eaLnBrk="1" hangingPunct="1">
              <a:spcBef>
                <a:spcPct val="50000"/>
              </a:spcBef>
              <a:buClrTx/>
              <a:buSzTx/>
              <a:buFontTx/>
              <a:buNone/>
            </a:pPr>
            <a:endParaRPr lang="zh-CN" altLang="en-US" b="1" dirty="0">
              <a:solidFill>
                <a:srgbClr val="0000FF"/>
              </a:solidFill>
            </a:endParaRPr>
          </a:p>
          <a:p>
            <a:pPr eaLnBrk="1" hangingPunct="1">
              <a:spcBef>
                <a:spcPct val="50000"/>
              </a:spcBef>
              <a:buClrTx/>
              <a:buSzTx/>
              <a:buFontTx/>
              <a:buNone/>
            </a:pPr>
            <a:r>
              <a:rPr lang="zh-CN" altLang="en-US" b="1" dirty="0">
                <a:solidFill>
                  <a:srgbClr val="FF0000"/>
                </a:solidFill>
              </a:rPr>
              <a:t>跃变型果实：</a:t>
            </a:r>
            <a:r>
              <a:rPr lang="zh-CN" altLang="en-US" b="1" dirty="0">
                <a:solidFill>
                  <a:schemeClr val="tx2"/>
                </a:solidFill>
              </a:rPr>
              <a:t>如梨、桃、苹果、芒果、西瓜等</a:t>
            </a:r>
            <a:endParaRPr lang="zh-CN" altLang="en-US" b="1" dirty="0">
              <a:solidFill>
                <a:schemeClr val="tx2"/>
              </a:solidFill>
            </a:endParaRPr>
          </a:p>
          <a:p>
            <a:pPr eaLnBrk="1" hangingPunct="1">
              <a:buNone/>
            </a:pPr>
            <a:endParaRPr lang="zh-CN" altLang="en-US" b="1" dirty="0">
              <a:solidFill>
                <a:srgbClr val="FF0000"/>
              </a:solidFill>
            </a:endParaRPr>
          </a:p>
          <a:p>
            <a:pPr eaLnBrk="1" hangingPunct="1">
              <a:buNone/>
            </a:pPr>
            <a:r>
              <a:rPr lang="zh-CN" altLang="en-US" b="1" dirty="0">
                <a:solidFill>
                  <a:srgbClr val="FF0000"/>
                </a:solidFill>
              </a:rPr>
              <a:t>非跃变型果实：</a:t>
            </a:r>
            <a:r>
              <a:rPr lang="zh-CN" altLang="en-US" b="1" dirty="0">
                <a:solidFill>
                  <a:schemeClr val="tx2"/>
                </a:solidFill>
              </a:rPr>
              <a:t>如草莓、葡萄、柑桔等</a:t>
            </a:r>
            <a:r>
              <a:rPr lang="zh-CN" altLang="en-US" b="1" dirty="0">
                <a:solidFill>
                  <a:schemeClr val="bg2"/>
                </a:solidFill>
              </a:rPr>
              <a:t>。</a:t>
            </a:r>
            <a:endParaRPr lang="zh-CN" altLang="en-US" b="1" dirty="0">
              <a:solidFill>
                <a:schemeClr val="bg2"/>
              </a:solidFill>
            </a:endParaRPr>
          </a:p>
        </p:txBody>
      </p:sp>
      <p:sp>
        <p:nvSpPr>
          <p:cNvPr id="25603" name="灯片编号占位符 5"/>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olidFill>
                  <a:srgbClr val="FF0000"/>
                </a:solidFill>
              </a:rPr>
              <a:t>学习目标</a:t>
            </a:r>
            <a:endParaRPr lang="zh-CN" altLang="en-US">
              <a:solidFill>
                <a:srgbClr val="FF0000"/>
              </a:solidFill>
            </a:endParaRPr>
          </a:p>
          <a:p>
            <a:r>
              <a:rPr lang="en-US" altLang="zh-CN" sz="2800"/>
              <a:t>1</a:t>
            </a:r>
            <a:r>
              <a:rPr lang="zh-CN" altLang="en-US" sz="2800"/>
              <a:t>、掌握种子、果实成熟时生理生化变化，了解影响种子成熟环境因素</a:t>
            </a:r>
            <a:endParaRPr lang="zh-CN" altLang="en-US" sz="2800"/>
          </a:p>
          <a:p>
            <a:r>
              <a:rPr lang="en-US" altLang="zh-CN" sz="2800"/>
              <a:t>2</a:t>
            </a:r>
            <a:r>
              <a:rPr lang="zh-CN" altLang="en-US" sz="2800"/>
              <a:t>、将学到的理论知识应用到生活实践中，培养学生理论联系实践的能力</a:t>
            </a:r>
            <a:endParaRPr lang="zh-CN" altLang="en-US" sz="2800"/>
          </a:p>
          <a:p>
            <a:r>
              <a:rPr lang="zh-CN" altLang="en-US">
                <a:solidFill>
                  <a:srgbClr val="FF0000"/>
                </a:solidFill>
              </a:rPr>
              <a:t>教学重点</a:t>
            </a:r>
            <a:endParaRPr lang="zh-CN" altLang="en-US">
              <a:solidFill>
                <a:srgbClr val="FF0000"/>
              </a:solidFill>
            </a:endParaRPr>
          </a:p>
          <a:p>
            <a:r>
              <a:rPr lang="zh-CN" altLang="en-US" sz="2800"/>
              <a:t>种子和果实的生理变化</a:t>
            </a:r>
            <a:endParaRPr lang="zh-CN" altLang="en-US" sz="2800"/>
          </a:p>
          <a:p>
            <a:r>
              <a:rPr lang="zh-CN" altLang="en-US">
                <a:solidFill>
                  <a:srgbClr val="FF0000"/>
                </a:solidFill>
              </a:rPr>
              <a:t>教学过程</a:t>
            </a:r>
            <a:endParaRPr lang="zh-CN" altLang="en-US">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noRot="1" noChangeArrowheads="1"/>
          </p:cNvSpPr>
          <p:nvPr>
            <p:ph type="title"/>
          </p:nvPr>
        </p:nvSpPr>
        <p:spPr>
          <a:xfrm>
            <a:off x="457200" y="990600"/>
            <a:ext cx="3200400" cy="8382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宋体" panose="02010600030101010101" pitchFamily="2" charset="-122"/>
                <a:ea typeface="+mj-ea"/>
                <a:cs typeface="+mj-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宋体" panose="02010600030101010101" pitchFamily="2" charset="-122"/>
                <a:ea typeface="+mj-ea"/>
                <a:cs typeface="+mj-cs"/>
              </a:rPr>
              <a:t>三） 果实成熟生理生化变化</a:t>
            </a:r>
            <a:r>
              <a:rPr kumimoji="0" lang="zh-CN" altLang="en-US" sz="4400" b="0" i="0" u="none" strike="noStrike" kern="0" cap="none" spc="0" normalizeH="0" baseline="0" noProof="0" smtClean="0">
                <a:ln>
                  <a:noFill/>
                </a:ln>
                <a:solidFill>
                  <a:schemeClr val="tx2"/>
                </a:solidFill>
                <a:effectLst/>
                <a:uLnTx/>
                <a:uFillTx/>
                <a:latin typeface="宋体" panose="02010600030101010101" pitchFamily="2" charset="-122"/>
                <a:ea typeface="+mj-ea"/>
                <a:cs typeface="+mj-cs"/>
              </a:rPr>
              <a:t>  </a:t>
            </a:r>
            <a:endParaRPr kumimoji="0" lang="zh-CN" altLang="en-US" sz="4400" b="0" i="0" u="none" strike="noStrike" kern="0" cap="none" spc="0" normalizeH="0" baseline="0" noProof="0" smtClean="0">
              <a:ln>
                <a:noFill/>
              </a:ln>
              <a:solidFill>
                <a:schemeClr val="tx2"/>
              </a:solidFill>
              <a:effectLst/>
              <a:uLnTx/>
              <a:uFillTx/>
              <a:latin typeface="宋体" panose="02010600030101010101" pitchFamily="2" charset="-122"/>
              <a:ea typeface="+mj-ea"/>
              <a:cs typeface="+mj-cs"/>
            </a:endParaRPr>
          </a:p>
        </p:txBody>
      </p:sp>
      <p:sp>
        <p:nvSpPr>
          <p:cNvPr id="140291" name="Rectangle 3"/>
          <p:cNvSpPr>
            <a:spLocks noGrp="1" noRot="1" noChangeArrowheads="1"/>
          </p:cNvSpPr>
          <p:nvPr>
            <p:ph idx="1"/>
          </p:nvPr>
        </p:nvSpPr>
        <p:spPr>
          <a:xfrm>
            <a:off x="304800" y="2286000"/>
            <a:ext cx="2819400" cy="6019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r>
              <a:rPr kumimoji="0" lang="en-US" altLang="zh-CN" sz="32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  1.</a:t>
            </a:r>
            <a:r>
              <a:rPr kumimoji="0" lang="zh-CN" altLang="en-US" sz="32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果实变甜</a:t>
            </a:r>
            <a:endParaRPr kumimoji="0" lang="zh-CN" altLang="en-US" sz="32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Char char="Ø"/>
              <a:defRPr/>
            </a:pP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果实在成熟期甜度增加，甜味来自于淀粉等贮藏物质的水解产物如蔗糖、葡萄糖和果糖等。</a:t>
            </a: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endParaRPr kumimoji="0" lang="en-US" altLang="zh-CN"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pic>
        <p:nvPicPr>
          <p:cNvPr id="26627" name="Picture 4" descr="10-15"/>
          <p:cNvPicPr>
            <a:picLocks noChangeAspect="1"/>
          </p:cNvPicPr>
          <p:nvPr/>
        </p:nvPicPr>
        <p:blipFill>
          <a:blip r:embed="rId1"/>
          <a:srcRect t="-1538"/>
          <a:stretch>
            <a:fillRect/>
          </a:stretch>
        </p:blipFill>
        <p:spPr>
          <a:xfrm>
            <a:off x="4191000" y="0"/>
            <a:ext cx="4864100" cy="6497638"/>
          </a:xfrm>
          <a:prstGeom prst="rect">
            <a:avLst/>
          </a:prstGeom>
          <a:noFill/>
          <a:ln w="57150" cap="flat" cmpd="thinThick">
            <a:solidFill>
              <a:srgbClr val="FF0000"/>
            </a:solidFill>
            <a:prstDash val="solid"/>
            <a:miter/>
            <a:headEnd type="none" w="med" len="med"/>
            <a:tailEnd type="none" w="med" len="med"/>
          </a:ln>
        </p:spPr>
      </p:pic>
      <p:sp>
        <p:nvSpPr>
          <p:cNvPr id="26628" name="灯片编号占位符 6"/>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a:spLocks noGrp="1" noRot="1" noChangeArrowheads="1"/>
          </p:cNvSpPr>
          <p:nvPr>
            <p:ph idx="1"/>
          </p:nvPr>
        </p:nvSpPr>
        <p:spPr>
          <a:xfrm>
            <a:off x="304800" y="457200"/>
            <a:ext cx="8534400" cy="60960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ts val="300"/>
              </a:spcBef>
              <a:spcAft>
                <a:spcPts val="300"/>
              </a:spcAft>
              <a:buClr>
                <a:srgbClr val="FF0000"/>
              </a:buClr>
              <a:buSzPct val="75000"/>
              <a:buFont typeface="Wingdings" panose="05000000000000000000" pitchFamily="2" charset="2"/>
              <a:buNone/>
              <a:defRPr/>
            </a:pPr>
            <a:r>
              <a:rPr kumimoji="0" lang="en-US" altLang="zh-CN" sz="32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  2.</a:t>
            </a:r>
            <a:r>
              <a:rPr kumimoji="0" lang="zh-CN" altLang="en-US" sz="32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有机酸减少</a:t>
            </a:r>
            <a:r>
              <a:rPr kumimoji="0" lang="zh-CN" altLang="en-US" sz="30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endParaRPr kumimoji="0" lang="zh-CN" altLang="en-US" sz="30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ts val="300"/>
              </a:spcBef>
              <a:spcAft>
                <a:spcPts val="300"/>
              </a:spcAft>
              <a:buClr>
                <a:srgbClr val="FF0000"/>
              </a:buClr>
              <a:buSzPct val="75000"/>
              <a:buFont typeface="Wingdings" panose="05000000000000000000" pitchFamily="2" charset="2"/>
              <a:buChar char="Ø"/>
              <a:defRPr/>
            </a:pP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果实的酸味出于有机酸的积累。这些有机酸主要贮存在液泡中。有机酸可来自于碳代谢途径、三羧酸循环、氨基酸的脱氨等。生果中含酸量高，随着果实的成熟，含酸量下降。</a:t>
            </a: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300"/>
              </a:spcBef>
              <a:spcAft>
                <a:spcPts val="300"/>
              </a:spcAft>
              <a:buClr>
                <a:srgbClr val="FF0000"/>
              </a:buClr>
              <a:buSzPct val="75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300"/>
              </a:spcBef>
              <a:spcAft>
                <a:spcPts val="300"/>
              </a:spcAft>
              <a:buClr>
                <a:srgbClr val="FF0000"/>
              </a:buClr>
              <a:buSzPct val="75000"/>
              <a:buFont typeface="Wingdings" panose="05000000000000000000" pitchFamily="2" charset="2"/>
              <a:buChar char="Ø"/>
              <a:defRPr/>
            </a:pP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维生素</a:t>
            </a:r>
            <a:r>
              <a:rPr kumimoji="0" lang="en-US" altLang="zh-CN"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C</a:t>
            </a: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含量的变化在不同的果实中亦不同。</a:t>
            </a: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300"/>
              </a:spcBef>
              <a:spcAft>
                <a:spcPts val="300"/>
              </a:spcAft>
              <a:buClr>
                <a:srgbClr val="FF0000"/>
              </a:buClr>
              <a:buSzPct val="75000"/>
              <a:buFont typeface="Wingdings" panose="05000000000000000000" pitchFamily="2" charset="2"/>
              <a:buChar char="Ø"/>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300"/>
              </a:spcBef>
              <a:spcAft>
                <a:spcPts val="300"/>
              </a:spcAft>
              <a:buClr>
                <a:srgbClr val="FF0000"/>
              </a:buClr>
              <a:buSzPct val="75000"/>
              <a:buFont typeface="Wingdings" panose="05000000000000000000" pitchFamily="2" charset="2"/>
              <a:buChar char="Ø"/>
              <a:defRPr/>
            </a:pP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糖酸比是决定果实品质的一个重要因素。糖酸比越高，果实越甜。但一定的酸味往往体现了一种果实的特色。</a:t>
            </a: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27650" name="灯片编号占位符 4"/>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2"/>
          <p:cNvSpPr>
            <a:spLocks noGrp="1" noRot="1" noChangeArrowheads="1"/>
          </p:cNvSpPr>
          <p:nvPr>
            <p:ph idx="1"/>
          </p:nvPr>
        </p:nvSpPr>
        <p:spPr>
          <a:xfrm>
            <a:off x="250825" y="692150"/>
            <a:ext cx="8382000" cy="43449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r>
              <a:rPr kumimoji="0" lang="en-US" altLang="zh-CN" sz="28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  </a:t>
            </a:r>
            <a:r>
              <a:rPr kumimoji="0" lang="en-US" altLang="zh-CN" sz="32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3.</a:t>
            </a:r>
            <a:r>
              <a:rPr kumimoji="0" lang="zh-CN" altLang="en-US" sz="32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果实软化</a:t>
            </a:r>
            <a:r>
              <a:rPr kumimoji="0" lang="zh-CN" altLang="en-US" sz="28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endParaRPr kumimoji="0" lang="zh-CN" altLang="en-US" sz="28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r>
              <a:rPr kumimoji="0" lang="zh-CN" altLang="en-US" sz="28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endParaRPr kumimoji="0" lang="zh-CN" altLang="en-US" sz="28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Char char="Ø"/>
              <a:defRPr/>
            </a:pP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果实软化是成熟的一个重要特征。引起果实软化的主要原因是细胞壁物质的降解。</a:t>
            </a: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果胶质变成可溶性果胶（口感更</a:t>
            </a: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Courier New" panose="02070309020205020404"/>
                <a:ea typeface="楷体_GB2312" pitchFamily="49" charset="-122"/>
                <a:cs typeface="+mn-cs"/>
              </a:rPr>
              <a:t>“</a:t>
            </a: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面</a:t>
            </a: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Courier New" panose="02070309020205020404"/>
                <a:ea typeface="楷体_GB2312" pitchFamily="49" charset="-122"/>
                <a:cs typeface="+mn-cs"/>
              </a:rPr>
              <a:t>”</a:t>
            </a: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a:t>
            </a: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Char char="Ø"/>
              <a:defRPr/>
            </a:pPr>
            <a:r>
              <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乙烯在细胞质内诱导胞壁水解酶的合成并输向细胞壁，从而促进胞壁水解软化。用乙烯处理果实，可促进成熟，降低硬度。</a:t>
            </a:r>
            <a:endParaRPr kumimoji="0" lang="zh-CN" altLang="en-US" sz="28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28674" name="灯片编号占位符 4"/>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9" name="Rectangle 3"/>
          <p:cNvSpPr>
            <a:spLocks noGrp="1" noRot="1" noChangeArrowheads="1"/>
          </p:cNvSpPr>
          <p:nvPr>
            <p:ph idx="1"/>
          </p:nvPr>
        </p:nvSpPr>
        <p:spPr>
          <a:xfrm>
            <a:off x="323850" y="908050"/>
            <a:ext cx="8540750" cy="4194175"/>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ts val="400"/>
              </a:spcBef>
              <a:spcAft>
                <a:spcPct val="0"/>
              </a:spcAft>
              <a:buClr>
                <a:srgbClr val="FF0000"/>
              </a:buClr>
              <a:buSzPct val="75000"/>
              <a:buFont typeface="Wingdings" panose="05000000000000000000" pitchFamily="2" charset="2"/>
              <a:buNone/>
              <a:defRPr/>
            </a:pPr>
            <a:r>
              <a:rPr kumimoji="0" lang="en-US" altLang="zh-CN" sz="36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4.</a:t>
            </a:r>
            <a:r>
              <a:rPr kumimoji="0" lang="zh-CN" altLang="en-US" sz="36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挥发性物质的产生</a:t>
            </a:r>
            <a:r>
              <a:rPr kumimoji="0" lang="zh-CN" altLang="en-US" sz="36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endParaRPr kumimoji="0" lang="zh-CN" altLang="en-US" sz="36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90000"/>
              </a:lnSpc>
              <a:spcBef>
                <a:spcPts val="400"/>
              </a:spcBef>
              <a:spcAft>
                <a:spcPct val="0"/>
              </a:spcAft>
              <a:buClr>
                <a:srgbClr val="FF0000"/>
              </a:buClr>
              <a:buSzPct val="75000"/>
              <a:buFont typeface="Wingdings" panose="05000000000000000000" pitchFamily="2" charset="2"/>
              <a:buNone/>
              <a:defRPr/>
            </a:pPr>
            <a:r>
              <a:rPr kumimoji="0" lang="zh-CN" altLang="en-US" sz="36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endParaRPr kumimoji="0" lang="zh-CN" altLang="en-US" sz="3600" b="1"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90000"/>
              </a:lnSpc>
              <a:spcBef>
                <a:spcPts val="400"/>
              </a:spcBef>
              <a:spcAft>
                <a:spcPct val="0"/>
              </a:spcAft>
              <a:buClr>
                <a:srgbClr val="FF0000"/>
              </a:buClr>
              <a:buSzPct val="75000"/>
              <a:buFont typeface="Wingdings" panose="05000000000000000000" pitchFamily="2" charset="2"/>
              <a:buChar char="Ø"/>
              <a:defRPr/>
            </a:pPr>
            <a:r>
              <a:rPr kumimoji="0" lang="zh-CN" alt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成熟果实发出它特有的香气，这是由于果实内部存在着微量的挥发性物质。它们的化学成分相当复杂，约有</a:t>
            </a:r>
            <a:r>
              <a:rPr kumimoji="0" lang="en-US" altLang="zh-CN"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200</a:t>
            </a:r>
            <a:r>
              <a:rPr kumimoji="0" lang="zh-CN" alt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多种，主要是酯、醇、酸、醛和萜烯类等一些低分子化合物。</a:t>
            </a:r>
            <a:endParaRPr kumimoji="0" lang="zh-CN" alt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90000"/>
              </a:lnSpc>
              <a:spcBef>
                <a:spcPts val="400"/>
              </a:spcBef>
              <a:spcAft>
                <a:spcPct val="0"/>
              </a:spcAft>
              <a:buClr>
                <a:srgbClr val="FF0000"/>
              </a:buClr>
              <a:buSzPct val="75000"/>
              <a:buFont typeface="Wingdings" panose="05000000000000000000" pitchFamily="2" charset="2"/>
              <a:buNone/>
              <a:defRPr/>
            </a:pPr>
            <a:r>
              <a:rPr kumimoji="0" lang="zh-CN" alt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香蕉：乙酸戊酯；橘子：柠檬醛</a:t>
            </a:r>
            <a:endParaRPr kumimoji="0" lang="zh-CN" alt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90000"/>
              </a:lnSpc>
              <a:spcBef>
                <a:spcPts val="400"/>
              </a:spcBef>
              <a:spcAft>
                <a:spcPts val="400"/>
              </a:spcAft>
              <a:buClr>
                <a:srgbClr val="FF0000"/>
              </a:buClr>
              <a:buSzPct val="75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75000"/>
              <a:buFont typeface="Wingdings" panose="05000000000000000000" pitchFamily="2" charset="2"/>
              <a:buChar char="v"/>
              <a:defRPr/>
            </a:pPr>
            <a:endParaRPr kumimoji="0" lang="en-US" altLang="zh-C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29698" name="灯片编号占位符 4"/>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noRot="1" noChangeArrowheads="1"/>
          </p:cNvSpPr>
          <p:nvPr>
            <p:ph idx="1"/>
          </p:nvPr>
        </p:nvSpPr>
        <p:spPr>
          <a:xfrm>
            <a:off x="457200" y="457200"/>
            <a:ext cx="8305800" cy="59436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r>
              <a:rPr kumimoji="0" lang="en-US" altLang="zh-CN" sz="36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  5.</a:t>
            </a:r>
            <a:r>
              <a:rPr kumimoji="0" lang="zh-CN" altLang="en-US" sz="3600" b="0" i="0" u="none" strike="noStrike" kern="0" cap="none" spc="0" normalizeH="0" baseline="0" noProof="0" smtClean="0">
                <a:ln>
                  <a:noFill/>
                </a:ln>
                <a:solidFill>
                  <a:srgbClr val="FF0000"/>
                </a:solidFill>
                <a:effectLst/>
                <a:uLnTx/>
                <a:uFillTx/>
                <a:latin typeface="宋体" panose="02010600030101010101" pitchFamily="2" charset="-122"/>
                <a:ea typeface="+mn-ea"/>
                <a:cs typeface="+mn-cs"/>
              </a:rPr>
              <a:t>涩味消失</a:t>
            </a:r>
            <a:r>
              <a:rPr kumimoji="0" lang="zh-CN" altLang="en-US" sz="36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rPr>
              <a:t>  </a:t>
            </a:r>
            <a:endParaRPr kumimoji="0" lang="zh-CN" altLang="en-US" sz="3600" b="0" i="0" u="none" strike="noStrike" kern="0" cap="none" spc="0" normalizeH="0" baseline="0" noProof="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Char char="Ø"/>
              <a:defRPr/>
            </a:pPr>
            <a:r>
              <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有些果实未成熟时有涩味，如柿子、香蕉、李子等。这是由于细胞液中含有单宁等物质。</a:t>
            </a:r>
            <a:endPar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单宁是一种不溶性酚类物质，可以保护果实免于脱水及病虫侵染。单宁与人口腔粘膜上的蛋白质作用，使人产生强烈的麻木感和苦涩感。</a:t>
            </a:r>
            <a:endPar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单宁被过氧化物酶氧化或凝结成不溶性物质</a:t>
            </a:r>
            <a:endPar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defRPr/>
            </a:pPr>
            <a:r>
              <a:rPr kumimoji="0" lang="zh-CN" altLang="en-US" sz="3200" b="0" i="0" u="none" strike="noStrike" kern="0" cap="none" spc="0" normalizeH="0" baseline="0" noProof="0" smtClean="0">
                <a:ln>
                  <a:noFill/>
                </a:ln>
                <a:solidFill>
                  <a:srgbClr val="FF0000"/>
                </a:solidFill>
                <a:effectLst/>
                <a:uLnTx/>
                <a:uFillTx/>
                <a:latin typeface="Times New Roman" panose="02020603050405020304" pitchFamily="18" charset="0"/>
                <a:ea typeface="+mn-ea"/>
                <a:cs typeface="+mn-cs"/>
              </a:rPr>
              <a:t>    </a:t>
            </a:r>
            <a:endParaRPr kumimoji="0" lang="zh-CN" altLang="en-US" sz="3200" b="1" i="0" u="none" strike="noStrike" kern="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0722" name="灯片编号占位符 4"/>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3" name="Rectangle 3"/>
          <p:cNvSpPr>
            <a:spLocks noGrp="1" noRot="1" noChangeArrowheads="1"/>
          </p:cNvSpPr>
          <p:nvPr>
            <p:ph idx="1"/>
          </p:nvPr>
        </p:nvSpPr>
        <p:spPr>
          <a:xfrm>
            <a:off x="323850" y="404813"/>
            <a:ext cx="8540750" cy="41941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defRPr/>
            </a:pPr>
            <a:r>
              <a:rPr kumimoji="0" lang="en-US" altLang="zh-CN" sz="3200" b="0" i="0" u="none" strike="noStrike" kern="0" cap="none" spc="0" normalizeH="0" baseline="0" noProof="0" smtClean="0">
                <a:ln>
                  <a:noFill/>
                </a:ln>
                <a:solidFill>
                  <a:srgbClr val="FF0000"/>
                </a:solidFill>
                <a:effectLst/>
                <a:uLnTx/>
                <a:uFillTx/>
                <a:latin typeface="Times New Roman" panose="02020603050405020304" pitchFamily="18" charset="0"/>
                <a:ea typeface="+mn-ea"/>
                <a:cs typeface="+mn-cs"/>
              </a:rPr>
              <a:t>6. </a:t>
            </a:r>
            <a:r>
              <a:rPr kumimoji="0" lang="zh-CN" altLang="en-US" sz="3200" b="0" i="0" u="none" strike="noStrike" kern="0" cap="none" spc="0" normalizeH="0" baseline="0" noProof="0" smtClean="0">
                <a:ln>
                  <a:noFill/>
                </a:ln>
                <a:solidFill>
                  <a:srgbClr val="FF0000"/>
                </a:solidFill>
                <a:effectLst/>
                <a:uLnTx/>
                <a:uFillTx/>
                <a:latin typeface="Times New Roman" panose="02020603050405020304" pitchFamily="18" charset="0"/>
                <a:ea typeface="+mn-ea"/>
                <a:cs typeface="+mn-cs"/>
              </a:rPr>
              <a:t>色泽变化</a:t>
            </a:r>
            <a:r>
              <a:rPr kumimoji="0" lang="zh-CN" altLang="en-US" sz="3200" b="1" i="0" u="none" strike="noStrike" kern="0" cap="none" spc="0" normalizeH="0" baseline="0" noProof="0" smtClean="0">
                <a:ln>
                  <a:noFill/>
                </a:ln>
                <a:solidFill>
                  <a:schemeClr val="tx1"/>
                </a:solidFill>
                <a:effectLst/>
                <a:uLnTx/>
                <a:uFillTx/>
                <a:latin typeface="Times New Roman" panose="02020603050405020304" pitchFamily="18" charset="0"/>
                <a:ea typeface="+mn-ea"/>
                <a:cs typeface="+mn-cs"/>
              </a:rPr>
              <a:t>  </a:t>
            </a:r>
            <a:endParaRPr kumimoji="0" lang="zh-CN" altLang="en-US" sz="3200" b="1" i="0" u="none" strike="noStrike" kern="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defRPr/>
            </a:pPr>
            <a:r>
              <a:rPr kumimoji="0" lang="zh-CN" altLang="en-US" sz="3200" b="1" i="0" u="none" strike="noStrike" kern="0" cap="none" spc="0" normalizeH="0" baseline="0" noProof="0" smtClean="0">
                <a:ln>
                  <a:noFill/>
                </a:ln>
                <a:solidFill>
                  <a:schemeClr val="tx1"/>
                </a:solidFill>
                <a:effectLst/>
                <a:uLnTx/>
                <a:uFillTx/>
                <a:latin typeface="楷体_GB2312" pitchFamily="49" charset="-122"/>
                <a:ea typeface="楷体_GB2312" pitchFamily="49" charset="-122"/>
                <a:cs typeface="+mn-cs"/>
              </a:rPr>
              <a:t>  </a:t>
            </a:r>
            <a:r>
              <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随着果实的成熟，多数果色由绿色渐变为黄、橙、红、紫或褐色。有关的色素有叶绿素、类胡萝卜素、花色素和类黄酮素等。</a:t>
            </a:r>
            <a:endPar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400"/>
              </a:spcBef>
              <a:spcAft>
                <a:spcPts val="400"/>
              </a:spcAft>
              <a:buClr>
                <a:srgbClr val="FF0000"/>
              </a:buClr>
              <a:buSzPct val="75000"/>
              <a:buFont typeface="Wingdings" panose="05000000000000000000" pitchFamily="2" charset="2"/>
              <a:buChar char="Ø"/>
              <a:defRPr/>
            </a:pPr>
            <a:endParaRPr kumimoji="0" lang="zh-CN" altLang="en-US" sz="3200" b="1" i="0" u="none" strike="noStrike" kern="0" cap="none" spc="0" normalizeH="0" baseline="0" noProof="0" smtClean="0">
              <a:ln>
                <a:noFill/>
              </a:ln>
              <a:solidFill>
                <a:schemeClr val="tx1"/>
              </a:solidFill>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endParaRPr kumimoji="0" lang="en-US" altLang="zh-CN" sz="3200" b="0" i="0" u="none" strike="noStrike" kern="0" cap="none" spc="0" normalizeH="0" baseline="0" noProof="0" smtClean="0">
              <a:ln>
                <a:noFill/>
              </a:ln>
              <a:solidFill>
                <a:schemeClr val="tx1"/>
              </a:solidFill>
              <a:effectLst/>
              <a:uLnTx/>
              <a:uFillTx/>
              <a:latin typeface="+mn-lt"/>
              <a:ea typeface="+mn-ea"/>
              <a:cs typeface="+mn-cs"/>
            </a:endParaRPr>
          </a:p>
        </p:txBody>
      </p:sp>
      <p:pic>
        <p:nvPicPr>
          <p:cNvPr id="31746" name="Picture 7" descr="PicOnline_20091009083447_e5890808-1304-4ba7-8ac9-56c8139a0ad6"/>
          <p:cNvPicPr>
            <a:picLocks noChangeAspect="1"/>
          </p:cNvPicPr>
          <p:nvPr/>
        </p:nvPicPr>
        <p:blipFill>
          <a:blip r:embed="rId1"/>
          <a:stretch>
            <a:fillRect/>
          </a:stretch>
        </p:blipFill>
        <p:spPr>
          <a:xfrm>
            <a:off x="2771775" y="3357563"/>
            <a:ext cx="3665538" cy="2749550"/>
          </a:xfrm>
          <a:prstGeom prst="rect">
            <a:avLst/>
          </a:prstGeom>
          <a:noFill/>
          <a:ln w="9525">
            <a:noFill/>
          </a:ln>
        </p:spPr>
      </p:pic>
      <p:pic>
        <p:nvPicPr>
          <p:cNvPr id="31747" name="Picture 9" descr="PicOnline_20090417184106_332822b7-b265-4967-9e0d-b78c494f1e4d"/>
          <p:cNvPicPr>
            <a:picLocks noChangeAspect="1"/>
          </p:cNvPicPr>
          <p:nvPr/>
        </p:nvPicPr>
        <p:blipFill>
          <a:blip r:embed="rId2"/>
          <a:stretch>
            <a:fillRect/>
          </a:stretch>
        </p:blipFill>
        <p:spPr>
          <a:xfrm>
            <a:off x="0" y="4772025"/>
            <a:ext cx="3132138" cy="2085975"/>
          </a:xfrm>
          <a:prstGeom prst="rect">
            <a:avLst/>
          </a:prstGeom>
          <a:noFill/>
          <a:ln w="9525">
            <a:noFill/>
          </a:ln>
        </p:spPr>
      </p:pic>
      <p:pic>
        <p:nvPicPr>
          <p:cNvPr id="31748" name="Picture 11" descr="PicOnline_20091009083728_9d014421-6aff-4938-9dd4-62a184657b18"/>
          <p:cNvPicPr>
            <a:picLocks noChangeAspect="1"/>
          </p:cNvPicPr>
          <p:nvPr/>
        </p:nvPicPr>
        <p:blipFill>
          <a:blip r:embed="rId3"/>
          <a:stretch>
            <a:fillRect/>
          </a:stretch>
        </p:blipFill>
        <p:spPr>
          <a:xfrm>
            <a:off x="6129338" y="2492375"/>
            <a:ext cx="3014662" cy="2260600"/>
          </a:xfrm>
          <a:prstGeom prst="rect">
            <a:avLst/>
          </a:prstGeom>
          <a:noFill/>
          <a:ln w="9525">
            <a:noFill/>
          </a:ln>
        </p:spPr>
      </p:pic>
      <p:sp>
        <p:nvSpPr>
          <p:cNvPr id="31749" name="灯片编号占位符 7"/>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noRot="1"/>
          </p:cNvSpPr>
          <p:nvPr>
            <p:ph type="title"/>
          </p:nvPr>
        </p:nvSpPr>
        <p:spPr>
          <a:xfrm>
            <a:off x="301625" y="609600"/>
            <a:ext cx="8540750" cy="442913"/>
          </a:xfrm>
        </p:spPr>
        <p:txBody>
          <a:bodyPr anchor="ctr" anchorCtr="0"/>
          <a:p>
            <a:endParaRPr lang="zh-CN" altLang="en-US"/>
          </a:p>
        </p:txBody>
      </p:sp>
      <p:sp>
        <p:nvSpPr>
          <p:cNvPr id="32770" name="内容占位符 2"/>
          <p:cNvSpPr>
            <a:spLocks noGrp="1" noRot="1"/>
          </p:cNvSpPr>
          <p:nvPr>
            <p:ph idx="1"/>
          </p:nvPr>
        </p:nvSpPr>
        <p:spPr>
          <a:xfrm>
            <a:off x="301625" y="1177925"/>
            <a:ext cx="8540750" cy="4921250"/>
          </a:xfrm>
        </p:spPr>
        <p:txBody>
          <a:bodyPr anchor="t" anchorCtr="0"/>
          <a:p>
            <a:r>
              <a:rPr lang="zh-CN" altLang="en-US"/>
              <a:t>（四）果实成熟时激素的变化</a:t>
            </a:r>
            <a:endParaRPr lang="zh-CN" altLang="en-US"/>
          </a:p>
        </p:txBody>
      </p:sp>
      <p:pic>
        <p:nvPicPr>
          <p:cNvPr id="32771" name="图片 1" descr="image011"/>
          <p:cNvPicPr>
            <a:picLocks noChangeAspect="1"/>
          </p:cNvPicPr>
          <p:nvPr/>
        </p:nvPicPr>
        <p:blipFill>
          <a:blip r:embed="rId1"/>
          <a:stretch>
            <a:fillRect/>
          </a:stretch>
        </p:blipFill>
        <p:spPr>
          <a:xfrm>
            <a:off x="593725" y="1911350"/>
            <a:ext cx="8431213" cy="41465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noRot="1"/>
          </p:cNvSpPr>
          <p:nvPr>
            <p:ph type="title"/>
          </p:nvPr>
        </p:nvSpPr>
        <p:spPr/>
        <p:txBody>
          <a:bodyPr anchor="ctr" anchorCtr="0"/>
          <a:p>
            <a:pPr algn="l"/>
            <a:r>
              <a:rPr lang="en-US" altLang="zh-CN"/>
              <a:t>   </a:t>
            </a:r>
            <a:r>
              <a:rPr lang="zh-CN" altLang="en-US">
                <a:solidFill>
                  <a:srgbClr val="C00000"/>
                </a:solidFill>
              </a:rPr>
              <a:t>思考题</a:t>
            </a:r>
            <a:r>
              <a:rPr lang="en-US" altLang="zh-CN">
                <a:solidFill>
                  <a:srgbClr val="C00000"/>
                </a:solidFill>
              </a:rPr>
              <a:t> </a:t>
            </a:r>
            <a:r>
              <a:rPr lang="en-US" altLang="zh-CN"/>
              <a:t> </a:t>
            </a:r>
            <a:endParaRPr lang="zh-CN" altLang="en-US"/>
          </a:p>
        </p:txBody>
      </p:sp>
      <p:sp>
        <p:nvSpPr>
          <p:cNvPr id="33794" name="内容占位符 2"/>
          <p:cNvSpPr>
            <a:spLocks noGrp="1" noRot="1"/>
          </p:cNvSpPr>
          <p:nvPr>
            <p:ph idx="1"/>
          </p:nvPr>
        </p:nvSpPr>
        <p:spPr/>
        <p:txBody>
          <a:bodyPr anchor="t" anchorCtr="0"/>
          <a:p>
            <a:r>
              <a:rPr lang="en-US" altLang="zh-CN" sz="4000"/>
              <a:t>1</a:t>
            </a:r>
            <a:r>
              <a:rPr lang="zh-CN" altLang="en-US" sz="4000"/>
              <a:t>、葵花子是果实还是种子？</a:t>
            </a:r>
            <a:endParaRPr lang="zh-CN" altLang="en-US" sz="4000"/>
          </a:p>
          <a:p>
            <a:endParaRPr lang="zh-CN" altLang="en-US" sz="4000"/>
          </a:p>
          <a:p>
            <a:r>
              <a:rPr lang="en-US" altLang="zh-CN" sz="4000"/>
              <a:t>2</a:t>
            </a:r>
            <a:r>
              <a:rPr lang="zh-CN" altLang="en-US" sz="4000"/>
              <a:t>、判定果实成熟度的方法有几种？  </a:t>
            </a:r>
            <a:endParaRPr lang="zh-CN" altLang="en-US" sz="4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答案</a:t>
            </a:r>
            <a:endParaRPr lang="zh-CN" altLang="en-US"/>
          </a:p>
        </p:txBody>
      </p:sp>
      <p:sp>
        <p:nvSpPr>
          <p:cNvPr id="3" name="内容占位符 2"/>
          <p:cNvSpPr>
            <a:spLocks noGrp="1"/>
          </p:cNvSpPr>
          <p:nvPr>
            <p:ph idx="1"/>
          </p:nvPr>
        </p:nvSpPr>
        <p:spPr/>
        <p:txBody>
          <a:bodyPr/>
          <a:p>
            <a:r>
              <a:rPr lang="en-US" altLang="zh-CN"/>
              <a:t>1</a:t>
            </a:r>
            <a:r>
              <a:rPr lang="zh-CN" altLang="en-US"/>
              <a:t>、葵花籽是由果皮（壳）和种子组成，种子由种皮、两片子叶和胚组成。果皮分三层，外果皮膜质，上有短毛；中果皮革质，硬而厚；内果皮绒毛状。种皮内为两片肥大的子叶，以及胚根、胚茎、胚芽，没有胚乳。胚根、胚茎、胚芽位于种子的尖端。种皮由外表皮及内表皮两层组成，呈白色薄膜</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01625" y="713105"/>
            <a:ext cx="8540750" cy="5386070"/>
          </a:xfrm>
        </p:spPr>
        <p:txBody>
          <a:bodyPr/>
          <a:p>
            <a:r>
              <a:rPr lang="en-US" altLang="zh-CN"/>
              <a:t>2</a:t>
            </a:r>
            <a:r>
              <a:rPr lang="zh-CN" altLang="en-US"/>
              <a:t>、</a:t>
            </a:r>
            <a:endParaRPr lang="zh-CN" altLang="en-US"/>
          </a:p>
          <a:p>
            <a:r>
              <a:rPr lang="zh-CN" altLang="en-US"/>
              <a:t>（</a:t>
            </a:r>
            <a:r>
              <a:rPr lang="en-US" altLang="zh-CN"/>
              <a:t>1</a:t>
            </a:r>
            <a:r>
              <a:rPr lang="zh-CN" altLang="en-US"/>
              <a:t>）果皮颜色：果皮颜色是判断果实成熟度的重要标志之一。不同品种的水果在成熟过程中，果皮颜色会有不同的变化，可以根据颜色的变化来判断果实的成熟度。</a:t>
            </a:r>
            <a:endParaRPr lang="en-US" altLang="zh-CN"/>
          </a:p>
          <a:p>
            <a:r>
              <a:rPr lang="zh-CN" altLang="en-US"/>
              <a:t>（</a:t>
            </a:r>
            <a:r>
              <a:rPr lang="en-US" altLang="zh-CN"/>
              <a:t>2</a:t>
            </a:r>
            <a:r>
              <a:rPr lang="zh-CN" altLang="en-US"/>
              <a:t>）硬度：果实硬度是指果肉抗压力的强弱，抗压力越强，果实硬度越大。通过使用果实硬度计测定果肉的硬度，可以判断果实的成熟度。</a:t>
            </a:r>
            <a:endParaRPr lang="zh-CN" altLang="en-US"/>
          </a:p>
          <a:p>
            <a:endParaRPr lang="en-US" altLang="zh-CN"/>
          </a:p>
          <a:p>
            <a:endParaRPr lang="zh-CN" altLang="en-US"/>
          </a:p>
          <a:p>
            <a:endParaRPr lang="en-US" altLang="zh-CN"/>
          </a:p>
          <a:p>
            <a:endParaRPr lang="en-US" altLang="zh-CN"/>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noRot="1"/>
          </p:cNvSpPr>
          <p:nvPr>
            <p:ph type="title"/>
          </p:nvPr>
        </p:nvSpPr>
        <p:spPr/>
        <p:txBody>
          <a:bodyPr anchor="ctr" anchorCtr="0"/>
          <a:p>
            <a:endParaRPr lang="zh-CN" altLang="en-US"/>
          </a:p>
        </p:txBody>
      </p:sp>
      <p:sp>
        <p:nvSpPr>
          <p:cNvPr id="9218" name="内容占位符 2"/>
          <p:cNvSpPr>
            <a:spLocks noGrp="1" noRot="1"/>
          </p:cNvSpPr>
          <p:nvPr>
            <p:ph idx="1"/>
          </p:nvPr>
        </p:nvSpPr>
        <p:spPr/>
        <p:txBody>
          <a:bodyPr anchor="t" anchorCtr="0"/>
          <a:p>
            <a:endParaRPr lang="zh-CN" altLang="en-US"/>
          </a:p>
        </p:txBody>
      </p:sp>
      <p:pic>
        <p:nvPicPr>
          <p:cNvPr id="9219" name="图片 3" descr="t0181c1932c0aeca75f"/>
          <p:cNvPicPr>
            <a:picLocks noChangeAspect="1"/>
          </p:cNvPicPr>
          <p:nvPr/>
        </p:nvPicPr>
        <p:blipFill>
          <a:blip r:embed="rId1"/>
          <a:stretch>
            <a:fillRect/>
          </a:stretch>
        </p:blipFill>
        <p:spPr>
          <a:xfrm>
            <a:off x="-11112" y="-852487"/>
            <a:ext cx="9153525" cy="770255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a:t>
            </a:r>
            <a:r>
              <a:rPr lang="en-US" altLang="zh-CN">
                <a:sym typeface="+mn-ea"/>
              </a:rPr>
              <a:t>3</a:t>
            </a:r>
            <a:r>
              <a:rPr lang="zh-CN" altLang="en-US">
                <a:sym typeface="+mn-ea"/>
              </a:rPr>
              <a:t>）淀粉含量：果实成熟过程中，淀粉含量变化可作为一项成熟程度的指标。</a:t>
            </a:r>
            <a:endParaRPr lang="zh-CN" altLang="en-US">
              <a:sym typeface="+mn-ea"/>
            </a:endParaRPr>
          </a:p>
          <a:p>
            <a:r>
              <a:rPr lang="zh-CN" altLang="en-US">
                <a:sym typeface="+mn-ea"/>
              </a:rPr>
              <a:t>（</a:t>
            </a:r>
            <a:r>
              <a:rPr lang="en-US" altLang="zh-CN">
                <a:sym typeface="+mn-ea"/>
              </a:rPr>
              <a:t>4</a:t>
            </a:r>
            <a:r>
              <a:rPr lang="zh-CN" altLang="en-US">
                <a:sym typeface="+mn-ea"/>
              </a:rPr>
              <a:t>）种子颜色：梨果实种子的颜色与梨果的成熟度有关，当种子的颜色变为黑色时，表明果实完全成熟。</a:t>
            </a:r>
            <a:endParaRPr lang="zh-CN" altLang="en-US"/>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其他：还有一些其他的指标，比如果实表面果粉的形成、蜡质层的薄厚、果实呼吸高峰的进程、核的硬化及果梗脱离的难易程度等，都可以作为果蔬成熟的标志。</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noRot="1"/>
          </p:cNvSpPr>
          <p:nvPr>
            <p:ph type="title"/>
          </p:nvPr>
        </p:nvSpPr>
        <p:spPr/>
        <p:txBody>
          <a:bodyPr anchor="ctr" anchorCtr="0"/>
          <a:p>
            <a:endParaRPr lang="zh-CN" altLang="en-US"/>
          </a:p>
        </p:txBody>
      </p:sp>
      <p:sp>
        <p:nvSpPr>
          <p:cNvPr id="3" name="内容占位符 2"/>
          <p:cNvSpPr>
            <a:spLocks noGrp="1"/>
          </p:cNvSpPr>
          <p:nvPr>
            <p:ph idx="1"/>
          </p:nvPr>
        </p:nvSpPr>
        <p:spPr>
          <a:xfrm>
            <a:off x="301625" y="2843530"/>
            <a:ext cx="8540750" cy="3255645"/>
          </a:xfrm>
        </p:spPr>
        <p:txBody>
          <a:bodyPr/>
          <a:p>
            <a:pPr fontAlgn="base"/>
            <a:r>
              <a:rPr lang="en-US" altLang="zh-CN" sz="9600" strike="noStrike" noProof="1"/>
              <a:t>     </a:t>
            </a:r>
            <a:r>
              <a:rPr lang="zh-CN" altLang="en-US" sz="9600" b="1" i="1" noProof="1">
                <a:gradFill>
                  <a:gsLst>
                    <a:gs pos="0">
                      <a:srgbClr val="E30000"/>
                    </a:gs>
                    <a:gs pos="100000">
                      <a:srgbClr val="760303"/>
                    </a:gs>
                  </a:gsLst>
                  <a:lin scaled="0"/>
                </a:gradFill>
              </a:rPr>
              <a:t>谢谢！</a:t>
            </a:r>
            <a:endParaRPr lang="zh-CN" altLang="en-US" sz="9600" b="1" i="1" noProof="1">
              <a:gradFill>
                <a:gsLst>
                  <a:gs pos="0">
                    <a:srgbClr val="E30000"/>
                  </a:gs>
                  <a:gs pos="100000">
                    <a:srgbClr val="760303"/>
                  </a:gs>
                </a:gsLst>
                <a:lin scaled="0"/>
              </a:gra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0" name="Text Box 11"/>
          <p:cNvSpPr txBox="1"/>
          <p:nvPr/>
        </p:nvSpPr>
        <p:spPr>
          <a:xfrm>
            <a:off x="683895" y="1988820"/>
            <a:ext cx="1612900" cy="519113"/>
          </a:xfrm>
          <a:prstGeom prst="rect">
            <a:avLst/>
          </a:prstGeom>
          <a:solidFill>
            <a:schemeClr val="bg1"/>
          </a:solidFill>
          <a:ln w="12700">
            <a:noFill/>
          </a:ln>
        </p:spPr>
        <p:txBody>
          <a:bodyPr wrap="none" anchor="t" anchorCtr="0">
            <a:spAutoFit/>
          </a:bodyPr>
          <a:p>
            <a:r>
              <a:rPr lang="zh-CN" altLang="en-US" sz="2800" b="1" dirty="0">
                <a:solidFill>
                  <a:srgbClr val="FF0066"/>
                </a:solidFill>
                <a:latin typeface="Times New Roman" panose="02020603050405020304" pitchFamily="18" charset="0"/>
                <a:ea typeface="宋体" panose="02010600030101010101" pitchFamily="2" charset="-122"/>
              </a:rPr>
              <a:t>种子成熟</a:t>
            </a:r>
            <a:endParaRPr lang="zh-CN" altLang="en-US" sz="2800" b="1" dirty="0">
              <a:solidFill>
                <a:srgbClr val="FF0066"/>
              </a:solidFill>
              <a:latin typeface="Times New Roman" panose="02020603050405020304" pitchFamily="18" charset="0"/>
              <a:ea typeface="宋体" panose="02010600030101010101" pitchFamily="2" charset="-122"/>
            </a:endParaRPr>
          </a:p>
        </p:txBody>
      </p:sp>
      <p:sp>
        <p:nvSpPr>
          <p:cNvPr id="10251" name="AutoShape 12"/>
          <p:cNvSpPr/>
          <p:nvPr/>
        </p:nvSpPr>
        <p:spPr>
          <a:xfrm>
            <a:off x="2411730" y="1700530"/>
            <a:ext cx="228600" cy="1066800"/>
          </a:xfrm>
          <a:prstGeom prst="leftBrace">
            <a:avLst>
              <a:gd name="adj1" fmla="val 38759"/>
              <a:gd name="adj2" fmla="val 50000"/>
            </a:avLst>
          </a:prstGeom>
          <a:solidFill>
            <a:schemeClr val="accent2"/>
          </a:solidFill>
          <a:ln w="12700" cap="sq" cmpd="sng">
            <a:solidFill>
              <a:srgbClr val="91FFFF"/>
            </a:solidFill>
            <a:prstDash val="solid"/>
            <a:round/>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52" name="Text Box 13"/>
          <p:cNvSpPr txBox="1"/>
          <p:nvPr/>
        </p:nvSpPr>
        <p:spPr>
          <a:xfrm>
            <a:off x="2743200" y="1556385"/>
            <a:ext cx="1716088" cy="457200"/>
          </a:xfrm>
          <a:prstGeom prst="rect">
            <a:avLst/>
          </a:prstGeom>
          <a:solidFill>
            <a:schemeClr val="bg1"/>
          </a:solidFill>
          <a:ln w="12700">
            <a:noFill/>
          </a:ln>
        </p:spPr>
        <p:txBody>
          <a:bodyPr wrap="none" anchor="t" anchorCtr="0">
            <a:spAutoFit/>
          </a:bodyPr>
          <a:p>
            <a:r>
              <a:rPr lang="zh-CN" altLang="en-US" sz="2400" b="1" dirty="0">
                <a:solidFill>
                  <a:srgbClr val="FF0066"/>
                </a:solidFill>
                <a:latin typeface="Times New Roman" panose="02020603050405020304" pitchFamily="18" charset="0"/>
                <a:ea typeface="宋体" panose="02010600030101010101" pitchFamily="2" charset="-122"/>
              </a:rPr>
              <a:t>胚从小长大</a:t>
            </a:r>
            <a:endParaRPr lang="zh-CN" altLang="en-US" sz="2400" b="1" dirty="0">
              <a:solidFill>
                <a:srgbClr val="FF0066"/>
              </a:solidFill>
              <a:latin typeface="Times New Roman" panose="02020603050405020304" pitchFamily="18" charset="0"/>
              <a:ea typeface="宋体" panose="02010600030101010101" pitchFamily="2" charset="-122"/>
            </a:endParaRPr>
          </a:p>
        </p:txBody>
      </p:sp>
      <p:sp>
        <p:nvSpPr>
          <p:cNvPr id="10253" name="Text Box 14"/>
          <p:cNvSpPr txBox="1"/>
          <p:nvPr/>
        </p:nvSpPr>
        <p:spPr>
          <a:xfrm>
            <a:off x="2700020" y="2420620"/>
            <a:ext cx="4473575" cy="457200"/>
          </a:xfrm>
          <a:prstGeom prst="rect">
            <a:avLst/>
          </a:prstGeom>
          <a:solidFill>
            <a:schemeClr val="bg1"/>
          </a:solidFill>
          <a:ln w="12700">
            <a:noFill/>
          </a:ln>
        </p:spPr>
        <p:txBody>
          <a:bodyPr wrap="none" anchor="t" anchorCtr="0">
            <a:spAutoFit/>
          </a:bodyPr>
          <a:p>
            <a:r>
              <a:rPr lang="zh-CN" altLang="en-US" sz="2400" b="1" dirty="0">
                <a:solidFill>
                  <a:srgbClr val="FF0066"/>
                </a:solidFill>
                <a:latin typeface="Times New Roman" panose="02020603050405020304" pitchFamily="18" charset="0"/>
                <a:ea typeface="宋体" panose="02010600030101010101" pitchFamily="2" charset="-122"/>
              </a:rPr>
              <a:t>营养物质在种子中的积累与贮藏</a:t>
            </a:r>
            <a:endParaRPr lang="zh-CN" altLang="en-US" sz="2400" b="1" dirty="0">
              <a:solidFill>
                <a:srgbClr val="FF0066"/>
              </a:solidFill>
              <a:latin typeface="Times New Roman" panose="02020603050405020304" pitchFamily="18" charset="0"/>
              <a:ea typeface="宋体" panose="02010600030101010101" pitchFamily="2" charset="-122"/>
            </a:endParaRPr>
          </a:p>
        </p:txBody>
      </p:sp>
      <p:sp>
        <p:nvSpPr>
          <p:cNvPr id="5136" name="Text Box 17"/>
          <p:cNvSpPr txBox="1"/>
          <p:nvPr/>
        </p:nvSpPr>
        <p:spPr>
          <a:xfrm>
            <a:off x="1403668" y="4220845"/>
            <a:ext cx="4535487" cy="521970"/>
          </a:xfrm>
          <a:prstGeom prst="rect">
            <a:avLst/>
          </a:prstGeom>
        </p:spPr>
        <p:style>
          <a:lnRef idx="2">
            <a:schemeClr val="accent6"/>
          </a:lnRef>
          <a:fillRef idx="1">
            <a:schemeClr val="lt1"/>
          </a:fillRef>
          <a:effectRef idx="0">
            <a:schemeClr val="accent6"/>
          </a:effectRef>
          <a:fontRef idx="minor">
            <a:schemeClr val="dk1"/>
          </a:fontRef>
        </p:style>
        <p:txBody>
          <a:bodyPr anchor="t" anchorCtr="0">
            <a:spAutoFit/>
            <a:scene3d>
              <a:camera prst="orthographicFront"/>
              <a:lightRig rig="threePt" dir="t"/>
            </a:scene3d>
          </a:bodyPr>
          <a:p>
            <a:pPr fontAlgn="base">
              <a:spcBef>
                <a:spcPct val="50000"/>
              </a:spcBef>
            </a:pPr>
            <a:r>
              <a:rPr lang="zh-CN" altLang="en-US" sz="2800" b="1" strike="noStrike" noProof="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成熟</a:t>
            </a:r>
            <a:r>
              <a:rPr lang="en-US" altLang="zh-CN" sz="2800" b="1" strike="noStrike" noProof="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       </a:t>
            </a:r>
            <a:r>
              <a:rPr lang="zh-CN" altLang="en-US" sz="2800" b="1" strike="noStrike" noProof="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脱落</a:t>
            </a:r>
            <a:r>
              <a:rPr lang="en-US" altLang="zh-CN" sz="2800" b="1" strike="noStrike" noProof="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      </a:t>
            </a:r>
            <a:r>
              <a:rPr lang="zh-CN" altLang="en-US" sz="2800" b="1" strike="noStrike" noProof="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休眠</a:t>
            </a:r>
            <a:endParaRPr lang="zh-CN" altLang="en-US" sz="2800" b="1" strike="noStrike" noProof="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endParaRPr>
          </a:p>
        </p:txBody>
      </p:sp>
      <p:sp>
        <p:nvSpPr>
          <p:cNvPr id="10257" name="Text Box 18"/>
          <p:cNvSpPr txBox="1"/>
          <p:nvPr/>
        </p:nvSpPr>
        <p:spPr>
          <a:xfrm>
            <a:off x="473075" y="333375"/>
            <a:ext cx="6186488" cy="584200"/>
          </a:xfrm>
          <a:prstGeom prst="rect">
            <a:avLst/>
          </a:prstGeom>
          <a:noFill/>
          <a:ln w="9525">
            <a:noFill/>
          </a:ln>
        </p:spPr>
        <p:txBody>
          <a:bodyPr wrap="square" anchor="t" anchorCtr="0">
            <a:spAutoFit/>
          </a:bodyPr>
          <a:p>
            <a:pPr>
              <a:spcBef>
                <a:spcPct val="50000"/>
              </a:spcBef>
            </a:pPr>
            <a:r>
              <a:rPr lang="zh-CN" altLang="en-US" sz="3200" b="1" dirty="0">
                <a:solidFill>
                  <a:schemeClr val="hlink"/>
                </a:solidFill>
                <a:latin typeface="Arial" panose="020B0604020202020204" pitchFamily="34" charset="0"/>
                <a:ea typeface="宋体" panose="02010600030101010101" pitchFamily="2" charset="-122"/>
              </a:rPr>
              <a:t>一、种子成熟生理</a:t>
            </a:r>
            <a:endParaRPr lang="zh-CN" altLang="en-US" sz="3200" b="1" dirty="0">
              <a:solidFill>
                <a:schemeClr val="hlink"/>
              </a:solidFill>
              <a:latin typeface="Arial" panose="020B0604020202020204" pitchFamily="34" charset="0"/>
              <a:ea typeface="宋体" panose="02010600030101010101" pitchFamily="2" charset="-122"/>
            </a:endParaRPr>
          </a:p>
        </p:txBody>
      </p:sp>
      <p:sp>
        <p:nvSpPr>
          <p:cNvPr id="10258" name="灯片编号占位符 20"/>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 name="右箭头 1"/>
          <p:cNvSpPr/>
          <p:nvPr/>
        </p:nvSpPr>
        <p:spPr>
          <a:xfrm>
            <a:off x="2296795" y="4371975"/>
            <a:ext cx="533400" cy="230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 name="右箭头 2"/>
          <p:cNvSpPr/>
          <p:nvPr/>
        </p:nvSpPr>
        <p:spPr>
          <a:xfrm>
            <a:off x="3707765" y="4364990"/>
            <a:ext cx="565150"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Box 2"/>
          <p:cNvSpPr txBox="1"/>
          <p:nvPr/>
        </p:nvSpPr>
        <p:spPr>
          <a:xfrm>
            <a:off x="684213" y="404813"/>
            <a:ext cx="4473575" cy="522287"/>
          </a:xfrm>
          <a:prstGeom prst="rect">
            <a:avLst/>
          </a:prstGeom>
          <a:solidFill>
            <a:schemeClr val="bg1"/>
          </a:solidFill>
          <a:ln w="12700">
            <a:noFill/>
          </a:ln>
        </p:spPr>
        <p:txBody>
          <a:bodyPr wrap="none" anchor="t" anchorCtr="0">
            <a:spAutoFit/>
          </a:bodyPr>
          <a:p>
            <a:r>
              <a:rPr lang="zh-CN" altLang="en-US" sz="2800" b="1" dirty="0">
                <a:solidFill>
                  <a:schemeClr val="hlink"/>
                </a:solidFill>
                <a:latin typeface="Times New Roman" panose="02020603050405020304" pitchFamily="18" charset="0"/>
                <a:ea typeface="宋体" panose="02010600030101010101" pitchFamily="2" charset="-122"/>
              </a:rPr>
              <a:t>（一）主要储藏物质的变化</a:t>
            </a:r>
            <a:endParaRPr lang="zh-CN" altLang="en-US" sz="2800" b="1" dirty="0">
              <a:solidFill>
                <a:schemeClr val="hlink"/>
              </a:solidFill>
              <a:latin typeface="Times New Roman" panose="02020603050405020304" pitchFamily="18" charset="0"/>
              <a:ea typeface="宋体" panose="02010600030101010101" pitchFamily="2" charset="-122"/>
            </a:endParaRPr>
          </a:p>
        </p:txBody>
      </p:sp>
      <p:sp>
        <p:nvSpPr>
          <p:cNvPr id="11266" name="Text Box 3"/>
          <p:cNvSpPr txBox="1"/>
          <p:nvPr/>
        </p:nvSpPr>
        <p:spPr>
          <a:xfrm>
            <a:off x="539750" y="1341438"/>
            <a:ext cx="2614613" cy="522287"/>
          </a:xfrm>
          <a:prstGeom prst="rect">
            <a:avLst/>
          </a:prstGeom>
          <a:solidFill>
            <a:schemeClr val="bg1"/>
          </a:solidFill>
          <a:ln w="12700">
            <a:noFill/>
          </a:ln>
        </p:spPr>
        <p:txBody>
          <a:bodyPr wrap="square" anchor="t" anchorCtr="0">
            <a:spAutoFit/>
          </a:bodyPr>
          <a:p>
            <a:r>
              <a:rPr lang="zh-CN" altLang="en-US" sz="2800" b="1" dirty="0">
                <a:solidFill>
                  <a:schemeClr val="tx2"/>
                </a:solidFill>
                <a:latin typeface="Times New Roman" panose="02020603050405020304" pitchFamily="18" charset="0"/>
                <a:ea typeface="宋体" panose="02010600030101010101" pitchFamily="2" charset="-122"/>
              </a:rPr>
              <a:t>变化总趋势：</a:t>
            </a:r>
            <a:endParaRPr lang="zh-CN" altLang="en-US" sz="2800" b="1" dirty="0">
              <a:solidFill>
                <a:schemeClr val="tx2"/>
              </a:solidFill>
              <a:latin typeface="Times New Roman" panose="02020603050405020304" pitchFamily="18" charset="0"/>
              <a:ea typeface="宋体" panose="02010600030101010101" pitchFamily="2" charset="-122"/>
            </a:endParaRPr>
          </a:p>
        </p:txBody>
      </p:sp>
      <p:sp>
        <p:nvSpPr>
          <p:cNvPr id="11267" name="Text Box 4"/>
          <p:cNvSpPr txBox="1"/>
          <p:nvPr/>
        </p:nvSpPr>
        <p:spPr>
          <a:xfrm>
            <a:off x="539750" y="2060575"/>
            <a:ext cx="8458200" cy="830263"/>
          </a:xfrm>
          <a:prstGeom prst="rect">
            <a:avLst/>
          </a:prstGeom>
          <a:solidFill>
            <a:schemeClr val="bg1"/>
          </a:solidFill>
          <a:ln w="12700">
            <a:noFill/>
          </a:ln>
        </p:spPr>
        <p:txBody>
          <a:bodyPr anchor="t" anchorCtr="0">
            <a:spAutoFit/>
          </a:bodyPr>
          <a:p>
            <a:r>
              <a:rPr lang="zh-CN" altLang="en-US" sz="2400" b="1" dirty="0">
                <a:solidFill>
                  <a:srgbClr val="0000FF"/>
                </a:solidFill>
                <a:latin typeface="楷体_GB2312" pitchFamily="49" charset="-122"/>
                <a:ea typeface="楷体_GB2312" pitchFamily="49" charset="-122"/>
              </a:rPr>
              <a:t>可溶性糖</a:t>
            </a:r>
            <a:r>
              <a:rPr lang="en-US" altLang="zh-CN" sz="2400" b="1" dirty="0">
                <a:solidFill>
                  <a:srgbClr val="0000FF"/>
                </a:solidFill>
                <a:latin typeface="楷体_GB2312" pitchFamily="49" charset="-122"/>
                <a:ea typeface="楷体_GB2312" pitchFamily="49" charset="-122"/>
              </a:rPr>
              <a:t>-----</a:t>
            </a:r>
            <a:r>
              <a:rPr lang="zh-CN" altLang="en-US" sz="2400" b="1" dirty="0">
                <a:solidFill>
                  <a:srgbClr val="0000FF"/>
                </a:solidFill>
                <a:latin typeface="楷体_GB2312" pitchFamily="49" charset="-122"/>
                <a:ea typeface="楷体_GB2312" pitchFamily="49" charset="-122"/>
              </a:rPr>
              <a:t>转为不溶性糖和其他物质（纤维素、半纤维素等）；</a:t>
            </a:r>
            <a:endParaRPr lang="zh-CN" altLang="en-US" sz="2400" b="1" dirty="0">
              <a:solidFill>
                <a:srgbClr val="0000FF"/>
              </a:solidFill>
              <a:latin typeface="楷体_GB2312" pitchFamily="49" charset="-122"/>
              <a:ea typeface="楷体_GB2312" pitchFamily="49" charset="-122"/>
            </a:endParaRPr>
          </a:p>
        </p:txBody>
      </p:sp>
      <p:sp>
        <p:nvSpPr>
          <p:cNvPr id="11268" name="Text Box 6"/>
          <p:cNvSpPr txBox="1"/>
          <p:nvPr/>
        </p:nvSpPr>
        <p:spPr>
          <a:xfrm>
            <a:off x="509588" y="3908425"/>
            <a:ext cx="4651375" cy="558800"/>
          </a:xfrm>
          <a:prstGeom prst="rect">
            <a:avLst/>
          </a:prstGeom>
          <a:solidFill>
            <a:schemeClr val="bg1"/>
          </a:solidFill>
          <a:ln w="12700">
            <a:noFill/>
          </a:ln>
        </p:spPr>
        <p:txBody>
          <a:bodyPr wrap="none" anchor="t" anchorCtr="0"/>
          <a:p>
            <a:r>
              <a:rPr lang="zh-CN" altLang="en-US" sz="2400" b="1" dirty="0">
                <a:solidFill>
                  <a:srgbClr val="0000FF"/>
                </a:solidFill>
                <a:latin typeface="楷体_GB2312" pitchFamily="49" charset="-122"/>
                <a:ea typeface="楷体_GB2312" pitchFamily="49" charset="-122"/>
              </a:rPr>
              <a:t>氨基酸或酰胺</a:t>
            </a:r>
            <a:r>
              <a:rPr lang="en-US" altLang="zh-CN" sz="2400" b="1" dirty="0">
                <a:solidFill>
                  <a:srgbClr val="0000FF"/>
                </a:solidFill>
                <a:latin typeface="楷体_GB2312" pitchFamily="49" charset="-122"/>
                <a:ea typeface="楷体_GB2312" pitchFamily="49" charset="-122"/>
              </a:rPr>
              <a:t>----</a:t>
            </a:r>
            <a:r>
              <a:rPr lang="zh-CN" altLang="en-US" sz="2400" b="1" dirty="0">
                <a:solidFill>
                  <a:srgbClr val="0000FF"/>
                </a:solidFill>
                <a:latin typeface="楷体_GB2312" pitchFamily="49" charset="-122"/>
                <a:ea typeface="楷体_GB2312" pitchFamily="49" charset="-122"/>
              </a:rPr>
              <a:t>合成蛋白质；</a:t>
            </a:r>
            <a:endParaRPr lang="zh-CN" altLang="en-US" sz="2400" b="1" dirty="0">
              <a:solidFill>
                <a:srgbClr val="0000FF"/>
              </a:solidFill>
              <a:latin typeface="楷体_GB2312" pitchFamily="49" charset="-122"/>
              <a:ea typeface="楷体_GB2312" pitchFamily="49" charset="-122"/>
            </a:endParaRPr>
          </a:p>
        </p:txBody>
      </p:sp>
      <p:sp>
        <p:nvSpPr>
          <p:cNvPr id="11269" name="Text Box 8"/>
          <p:cNvSpPr txBox="1"/>
          <p:nvPr/>
        </p:nvSpPr>
        <p:spPr>
          <a:xfrm>
            <a:off x="495300" y="3908425"/>
            <a:ext cx="76200" cy="557213"/>
          </a:xfrm>
          <a:prstGeom prst="rect">
            <a:avLst/>
          </a:prstGeom>
          <a:solidFill>
            <a:schemeClr val="bg1"/>
          </a:solidFill>
          <a:ln w="12700">
            <a:noFill/>
          </a:ln>
        </p:spPr>
        <p:txBody>
          <a:bodyPr wrap="none" anchor="t" anchorCtr="0"/>
          <a:p>
            <a:endParaRPr lang="zh-CN" altLang="en-US" sz="2400" b="1" dirty="0">
              <a:solidFill>
                <a:srgbClr val="0000FF"/>
              </a:solidFill>
              <a:latin typeface="楷体_GB2312" pitchFamily="49" charset="-122"/>
              <a:ea typeface="楷体_GB2312" pitchFamily="49" charset="-122"/>
            </a:endParaRPr>
          </a:p>
        </p:txBody>
      </p:sp>
      <p:sp>
        <p:nvSpPr>
          <p:cNvPr id="11270" name="Text Box 10"/>
          <p:cNvSpPr txBox="1"/>
          <p:nvPr/>
        </p:nvSpPr>
        <p:spPr>
          <a:xfrm>
            <a:off x="539750" y="5013325"/>
            <a:ext cx="7850188" cy="457200"/>
          </a:xfrm>
          <a:prstGeom prst="rect">
            <a:avLst/>
          </a:prstGeom>
          <a:solidFill>
            <a:schemeClr val="bg1"/>
          </a:solidFill>
          <a:ln w="12700">
            <a:noFill/>
          </a:ln>
        </p:spPr>
        <p:txBody>
          <a:bodyPr wrap="none" anchor="t" anchorCtr="0">
            <a:spAutoFit/>
          </a:bodyPr>
          <a:p>
            <a:r>
              <a:rPr lang="zh-CN" altLang="en-US" sz="2400" b="1" dirty="0">
                <a:solidFill>
                  <a:srgbClr val="0000FF"/>
                </a:solidFill>
                <a:latin typeface="楷体_GB2312" pitchFamily="49" charset="-122"/>
                <a:ea typeface="楷体_GB2312" pitchFamily="49" charset="-122"/>
              </a:rPr>
              <a:t>非丁</a:t>
            </a:r>
            <a:r>
              <a:rPr lang="en-US" altLang="zh-CN" sz="2400" b="1" dirty="0">
                <a:solidFill>
                  <a:srgbClr val="0000FF"/>
                </a:solidFill>
                <a:latin typeface="楷体_GB2312" pitchFamily="49" charset="-122"/>
                <a:ea typeface="楷体_GB2312" pitchFamily="49" charset="-122"/>
              </a:rPr>
              <a:t>(Phytin)</a:t>
            </a:r>
            <a:r>
              <a:rPr lang="zh-CN" altLang="en-US" sz="2400" b="1" dirty="0">
                <a:solidFill>
                  <a:srgbClr val="0000FF"/>
                </a:solidFill>
                <a:latin typeface="楷体_GB2312" pitchFamily="49" charset="-122"/>
                <a:ea typeface="楷体_GB2312" pitchFamily="49" charset="-122"/>
              </a:rPr>
              <a:t>的变化：钙、镁和磷离子同肌醇形成非丁。</a:t>
            </a:r>
            <a:endParaRPr lang="zh-CN" altLang="en-US" sz="2400" b="1" dirty="0">
              <a:solidFill>
                <a:srgbClr val="0000FF"/>
              </a:solidFill>
              <a:latin typeface="楷体_GB2312" pitchFamily="49" charset="-122"/>
              <a:ea typeface="楷体_GB2312" pitchFamily="49" charset="-122"/>
            </a:endParaRPr>
          </a:p>
        </p:txBody>
      </p:sp>
      <p:sp>
        <p:nvSpPr>
          <p:cNvPr id="11271" name="灯片编号占位符 9"/>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11272" name="文本框 1"/>
          <p:cNvSpPr txBox="1"/>
          <p:nvPr/>
        </p:nvSpPr>
        <p:spPr>
          <a:xfrm>
            <a:off x="509588" y="3013075"/>
            <a:ext cx="8374062" cy="460375"/>
          </a:xfrm>
          <a:prstGeom prst="rect">
            <a:avLst/>
          </a:prstGeom>
          <a:solidFill>
            <a:schemeClr val="bg1"/>
          </a:solidFill>
          <a:ln w="9525">
            <a:noFill/>
          </a:ln>
        </p:spPr>
        <p:txBody>
          <a:bodyPr wrap="square" anchor="t" anchorCtr="0">
            <a:spAutoFit/>
          </a:bodyPr>
          <a:p>
            <a:r>
              <a:rPr lang="zh-CN" altLang="en-US" sz="2400" b="1" dirty="0">
                <a:solidFill>
                  <a:srgbClr val="0000FF"/>
                </a:solidFill>
                <a:latin typeface="楷体_GB2312" pitchFamily="49" charset="-122"/>
                <a:ea typeface="楷体_GB2312" pitchFamily="49" charset="-122"/>
              </a:rPr>
              <a:t>脂肪变化：糖</a:t>
            </a:r>
            <a:r>
              <a:rPr lang="en-US" altLang="zh-CN" sz="2400" b="1" dirty="0">
                <a:solidFill>
                  <a:srgbClr val="0000FF"/>
                </a:solidFill>
                <a:latin typeface="楷体_GB2312" pitchFamily="49" charset="-122"/>
                <a:ea typeface="楷体_GB2312" pitchFamily="49" charset="-122"/>
              </a:rPr>
              <a:t>-----</a:t>
            </a:r>
            <a:r>
              <a:rPr lang="zh-CN" altLang="en-US" sz="2400" b="1" dirty="0">
                <a:solidFill>
                  <a:srgbClr val="0000FF"/>
                </a:solidFill>
                <a:latin typeface="楷体_GB2312" pitchFamily="49" charset="-122"/>
                <a:ea typeface="楷体_GB2312" pitchFamily="49" charset="-122"/>
              </a:rPr>
              <a:t>脂肪</a:t>
            </a:r>
            <a:endParaRPr lang="zh-CN" altLang="en-US" sz="2400" b="1" dirty="0">
              <a:solidFill>
                <a:srgbClr val="0000FF"/>
              </a:solidFill>
              <a:latin typeface="楷体_GB2312" pitchFamily="49" charset="-122"/>
              <a:ea typeface="楷体_GB2312" pitchFamily="49"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 Box 2"/>
          <p:cNvSpPr txBox="1"/>
          <p:nvPr/>
        </p:nvSpPr>
        <p:spPr>
          <a:xfrm>
            <a:off x="0" y="688975"/>
            <a:ext cx="3124200" cy="5094288"/>
          </a:xfrm>
          <a:prstGeom prst="rect">
            <a:avLst/>
          </a:prstGeom>
          <a:noFill/>
          <a:ln w="9525">
            <a:noFill/>
          </a:ln>
        </p:spPr>
        <p:txBody>
          <a:bodyPr anchor="t" anchorCtr="0"/>
          <a:p>
            <a:r>
              <a:rPr lang="zh-CN" altLang="en-US" sz="2400" b="1" dirty="0">
                <a:latin typeface="Times New Roman" panose="02020603050405020304" pitchFamily="18" charset="0"/>
                <a:ea typeface="宋体" panose="02010600030101010101" pitchFamily="2" charset="-122"/>
              </a:rPr>
              <a:t>油菜种子成熟过程中物质的变化</a:t>
            </a:r>
            <a:endParaRPr lang="zh-CN" altLang="en-US" sz="2400" b="1" dirty="0">
              <a:latin typeface="Times New Roman" panose="02020603050405020304" pitchFamily="18" charset="0"/>
              <a:ea typeface="宋体" panose="02010600030101010101" pitchFamily="2" charset="-122"/>
            </a:endParaRPr>
          </a:p>
          <a:p>
            <a:endParaRPr lang="zh-CN" altLang="en-US" sz="2400" b="1" dirty="0">
              <a:latin typeface="Times New Roman" panose="02020603050405020304" pitchFamily="18" charset="0"/>
              <a:ea typeface="宋体" panose="02010600030101010101" pitchFamily="2" charset="-122"/>
            </a:endParaRPr>
          </a:p>
          <a:p>
            <a:r>
              <a:rPr lang="en-US" altLang="zh-CN" sz="2400" b="1" dirty="0">
                <a:latin typeface="Times New Roman" panose="02020603050405020304" pitchFamily="18" charset="0"/>
                <a:ea typeface="宋体" panose="02010600030101010101" pitchFamily="2" charset="-122"/>
              </a:rPr>
              <a:t>1</a:t>
            </a:r>
            <a:r>
              <a:rPr lang="zh-CN" altLang="en-US" sz="2400" b="1" dirty="0">
                <a:latin typeface="Times New Roman" panose="02020603050405020304" pitchFamily="18" charset="0"/>
                <a:ea typeface="宋体" panose="02010600030101010101" pitchFamily="2" charset="-122"/>
              </a:rPr>
              <a:t>、可溶性糖；</a:t>
            </a:r>
            <a:endParaRPr lang="zh-CN" altLang="en-US" sz="2400" b="1" dirty="0">
              <a:latin typeface="Times New Roman" panose="02020603050405020304" pitchFamily="18" charset="0"/>
              <a:ea typeface="宋体" panose="02010600030101010101" pitchFamily="2" charset="-122"/>
            </a:endParaRPr>
          </a:p>
          <a:p>
            <a:r>
              <a:rPr lang="en-US" altLang="zh-CN" sz="2400" b="1" dirty="0">
                <a:latin typeface="Times New Roman" panose="02020603050405020304" pitchFamily="18" charset="0"/>
                <a:ea typeface="宋体" panose="02010600030101010101" pitchFamily="2" charset="-122"/>
              </a:rPr>
              <a:t>2</a:t>
            </a:r>
            <a:r>
              <a:rPr lang="zh-CN" altLang="en-US" sz="2400" b="1" dirty="0">
                <a:latin typeface="Times New Roman" panose="02020603050405020304" pitchFamily="18" charset="0"/>
                <a:ea typeface="宋体" panose="02010600030101010101" pitchFamily="2" charset="-122"/>
              </a:rPr>
              <a:t>、淀粉；</a:t>
            </a:r>
            <a:endParaRPr lang="zh-CN" altLang="en-US" sz="2400" b="1" dirty="0">
              <a:latin typeface="Times New Roman" panose="02020603050405020304" pitchFamily="18" charset="0"/>
              <a:ea typeface="宋体" panose="02010600030101010101" pitchFamily="2" charset="-122"/>
            </a:endParaRPr>
          </a:p>
          <a:p>
            <a:r>
              <a:rPr lang="en-US" altLang="zh-CN" sz="2400" b="1" dirty="0">
                <a:latin typeface="Times New Roman" panose="02020603050405020304" pitchFamily="18" charset="0"/>
                <a:ea typeface="宋体" panose="02010600030101010101" pitchFamily="2" charset="-122"/>
              </a:rPr>
              <a:t>3</a:t>
            </a:r>
            <a:r>
              <a:rPr lang="zh-CN" altLang="en-US" sz="2400" b="1" dirty="0">
                <a:latin typeface="Times New Roman" panose="02020603050405020304" pitchFamily="18" charset="0"/>
                <a:ea typeface="宋体" panose="02010600030101010101" pitchFamily="2" charset="-122"/>
              </a:rPr>
              <a:t>、千粒重；</a:t>
            </a:r>
            <a:endParaRPr lang="zh-CN" altLang="en-US" sz="2400" b="1" dirty="0">
              <a:latin typeface="Times New Roman" panose="02020603050405020304" pitchFamily="18" charset="0"/>
              <a:ea typeface="宋体" panose="02010600030101010101" pitchFamily="2" charset="-122"/>
            </a:endParaRPr>
          </a:p>
          <a:p>
            <a:r>
              <a:rPr lang="en-US" altLang="zh-CN" sz="2400" b="1" dirty="0">
                <a:latin typeface="Times New Roman" panose="02020603050405020304" pitchFamily="18" charset="0"/>
                <a:ea typeface="宋体" panose="02010600030101010101" pitchFamily="2" charset="-122"/>
              </a:rPr>
              <a:t>4</a:t>
            </a:r>
            <a:r>
              <a:rPr lang="zh-CN" altLang="en-US" sz="2400" b="1" dirty="0">
                <a:latin typeface="Times New Roman" panose="02020603050405020304" pitchFamily="18" charset="0"/>
                <a:ea typeface="宋体" panose="02010600030101010101" pitchFamily="2" charset="-122"/>
              </a:rPr>
              <a:t>、含氮物质；</a:t>
            </a:r>
            <a:endParaRPr lang="zh-CN" altLang="en-US" sz="2400" b="1" dirty="0">
              <a:latin typeface="Times New Roman" panose="02020603050405020304" pitchFamily="18" charset="0"/>
              <a:ea typeface="宋体" panose="02010600030101010101" pitchFamily="2" charset="-122"/>
            </a:endParaRPr>
          </a:p>
          <a:p>
            <a:r>
              <a:rPr lang="en-US" altLang="zh-CN" sz="2400" b="1" dirty="0">
                <a:latin typeface="Times New Roman" panose="02020603050405020304" pitchFamily="18" charset="0"/>
                <a:ea typeface="宋体" panose="02010600030101010101" pitchFamily="2" charset="-122"/>
              </a:rPr>
              <a:t>5</a:t>
            </a:r>
            <a:r>
              <a:rPr lang="zh-CN" altLang="en-US" sz="2400" b="1" dirty="0">
                <a:latin typeface="Times New Roman" panose="02020603050405020304" pitchFamily="18" charset="0"/>
                <a:ea typeface="宋体" panose="02010600030101010101" pitchFamily="2" charset="-122"/>
              </a:rPr>
              <a:t>、粗脂肪</a:t>
            </a:r>
            <a:endParaRPr lang="zh-CN" altLang="en-US" sz="2400" b="1" dirty="0">
              <a:latin typeface="Times New Roman" panose="02020603050405020304" pitchFamily="18" charset="0"/>
              <a:ea typeface="宋体" panose="02010600030101010101" pitchFamily="2" charset="-122"/>
            </a:endParaRPr>
          </a:p>
          <a:p>
            <a:r>
              <a:rPr lang="zh-CN" altLang="en-US" sz="2800" b="1" dirty="0">
                <a:latin typeface="Times New Roman" panose="02020603050405020304" pitchFamily="18" charset="0"/>
                <a:ea typeface="宋体" panose="02010600030101010101" pitchFamily="2" charset="-122"/>
              </a:rPr>
              <a:t> </a:t>
            </a:r>
            <a:endParaRPr lang="zh-CN" altLang="en-US" sz="2800" b="1" dirty="0">
              <a:latin typeface="Times New Roman" panose="02020603050405020304" pitchFamily="18" charset="0"/>
              <a:ea typeface="宋体" panose="02010600030101010101" pitchFamily="2" charset="-122"/>
            </a:endParaRPr>
          </a:p>
          <a:p>
            <a:endParaRPr lang="en-US" altLang="zh-CN" sz="2800" b="1" dirty="0">
              <a:latin typeface="Times New Roman" panose="02020603050405020304" pitchFamily="18" charset="0"/>
              <a:ea typeface="宋体" panose="02010600030101010101" pitchFamily="2" charset="-122"/>
            </a:endParaRPr>
          </a:p>
        </p:txBody>
      </p:sp>
      <p:pic>
        <p:nvPicPr>
          <p:cNvPr id="12290" name="Picture 3"/>
          <p:cNvPicPr>
            <a:picLocks noChangeAspect="1"/>
          </p:cNvPicPr>
          <p:nvPr/>
        </p:nvPicPr>
        <p:blipFill>
          <a:blip r:embed="rId1"/>
          <a:stretch>
            <a:fillRect/>
          </a:stretch>
        </p:blipFill>
        <p:spPr>
          <a:xfrm>
            <a:off x="3254375" y="1135063"/>
            <a:ext cx="6265863" cy="5462587"/>
          </a:xfrm>
          <a:prstGeom prst="rect">
            <a:avLst/>
          </a:prstGeom>
          <a:noFill/>
          <a:ln w="9525">
            <a:noFill/>
          </a:ln>
        </p:spPr>
      </p:pic>
      <p:sp>
        <p:nvSpPr>
          <p:cNvPr id="12291" name="灯片编号占位符 5"/>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noRot="1"/>
          </p:cNvSpPr>
          <p:nvPr>
            <p:ph idx="1"/>
          </p:nvPr>
        </p:nvSpPr>
        <p:spPr>
          <a:xfrm>
            <a:off x="0" y="1196975"/>
            <a:ext cx="8675688" cy="5597525"/>
          </a:xfrm>
        </p:spPr>
        <p:txBody>
          <a:bodyPr vert="horz" wrap="square" lIns="91440" tIns="45720" rIns="91440" bIns="45720" anchor="t" anchorCtr="0"/>
          <a:p>
            <a:pPr marL="342900" marR="0" indent="-342900" algn="l" defTabSz="914400" rtl="0" eaLnBrk="1" fontAlgn="base" latinLnBrk="0" hangingPunct="1">
              <a:lnSpc>
                <a:spcPct val="100000"/>
              </a:lnSpc>
              <a:spcBef>
                <a:spcPct val="50000"/>
              </a:spcBef>
              <a:spcAft>
                <a:spcPct val="0"/>
              </a:spcAft>
              <a:buClrTx/>
              <a:buSzTx/>
              <a:buFontTx/>
              <a:buNone/>
            </a:pPr>
            <a:r>
              <a:rPr kumimoji="0" lang="en-US" altLang="zh-CN" sz="3600" b="1" i="0" u="none" strike="noStrike" kern="0" cap="none" spc="0" normalizeH="0" baseline="0" noProof="1" dirty="0">
                <a:solidFill>
                  <a:schemeClr val="tx1"/>
                </a:solidFill>
                <a:latin typeface="+mn-lt"/>
                <a:ea typeface="+mn-ea"/>
                <a:cs typeface="+mn-cs"/>
              </a:rPr>
              <a:t>(</a:t>
            </a:r>
            <a:r>
              <a:rPr kumimoji="0" lang="zh-CN" altLang="en-US" sz="3600" b="1" i="0" u="none" strike="noStrike" kern="0" cap="none" spc="0" normalizeH="0" baseline="0" noProof="1" dirty="0">
                <a:solidFill>
                  <a:schemeClr val="tx1"/>
                </a:solidFill>
                <a:latin typeface="+mn-lt"/>
                <a:ea typeface="+mn-ea"/>
                <a:cs typeface="+mn-cs"/>
              </a:rPr>
              <a:t>二）其它生理生化变化</a:t>
            </a:r>
            <a:endParaRPr kumimoji="0" lang="zh-CN" altLang="en-US" sz="3600" b="1" i="0" u="none" strike="noStrike" kern="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None/>
            </a:pPr>
            <a:endParaRPr kumimoji="0" lang="zh-CN" altLang="en-US" sz="4000" b="0" i="0" u="none" strike="noStrike" kern="0" cap="none" spc="0" normalizeH="0" baseline="0" noProof="1" dirty="0">
              <a:solidFill>
                <a:schemeClr val="tx1"/>
              </a:solidFill>
              <a:latin typeface="楷体_GB2312" pitchFamily="49" charset="-122"/>
              <a:ea typeface="楷体_GB2312" pitchFamily="49" charset="-122"/>
              <a:cs typeface="+mn-cs"/>
            </a:endParaRPr>
          </a:p>
          <a:p>
            <a:pPr marL="0" marR="0" indent="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None/>
            </a:pPr>
            <a:r>
              <a:rPr kumimoji="0" lang="en-US" altLang="zh-CN" sz="4000" b="0" i="0" u="none" strike="noStrike" kern="0" cap="none" spc="0" normalizeH="0" baseline="0" noProof="1" dirty="0">
                <a:solidFill>
                  <a:schemeClr val="tx1"/>
                </a:solidFill>
                <a:latin typeface="楷体_GB2312" pitchFamily="49" charset="-122"/>
                <a:ea typeface="楷体_GB2312" pitchFamily="49" charset="-122"/>
                <a:cs typeface="+mn-cs"/>
              </a:rPr>
              <a:t>   </a:t>
            </a:r>
            <a:r>
              <a:rPr kumimoji="0" lang="zh-CN" altLang="en-US" sz="4000" b="0" i="0" u="none" strike="noStrike" kern="0" cap="none" spc="0" normalizeH="0" baseline="0" noProof="1" dirty="0">
                <a:solidFill>
                  <a:schemeClr val="tx1"/>
                </a:solidFill>
                <a:latin typeface="楷体_GB2312" pitchFamily="49" charset="-122"/>
                <a:ea typeface="楷体_GB2312" pitchFamily="49" charset="-122"/>
                <a:cs typeface="+mn-cs"/>
              </a:rPr>
              <a:t>呼吸作用：</a:t>
            </a:r>
            <a:r>
              <a:rPr kumimoji="0" lang="zh-CN" altLang="en-US" sz="3200" b="1" i="0" u="none" strike="noStrike" kern="0" cap="none" spc="0" normalizeH="0" baseline="0" noProof="1" dirty="0">
                <a:solidFill>
                  <a:srgbClr val="0000FF"/>
                </a:solidFill>
                <a:latin typeface="+mn-lt"/>
                <a:ea typeface="+mn-ea"/>
                <a:cs typeface="+mn-cs"/>
              </a:rPr>
              <a:t>先升高后降低</a:t>
            </a:r>
            <a:r>
              <a:rPr kumimoji="0" lang="en-US" altLang="zh-CN" sz="4000" b="0" i="0" u="none" strike="noStrike" kern="0" cap="none" spc="0" normalizeH="0" baseline="0" noProof="1" dirty="0">
                <a:solidFill>
                  <a:schemeClr val="tx1"/>
                </a:solidFill>
                <a:latin typeface="楷体_GB2312" pitchFamily="49" charset="-122"/>
                <a:ea typeface="楷体_GB2312" pitchFamily="49" charset="-122"/>
                <a:cs typeface="+mn-cs"/>
                <a:sym typeface="+mn-ea"/>
              </a:rPr>
              <a:t>    </a:t>
            </a:r>
            <a:endParaRPr kumimoji="0" lang="en-US" altLang="zh-CN" sz="4000" b="0" i="0" u="none" strike="noStrike" kern="0" cap="none" spc="0" normalizeH="0" baseline="0" noProof="1" dirty="0">
              <a:solidFill>
                <a:schemeClr val="tx1"/>
              </a:solidFill>
              <a:latin typeface="楷体_GB2312" pitchFamily="49" charset="-122"/>
              <a:ea typeface="楷体_GB2312" pitchFamily="49" charset="-122"/>
              <a:cs typeface="+mn-cs"/>
              <a:sym typeface="+mn-ea"/>
            </a:endParaRPr>
          </a:p>
          <a:p>
            <a:pPr marL="342900" marR="0" indent="-34290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None/>
            </a:pPr>
            <a:r>
              <a:rPr kumimoji="0" lang="en-US" altLang="zh-CN" sz="4000" b="0" i="0" u="none" strike="noStrike" kern="0" cap="none" spc="0" normalizeH="0" baseline="0" noProof="1" dirty="0">
                <a:solidFill>
                  <a:schemeClr val="tx1"/>
                </a:solidFill>
                <a:latin typeface="楷体_GB2312" pitchFamily="49" charset="-122"/>
                <a:ea typeface="楷体_GB2312" pitchFamily="49" charset="-122"/>
                <a:cs typeface="+mn-cs"/>
                <a:sym typeface="+mn-ea"/>
              </a:rPr>
              <a:t>   </a:t>
            </a:r>
            <a:endParaRPr kumimoji="0" lang="en-US" altLang="zh-CN" sz="4000" b="0" i="0" u="none" strike="noStrike" kern="0" cap="none" spc="0" normalizeH="0" baseline="0" noProof="1" dirty="0">
              <a:solidFill>
                <a:schemeClr val="tx1"/>
              </a:solidFill>
              <a:latin typeface="楷体_GB2312" pitchFamily="49" charset="-122"/>
              <a:ea typeface="楷体_GB2312" pitchFamily="49" charset="-122"/>
              <a:cs typeface="+mn-cs"/>
              <a:sym typeface="+mn-ea"/>
            </a:endParaRPr>
          </a:p>
          <a:p>
            <a:pPr marL="342900" marR="0" indent="-34290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None/>
            </a:pPr>
            <a:r>
              <a:rPr kumimoji="0" lang="en-US" altLang="zh-CN" sz="4000" b="0" i="0" u="none" strike="noStrike" kern="0" cap="none" spc="0" normalizeH="0" baseline="0" noProof="1" dirty="0">
                <a:solidFill>
                  <a:schemeClr val="tx1"/>
                </a:solidFill>
                <a:latin typeface="楷体_GB2312" pitchFamily="49" charset="-122"/>
                <a:ea typeface="楷体_GB2312" pitchFamily="49" charset="-122"/>
                <a:cs typeface="+mn-cs"/>
                <a:sym typeface="+mn-ea"/>
              </a:rPr>
              <a:t>   </a:t>
            </a:r>
            <a:r>
              <a:rPr kumimoji="0" lang="zh-CN" altLang="en-US" sz="4000" b="0" i="0" u="none" strike="noStrike" kern="0" cap="none" spc="0" normalizeH="0" baseline="0" noProof="1" dirty="0">
                <a:solidFill>
                  <a:schemeClr val="tx1"/>
                </a:solidFill>
                <a:latin typeface="楷体_GB2312" pitchFamily="49" charset="-122"/>
                <a:ea typeface="楷体_GB2312" pitchFamily="49" charset="-122"/>
                <a:cs typeface="+mn-cs"/>
                <a:sym typeface="+mn-ea"/>
              </a:rPr>
              <a:t>水分：</a:t>
            </a:r>
            <a:r>
              <a:rPr kumimoji="0" lang="zh-CN" altLang="en-US" sz="3600" b="1" i="0" u="none" strike="noStrike" kern="0" cap="none" spc="0" normalizeH="0" baseline="0" noProof="1" dirty="0">
                <a:solidFill>
                  <a:srgbClr val="0000FF"/>
                </a:solidFill>
                <a:latin typeface="+mn-lt"/>
                <a:ea typeface="+mn-ea"/>
                <a:cs typeface="+mn-cs"/>
                <a:sym typeface="+mn-ea"/>
              </a:rPr>
              <a:t>减少</a:t>
            </a:r>
            <a:r>
              <a:rPr kumimoji="0" lang="en-US" altLang="zh-CN" sz="3500" b="0" i="0" u="none" strike="noStrike" kern="0" cap="none" spc="0" normalizeH="0" baseline="0" noProof="1" dirty="0">
                <a:solidFill>
                  <a:schemeClr val="tx1"/>
                </a:solidFill>
                <a:latin typeface="楷体_GB2312" pitchFamily="49" charset="-122"/>
                <a:ea typeface="楷体_GB2312" pitchFamily="49" charset="-122"/>
                <a:cs typeface="+mn-cs"/>
              </a:rPr>
              <a:t>  </a:t>
            </a:r>
            <a:endParaRPr kumimoji="0" lang="en-US" altLang="zh-CN" sz="3500" b="0" i="0" u="none" strike="noStrike" kern="0" cap="none" spc="0" normalizeH="0" baseline="0" noProof="1" dirty="0">
              <a:solidFill>
                <a:schemeClr val="tx1"/>
              </a:solidFill>
              <a:latin typeface="楷体_GB2312" pitchFamily="49" charset="-122"/>
              <a:ea typeface="楷体_GB2312" pitchFamily="49" charset="-122"/>
              <a:cs typeface="+mn-cs"/>
            </a:endParaRPr>
          </a:p>
          <a:p>
            <a:pPr marL="0" marR="0" indent="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None/>
            </a:pPr>
            <a:r>
              <a:rPr kumimoji="0" lang="en-US" altLang="zh-CN" sz="4000" b="0" i="0" u="none" strike="noStrike" kern="0" cap="none" spc="0" normalizeH="0" baseline="0" noProof="1" dirty="0">
                <a:solidFill>
                  <a:schemeClr val="tx1"/>
                </a:solidFill>
                <a:latin typeface="楷体_GB2312" pitchFamily="49" charset="-122"/>
                <a:ea typeface="楷体_GB2312" pitchFamily="49" charset="-122"/>
                <a:cs typeface="+mn-cs"/>
              </a:rPr>
              <a:t>   </a:t>
            </a:r>
            <a:r>
              <a:rPr kumimoji="0" lang="zh-CN" altLang="en-US" sz="4000" b="0" i="0" u="none" strike="noStrike" kern="0" cap="none" spc="0" normalizeH="0" baseline="0" noProof="1" dirty="0">
                <a:solidFill>
                  <a:schemeClr val="tx1"/>
                </a:solidFill>
                <a:latin typeface="楷体_GB2312" pitchFamily="49" charset="-122"/>
                <a:ea typeface="楷体_GB2312" pitchFamily="49" charset="-122"/>
                <a:cs typeface="+mn-cs"/>
              </a:rPr>
              <a:t>内源激素：</a:t>
            </a:r>
            <a:r>
              <a:rPr kumimoji="0" lang="en-US" altLang="zh-CN" sz="3200" b="1" i="0" u="none" strike="noStrike" kern="0" cap="none" spc="0" normalizeH="0" baseline="0" noProof="1" dirty="0">
                <a:solidFill>
                  <a:srgbClr val="0000FF"/>
                </a:solidFill>
                <a:latin typeface="+mn-lt"/>
                <a:ea typeface="+mn-ea"/>
                <a:cs typeface="+mn-cs"/>
              </a:rPr>
              <a:t>CTK-GA-IAA</a:t>
            </a:r>
            <a:r>
              <a:rPr kumimoji="0" lang="zh-CN" altLang="en-US" sz="3200" b="1" i="0" u="none" strike="noStrike" kern="0" cap="none" spc="0" normalizeH="0" baseline="0" noProof="1" dirty="0">
                <a:solidFill>
                  <a:srgbClr val="0000FF"/>
                </a:solidFill>
                <a:latin typeface="+mn-lt"/>
                <a:ea typeface="+mn-ea"/>
                <a:cs typeface="+mn-cs"/>
              </a:rPr>
              <a:t>依次出现高峰，</a:t>
            </a:r>
            <a:r>
              <a:rPr kumimoji="0" lang="en-US" altLang="zh-CN" sz="3200" b="1" i="0" u="none" strike="noStrike" kern="0" cap="none" spc="0" normalizeH="0" baseline="0" noProof="1" dirty="0">
                <a:solidFill>
                  <a:srgbClr val="0000FF"/>
                </a:solidFill>
                <a:latin typeface="+mn-lt"/>
                <a:ea typeface="+mn-ea"/>
                <a:cs typeface="+mn-cs"/>
              </a:rPr>
              <a:t>   </a:t>
            </a:r>
            <a:r>
              <a:rPr kumimoji="0" lang="zh-CN" altLang="en-US" sz="3200" b="1" i="0" u="none" strike="noStrike" kern="0" cap="none" spc="0" normalizeH="0" baseline="0" noProof="1" dirty="0">
                <a:solidFill>
                  <a:srgbClr val="0000FF"/>
                </a:solidFill>
                <a:latin typeface="+mn-lt"/>
                <a:ea typeface="+mn-ea"/>
                <a:cs typeface="+mn-cs"/>
              </a:rPr>
              <a:t>脱落酸在籽粒成熟期含量大大增加。</a:t>
            </a:r>
            <a:endParaRPr kumimoji="0" lang="zh-CN" altLang="en-US" sz="3200" b="1" i="0" u="none" strike="noStrike" kern="0" cap="none" spc="0" normalizeH="0" baseline="0" noProof="1" dirty="0">
              <a:solidFill>
                <a:srgbClr val="0000FF"/>
              </a:solidFill>
              <a:latin typeface="+mn-lt"/>
              <a:ea typeface="+mn-ea"/>
              <a:cs typeface="+mn-cs"/>
            </a:endParaRPr>
          </a:p>
          <a:p>
            <a:pPr marL="342900" marR="0" indent="-34290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None/>
            </a:pPr>
            <a:endParaRPr kumimoji="0" lang="zh-CN" altLang="en-US" sz="4000" b="0" i="0" u="none" strike="noStrike" kern="0" cap="none" spc="0" normalizeH="0" baseline="0" noProof="1" dirty="0">
              <a:solidFill>
                <a:schemeClr val="tx1"/>
              </a:solidFill>
              <a:latin typeface="楷体_GB2312" pitchFamily="49" charset="-122"/>
              <a:ea typeface="楷体_GB2312" pitchFamily="49" charset="-122"/>
              <a:cs typeface="+mn-cs"/>
            </a:endParaRPr>
          </a:p>
          <a:p>
            <a:pPr marL="342900" marR="0" indent="-34290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Char char="Ø"/>
            </a:pPr>
            <a:endParaRPr kumimoji="0" lang="zh-CN" altLang="en-US" sz="3200" b="1" i="0" u="none" strike="noStrike" kern="0" cap="none" spc="0" normalizeH="0" baseline="0" noProof="1" dirty="0">
              <a:solidFill>
                <a:srgbClr val="0000FF"/>
              </a:solidFill>
              <a:latin typeface="+mn-lt"/>
              <a:ea typeface="+mn-ea"/>
              <a:cs typeface="+mn-cs"/>
            </a:endParaRPr>
          </a:p>
          <a:p>
            <a:pPr marL="342900" marR="0" indent="-342900" algn="l" defTabSz="914400" rtl="0" eaLnBrk="1" fontAlgn="base" latinLnBrk="0" hangingPunct="1">
              <a:lnSpc>
                <a:spcPct val="100000"/>
              </a:lnSpc>
              <a:spcBef>
                <a:spcPct val="0"/>
              </a:spcBef>
              <a:spcAft>
                <a:spcPct val="0"/>
              </a:spcAft>
              <a:buClr>
                <a:srgbClr val="FF0000"/>
              </a:buClr>
              <a:buSzPct val="75000"/>
              <a:buFont typeface="Wingdings" panose="05000000000000000000" pitchFamily="2" charset="2"/>
              <a:buNone/>
            </a:pPr>
            <a:endParaRPr kumimoji="0" lang="en-US" altLang="zh-CN" sz="3200" b="1" i="0" u="none" strike="noStrike" kern="0" cap="none" spc="0" normalizeH="0" baseline="0" noProof="1" dirty="0">
              <a:solidFill>
                <a:srgbClr val="0000FF"/>
              </a:solidFill>
              <a:latin typeface="+mn-lt"/>
              <a:ea typeface="+mn-ea"/>
              <a:cs typeface="+mn-cs"/>
            </a:endParaRPr>
          </a:p>
        </p:txBody>
      </p:sp>
      <p:sp>
        <p:nvSpPr>
          <p:cNvPr id="13314" name="灯片编号占位符 4"/>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
        <p:nvSpPr>
          <p:cNvPr id="2" name="燕尾形 1"/>
          <p:cNvSpPr/>
          <p:nvPr/>
        </p:nvSpPr>
        <p:spPr>
          <a:xfrm>
            <a:off x="323850" y="2492375"/>
            <a:ext cx="315913" cy="40481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 name="燕尾形 2"/>
          <p:cNvSpPr/>
          <p:nvPr/>
        </p:nvSpPr>
        <p:spPr>
          <a:xfrm>
            <a:off x="323850" y="3717925"/>
            <a:ext cx="273050" cy="396875"/>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 name="燕尾形 3"/>
          <p:cNvSpPr/>
          <p:nvPr/>
        </p:nvSpPr>
        <p:spPr>
          <a:xfrm>
            <a:off x="319088" y="4365625"/>
            <a:ext cx="277813" cy="392113"/>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a:spLocks noGrp="1" noRot="1"/>
          </p:cNvSpPr>
          <p:nvPr>
            <p:ph type="title"/>
          </p:nvPr>
        </p:nvSpPr>
        <p:spPr/>
        <p:txBody>
          <a:bodyPr vert="horz" wrap="square" lIns="91440" tIns="45720" rIns="91440" bIns="45720" anchor="ctr" anchorCtr="0"/>
          <a:p>
            <a:pPr algn="l" eaLnBrk="1" hangingPunct="1"/>
            <a:r>
              <a:rPr lang="zh-CN" altLang="en-US" sz="3200" b="1" dirty="0"/>
              <a:t>（三）、外界条件对种子成分影响</a:t>
            </a:r>
            <a:endParaRPr lang="zh-CN" altLang="en-US" sz="3200" b="1" dirty="0"/>
          </a:p>
        </p:txBody>
      </p:sp>
      <p:sp>
        <p:nvSpPr>
          <p:cNvPr id="14338" name="Rectangle 3"/>
          <p:cNvSpPr>
            <a:spLocks noGrp="1" noRot="1"/>
          </p:cNvSpPr>
          <p:nvPr>
            <p:ph idx="1"/>
          </p:nvPr>
        </p:nvSpPr>
        <p:spPr/>
        <p:txBody>
          <a:bodyPr vert="horz" wrap="square" lIns="91440" tIns="45720" rIns="91440" bIns="45720" anchor="t" anchorCtr="0"/>
          <a:p>
            <a:pPr eaLnBrk="1" hangingPunct="1"/>
            <a:r>
              <a:rPr lang="zh-CN" altLang="en-US" dirty="0"/>
              <a:t>光照：</a:t>
            </a:r>
            <a:r>
              <a:rPr lang="en-US" altLang="zh-CN" dirty="0"/>
              <a:t>  </a:t>
            </a:r>
            <a:r>
              <a:rPr lang="zh-CN" altLang="en-US" dirty="0"/>
              <a:t>光照强，叶片合成的有机物多，输入到籽粒的营养物多，产量高。</a:t>
            </a:r>
            <a:endParaRPr lang="en-US" altLang="zh-CN" dirty="0"/>
          </a:p>
          <a:p>
            <a:pPr eaLnBrk="1" hangingPunct="1"/>
            <a:endParaRPr lang="zh-CN" altLang="en-US" dirty="0"/>
          </a:p>
          <a:p>
            <a:pPr eaLnBrk="1" hangingPunct="1"/>
            <a:r>
              <a:rPr lang="zh-CN" altLang="en-US" dirty="0">
                <a:solidFill>
                  <a:schemeClr val="hlink"/>
                </a:solidFill>
              </a:rPr>
              <a:t>温度</a:t>
            </a:r>
            <a:r>
              <a:rPr lang="zh-CN" altLang="en-US" dirty="0"/>
              <a:t>：适当低温适于有机物的积累；温度较低，昼夜温差大利于种子成熟而且能增产。</a:t>
            </a:r>
            <a:endParaRPr lang="zh-CN" altLang="en-US" dirty="0"/>
          </a:p>
          <a:p>
            <a:pPr eaLnBrk="1" hangingPunct="1"/>
            <a:endParaRPr lang="zh-CN" altLang="en-US" dirty="0"/>
          </a:p>
          <a:p>
            <a:pPr eaLnBrk="1" hangingPunct="1">
              <a:buNone/>
            </a:pPr>
            <a:r>
              <a:rPr lang="zh-CN" altLang="en-US" dirty="0"/>
              <a:t>  </a:t>
            </a:r>
            <a:endParaRPr lang="zh-CN" altLang="en-US" dirty="0"/>
          </a:p>
          <a:p>
            <a:pPr eaLnBrk="1" hangingPunct="1"/>
            <a:endParaRPr lang="en-US" altLang="zh-CN" dirty="0"/>
          </a:p>
        </p:txBody>
      </p:sp>
      <p:sp>
        <p:nvSpPr>
          <p:cNvPr id="14339" name="灯片编号占位符 5"/>
          <p:cNvSpPr>
            <a:spLocks noGrp="1"/>
          </p:cNvSpPr>
          <p:nvPr>
            <p:ph type="sldNum" sz="quarter" idx="12"/>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en-US" altLang="zh-CN" sz="1400" dirty="0"/>
            </a:fld>
            <a:endParaRPr lang="en-US" altLang="zh-CN"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noRot="1"/>
          </p:cNvSpPr>
          <p:nvPr>
            <p:ph type="title"/>
          </p:nvPr>
        </p:nvSpPr>
        <p:spPr/>
        <p:txBody>
          <a:bodyPr anchor="ctr" anchorCtr="0"/>
          <a:p>
            <a:endParaRPr lang="zh-CN" altLang="en-US"/>
          </a:p>
        </p:txBody>
      </p:sp>
      <p:sp>
        <p:nvSpPr>
          <p:cNvPr id="15362" name="内容占位符 2"/>
          <p:cNvSpPr>
            <a:spLocks noGrp="1" noRot="1"/>
          </p:cNvSpPr>
          <p:nvPr>
            <p:ph idx="1"/>
          </p:nvPr>
        </p:nvSpPr>
        <p:spPr/>
        <p:txBody>
          <a:bodyPr anchor="t" anchorCtr="0"/>
          <a:p>
            <a:pPr eaLnBrk="1" hangingPunct="1"/>
            <a:r>
              <a:rPr lang="zh-CN" altLang="en-US" dirty="0">
                <a:solidFill>
                  <a:schemeClr val="hlink"/>
                </a:solidFill>
              </a:rPr>
              <a:t>水</a:t>
            </a:r>
            <a:r>
              <a:rPr lang="zh-CN" altLang="en-US" dirty="0"/>
              <a:t>：河西走廊小麦风旱缺水，影响同化物向籽粒灌浆，糖分来不及转变成淀粉，就与糊精结成玻璃状而不成粉状籽粒；</a:t>
            </a:r>
            <a:endParaRPr lang="zh-CN" altLang="en-US" dirty="0"/>
          </a:p>
          <a:p>
            <a:pPr eaLnBrk="1" hangingPunct="1"/>
            <a:endParaRPr lang="zh-CN" altLang="en-US" dirty="0"/>
          </a:p>
          <a:p>
            <a:pPr eaLnBrk="1" hangingPunct="1">
              <a:buNone/>
            </a:pPr>
            <a:r>
              <a:rPr lang="zh-CN" altLang="en-US" dirty="0"/>
              <a:t>   蛋白质积累比淀粉受水分影响小，干旱年份籽粒淀粉少，蛋白质多，北方小麦蛋白质含量比南方多。</a:t>
            </a:r>
            <a:endParaRPr lang="zh-CN" altLang="en-US" dirty="0"/>
          </a:p>
          <a:p>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10842.499212598424,&quot;width&quot;:1440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commondata" val="eyJoZGlkIjoiOTE2NGM0N2UyYTk0MWI5MWE2OTgwYzdkNzY5MGE5ODIifQ=="/>
</p:tagLst>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CDESIGNL</Template>
  <TotalTime>0</TotalTime>
  <Words>2287</Words>
  <Application>WPS 演示</Application>
  <PresentationFormat>全屏显示(4:3)</PresentationFormat>
  <Paragraphs>222</Paragraphs>
  <Slides>32</Slides>
  <Notes>0</Notes>
  <HiddenSlides>1</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32</vt:i4>
      </vt:variant>
    </vt:vector>
  </HeadingPairs>
  <TitlesOfParts>
    <vt:vector size="46" baseType="lpstr">
      <vt:lpstr>Arial</vt:lpstr>
      <vt:lpstr>宋体</vt:lpstr>
      <vt:lpstr>Wingdings</vt:lpstr>
      <vt:lpstr>Times New Roman</vt:lpstr>
      <vt:lpstr>楷体_GB2312</vt:lpstr>
      <vt:lpstr>新宋体</vt:lpstr>
      <vt:lpstr>Courier New</vt:lpstr>
      <vt:lpstr>微软雅黑</vt:lpstr>
      <vt:lpstr>Arial Unicode MS</vt:lpstr>
      <vt:lpstr>Tahoma</vt:lpstr>
      <vt:lpstr>Courier New</vt:lpstr>
      <vt:lpstr>诗情画意</vt:lpstr>
      <vt:lpstr>2_诗情画意</vt:lpstr>
      <vt:lpstr>PowerPoint.Slide.8</vt:lpstr>
      <vt:lpstr>       植物种子和果实的成熟</vt:lpstr>
      <vt:lpstr>PowerPoint 演示文稿</vt:lpstr>
      <vt:lpstr>PowerPoint 演示文稿</vt:lpstr>
      <vt:lpstr>PowerPoint 演示文稿</vt:lpstr>
      <vt:lpstr>PowerPoint 演示文稿</vt:lpstr>
      <vt:lpstr>PowerPoint 演示文稿</vt:lpstr>
      <vt:lpstr>PowerPoint 演示文稿</vt:lpstr>
      <vt:lpstr>（三）、外界条件对种子成分影响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（二）呼吸跃变    (RespiratoryClimacteric)</vt:lpstr>
      <vt:lpstr>(三） 果实成熟生理生化变化  </vt:lpstr>
      <vt:lpstr>PowerPoint 演示文稿</vt:lpstr>
      <vt:lpstr>PowerPoint 演示文稿</vt:lpstr>
      <vt:lpstr>PowerPoint 演示文稿</vt:lpstr>
      <vt:lpstr>PowerPoint 演示文稿</vt:lpstr>
      <vt:lpstr>PowerPoint 演示文稿</vt:lpstr>
      <vt:lpstr>PowerPoint 演示文稿</vt:lpstr>
      <vt:lpstr>   思考题  </vt:lpstr>
      <vt:lpstr>答案</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摩卡小猫</cp:lastModifiedBy>
  <cp:revision>20</cp:revision>
  <dcterms:created xsi:type="dcterms:W3CDTF">2011-05-01T02:01:00Z</dcterms:created>
  <dcterms:modified xsi:type="dcterms:W3CDTF">2025-06-04T08:01:38Z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CE79598109374B57BBFC2568DEDAE6C6_12</vt:lpwstr>
  </property>
  <property fmtid="{D5CDD505-2E9C-101B-9397-08002B2CF9AE}" pid="3" name="KSOProductBuildVer">
    <vt:lpwstr>2052-12.1.0.21171</vt:lpwstr>
  </property>
</Properties>
</file>