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sldIdLst>
    <p:sldId id="256" r:id="rId4"/>
    <p:sldId id="257" r:id="rId5"/>
    <p:sldId id="258" r:id="rId6"/>
    <p:sldId id="259" r:id="rId7"/>
    <p:sldId id="260" r:id="rId8"/>
    <p:sldId id="261" r:id="rId9"/>
    <p:sldId id="262" r:id="rId10"/>
    <p:sldId id="288" r:id="rId11"/>
    <p:sldId id="263" r:id="rId12"/>
    <p:sldId id="264" r:id="rId13"/>
    <p:sldId id="265" r:id="rId14"/>
    <p:sldId id="266" r:id="rId15"/>
    <p:sldId id="267" r:id="rId16"/>
    <p:sldId id="269" r:id="rId17"/>
    <p:sldId id="294" r:id="rId18"/>
    <p:sldId id="270" r:id="rId19"/>
    <p:sldId id="271" r:id="rId20"/>
    <p:sldId id="272" r:id="rId21"/>
    <p:sldId id="273" r:id="rId22"/>
    <p:sldId id="295" r:id="rId23"/>
    <p:sldId id="274" r:id="rId24"/>
    <p:sldId id="275" r:id="rId25"/>
    <p:sldId id="276" r:id="rId26"/>
    <p:sldId id="277" r:id="rId27"/>
    <p:sldId id="296" r:id="rId28"/>
    <p:sldId id="278" r:id="rId29"/>
    <p:sldId id="279" r:id="rId30"/>
    <p:sldId id="280" r:id="rId31"/>
    <p:sldId id="281" r:id="rId32"/>
    <p:sldId id="282" r:id="rId33"/>
    <p:sldId id="283" r:id="rId34"/>
    <p:sldId id="284" r:id="rId35"/>
    <p:sldId id="299" r:id="rId36"/>
    <p:sldId id="300" r:id="rId37"/>
    <p:sldId id="285" r:id="rId38"/>
    <p:sldId id="287"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3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image" Target="../media/image1.png"/><Relationship Id="rId4" Type="http://schemas.openxmlformats.org/officeDocument/2006/relationships/tags" Target="../tags/tag11.xml"/><Relationship Id="rId9"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2.xml"/><Relationship Id="rId5" Type="http://schemas.openxmlformats.org/officeDocument/2006/relationships/tags" Target="../tags/tag20.xml"/><Relationship Id="rId4"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4.png"/><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Master" Target="../slideMasters/slideMaster2.xml"/><Relationship Id="rId4" Type="http://schemas.openxmlformats.org/officeDocument/2006/relationships/tags" Target="../tags/tag4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2.xml"/><Relationship Id="rId5" Type="http://schemas.openxmlformats.org/officeDocument/2006/relationships/tags" Target="../tags/tag63.xml"/><Relationship Id="rId4" Type="http://schemas.openxmlformats.org/officeDocument/2006/relationships/tags" Target="../tags/tag6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2.xml"/><Relationship Id="rId4" Type="http://schemas.openxmlformats.org/officeDocument/2006/relationships/tags" Target="../tags/tag67.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4.png"/><Relationship Id="rId4" Type="http://schemas.openxmlformats.org/officeDocument/2006/relationships/tags" Target="../tags/tag71.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2.png"/><Relationship Id="rId5" Type="http://schemas.openxmlformats.org/officeDocument/2006/relationships/tags" Target="../tags/tag86.xml"/><Relationship Id="rId10" Type="http://schemas.openxmlformats.org/officeDocument/2006/relationships/image" Target="../media/image1.png"/><Relationship Id="rId4" Type="http://schemas.openxmlformats.org/officeDocument/2006/relationships/tags" Target="../tags/tag8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3.xml"/><Relationship Id="rId5" Type="http://schemas.openxmlformats.org/officeDocument/2006/relationships/tags" Target="../tags/tag94.xml"/><Relationship Id="rId4" Type="http://schemas.openxmlformats.org/officeDocument/2006/relationships/tags" Target="../tags/tag9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3.png"/><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image" Target="../media/image4.png"/><Relationship Id="rId4" Type="http://schemas.openxmlformats.org/officeDocument/2006/relationships/tags" Target="../tags/tag101.xml"/><Relationship Id="rId9"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slideMaster" Target="../slideMasters/slideMaster3.xml"/><Relationship Id="rId4" Type="http://schemas.openxmlformats.org/officeDocument/2006/relationships/tags" Target="../tags/tag12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Master" Target="../slideMasters/slideMaster3.xml"/><Relationship Id="rId5" Type="http://schemas.openxmlformats.org/officeDocument/2006/relationships/tags" Target="../tags/tag137.xml"/><Relationship Id="rId4" Type="http://schemas.openxmlformats.org/officeDocument/2006/relationships/tags" Target="../tags/tag136.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10" Type="http://schemas.openxmlformats.org/officeDocument/2006/relationships/image" Target="../media/image4.png"/><Relationship Id="rId4" Type="http://schemas.openxmlformats.org/officeDocument/2006/relationships/tags" Target="../tags/tag145.xml"/><Relationship Id="rId9"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封面页-1">
    <p:bg>
      <p:bgPr>
        <a:solidFill>
          <a:srgbClr val="FFFFFF"/>
        </a:solidFill>
        <a:effectLst/>
      </p:bgPr>
    </p:bg>
    <p:spTree>
      <p:nvGrpSpPr>
        <p:cNvPr id="1" name=""/>
        <p:cNvGrpSpPr/>
        <p:nvPr/>
      </p:nvGrpSpPr>
      <p:grpSpPr>
        <a:xfrm>
          <a:off x="0" y="0"/>
          <a:ext cx="0" cy="0"/>
          <a:chOff x="0" y="0"/>
          <a:chExt cx="0" cy="0"/>
        </a:xfrm>
      </p:grpSpPr>
      <p:pic>
        <p:nvPicPr>
          <p:cNvPr id="4" name="图片 3"/>
          <p:cNvPicPr/>
          <p:nvPr userDrawn="1">
            <p:custDataLst>
              <p:tags r:id="rId1"/>
            </p:custDataLst>
          </p:nvPr>
        </p:nvPicPr>
        <p:blipFill>
          <a:blip r:embed="rId10"/>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t>2025/10/15</a:t>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pic>
        <p:nvPicPr>
          <p:cNvPr id="8" name="图片 7"/>
          <p:cNvPicPr/>
          <p:nvPr userDrawn="1">
            <p:custDataLst>
              <p:tags r:id="rId5"/>
            </p:custDataLst>
          </p:nvPr>
        </p:nvPicPr>
        <p:blipFill>
          <a:blip r:embed="rId11"/>
          <a:stretch>
            <a:fillRect/>
          </a:stretch>
        </p:blipFill>
        <p:spPr>
          <a:xfrm>
            <a:off x="0" y="5244465"/>
            <a:ext cx="12191365" cy="16129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5" name="文本占位符 4"/>
          <p:cNvSpPr>
            <a:spLocks noGrp="1"/>
          </p:cNvSpPr>
          <p:nvPr>
            <p:ph type="body" idx="13" hasCustomPrompt="1"/>
            <p:custDataLst>
              <p:tags r:id="rId6"/>
            </p:custDataLst>
          </p:nvPr>
        </p:nvSpPr>
        <p:spPr>
          <a:xfrm>
            <a:off x="1447797" y="1371600"/>
            <a:ext cx="9296403" cy="457200"/>
          </a:xfrm>
          <a:noFill/>
        </p:spPr>
        <p:txBody>
          <a:bodyPr lIns="0" tIns="0" rIns="0" bIns="0" anchor="t">
            <a:noAutofit/>
          </a:bodyPr>
          <a:lstStyle>
            <a:lvl1pPr algn="ctr">
              <a:lnSpc>
                <a:spcPct val="125000"/>
              </a:lnSpc>
              <a:buNone/>
              <a:defRPr sz="2400" b="0">
                <a:solidFill>
                  <a:schemeClr val="bg1"/>
                </a:solidFill>
                <a:latin typeface="Microsoft YaHei UI" panose="020B0503020204020204" charset="-122"/>
                <a:ea typeface="Microsoft YaHei UI" panose="020B0503020204020204" charset="-122"/>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20XX YEAR</a:t>
            </a:r>
          </a:p>
        </p:txBody>
      </p:sp>
      <p:sp>
        <p:nvSpPr>
          <p:cNvPr id="6" name="标题 5"/>
          <p:cNvSpPr>
            <a:spLocks noGrp="1"/>
          </p:cNvSpPr>
          <p:nvPr>
            <p:ph type="ctrTitle" idx="14" hasCustomPrompt="1"/>
            <p:custDataLst>
              <p:tags r:id="rId7"/>
            </p:custDataLst>
          </p:nvPr>
        </p:nvSpPr>
        <p:spPr>
          <a:xfrm>
            <a:off x="1390647" y="2387599"/>
            <a:ext cx="9410703" cy="2095503"/>
          </a:xfrm>
          <a:noFill/>
        </p:spPr>
        <p:txBody>
          <a:bodyPr lIns="0" tIns="0" rIns="0" bIns="0" anchor="t">
            <a:noAutofit/>
          </a:bodyPr>
          <a:lstStyle>
            <a:lvl1pPr algn="ctr">
              <a:lnSpc>
                <a:spcPct val="111000"/>
              </a:lnSpc>
              <a:buNone/>
              <a:defRPr sz="6000" b="1">
                <a:solidFill>
                  <a:schemeClr val="bg1"/>
                </a:solidFill>
                <a:latin typeface="微软雅黑" panose="020B0503020204020204" charset="-122"/>
                <a:ea typeface="微软雅黑" panose="020B0503020204020204" charset="-122"/>
              </a:defRPr>
            </a:lvl1pPr>
          </a:lstStyle>
          <a:p>
            <a:r>
              <a:rPr lang="zh-CN" altLang="en-US"/>
              <a:t>党政风年终述职报告</a:t>
            </a:r>
          </a:p>
        </p:txBody>
      </p:sp>
      <p:sp>
        <p:nvSpPr>
          <p:cNvPr id="7" name="文本占位符 6"/>
          <p:cNvSpPr>
            <a:spLocks noGrp="1"/>
          </p:cNvSpPr>
          <p:nvPr>
            <p:ph type="body" idx="15" hasCustomPrompt="1"/>
            <p:custDataLst>
              <p:tags r:id="rId8"/>
            </p:custDataLst>
          </p:nvPr>
        </p:nvSpPr>
        <p:spPr>
          <a:xfrm>
            <a:off x="1447797" y="4483102"/>
            <a:ext cx="9296403" cy="457200"/>
          </a:xfrm>
          <a:noFill/>
        </p:spPr>
        <p:txBody>
          <a:bodyPr lIns="0" tIns="0" rIns="0" bIns="0" anchor="t">
            <a:noAutofit/>
          </a:bodyPr>
          <a:lstStyle>
            <a:lvl1pPr algn="ctr">
              <a:lnSpc>
                <a:spcPct val="125000"/>
              </a:lnSpc>
              <a:buNone/>
              <a:defRPr sz="2400" b="0">
                <a:solidFill>
                  <a:schemeClr val="bg1"/>
                </a:solidFill>
                <a:latin typeface="Microsoft YaHei UI" panose="020B0503020204020204" charset="-122"/>
                <a:ea typeface="Microsoft YaHei UI" panose="020B0503020204020204" charset="-122"/>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BY WPS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目录页-2">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2025/10/15</a:t>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dirty="0"/>
          </a:p>
        </p:txBody>
      </p:sp>
      <p:pic>
        <p:nvPicPr>
          <p:cNvPr id="5" name="图片 4"/>
          <p:cNvPicPr/>
          <p:nvPr userDrawn="1">
            <p:custDataLst>
              <p:tags r:id="rId1"/>
            </p:custDataLst>
          </p:nvPr>
        </p:nvPicPr>
        <p:blipFill>
          <a:blip r:embed="rId5"/>
          <a:stretch>
            <a:fillRect/>
          </a:stretch>
        </p:blipFill>
        <p:spPr>
          <a:xfrm>
            <a:off x="0" y="0"/>
            <a:ext cx="5029200"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6" name="标题 5"/>
          <p:cNvSpPr>
            <a:spLocks noGrp="1"/>
          </p:cNvSpPr>
          <p:nvPr>
            <p:ph type="ctrTitle" idx="13" hasCustomPrompt="1"/>
            <p:custDataLst>
              <p:tags r:id="rId2"/>
            </p:custDataLst>
          </p:nvPr>
        </p:nvSpPr>
        <p:spPr>
          <a:xfrm>
            <a:off x="825502" y="2019297"/>
            <a:ext cx="2260598" cy="761997"/>
          </a:xfrm>
          <a:noFill/>
        </p:spPr>
        <p:txBody>
          <a:bodyPr lIns="0" tIns="0" rIns="0" bIns="0" anchor="t">
            <a:noAutofit/>
          </a:bodyPr>
          <a:lstStyle>
            <a:lvl1pPr algn="l">
              <a:lnSpc>
                <a:spcPct val="114000"/>
              </a:lnSpc>
              <a:buNone/>
              <a:defRPr sz="4400" b="1">
                <a:solidFill>
                  <a:schemeClr val="bg1"/>
                </a:solidFill>
                <a:latin typeface="Microsoft YaHei UI" panose="020B0503020204020204" charset="-122"/>
                <a:ea typeface="Microsoft YaHei UI" panose="020B0503020204020204" charset="-122"/>
              </a:defRPr>
            </a:lvl1pPr>
          </a:lstStyle>
          <a:p>
            <a:r>
              <a:rPr lang="zh-CN" altLang="en-US"/>
              <a:t>目录</a:t>
            </a:r>
          </a:p>
        </p:txBody>
      </p:sp>
      <p:sp>
        <p:nvSpPr>
          <p:cNvPr id="7" name="副标题 6"/>
          <p:cNvSpPr>
            <a:spLocks noGrp="1"/>
          </p:cNvSpPr>
          <p:nvPr>
            <p:ph type="subTitle" idx="14" hasCustomPrompt="1"/>
            <p:custDataLst>
              <p:tags r:id="rId3"/>
            </p:custDataLst>
          </p:nvPr>
        </p:nvSpPr>
        <p:spPr>
          <a:xfrm>
            <a:off x="825502" y="1549396"/>
            <a:ext cx="2197102" cy="457200"/>
          </a:xfrm>
          <a:noFill/>
        </p:spPr>
        <p:txBody>
          <a:bodyPr lIns="0" tIns="0" rIns="0" bIns="0" anchor="t">
            <a:noAutofit/>
          </a:bodyPr>
          <a:lstStyle>
            <a:lvl1pPr marL="0" indent="0" algn="l">
              <a:lnSpc>
                <a:spcPct val="125000"/>
              </a:lnSpc>
              <a:buNone/>
              <a:defRPr sz="2400" b="0">
                <a:solidFill>
                  <a:schemeClr val="bg1"/>
                </a:solidFill>
                <a:latin typeface="Microsoft YaHei UI" panose="020B0503020204020204" charset="-122"/>
                <a:ea typeface="Microsoft YaHei UI"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节页-1">
    <p:bg>
      <p:bgPr>
        <a:solidFill>
          <a:srgbClr val="FFFFFF"/>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10"/>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8" name="任意多边形 7"/>
          <p:cNvSpPr/>
          <p:nvPr userDrawn="1">
            <p:custDataLst>
              <p:tags r:id="rId2"/>
            </p:custDataLst>
          </p:nvPr>
        </p:nvSpPr>
        <p:spPr>
          <a:xfrm>
            <a:off x="0" y="1790697"/>
            <a:ext cx="9258300" cy="3835400"/>
          </a:xfrm>
          <a:custGeom>
            <a:avLst/>
            <a:gdLst>
              <a:gd name="connisteX0" fmla="*/ 0 w 128587"/>
              <a:gd name="connsiteY0" fmla="*/ 0 h 53269"/>
              <a:gd name="connisteX1" fmla="*/ 9116741 w 128587"/>
              <a:gd name="connsiteY1" fmla="*/ 0 h 53269"/>
              <a:gd name="connisteX2" fmla="*/ 9213000 w 128587"/>
              <a:gd name="connsiteY2" fmla="*/ 134115 h 53269"/>
              <a:gd name="connisteX3" fmla="*/ 8032903 w 128587"/>
              <a:gd name="connsiteY3" fmla="*/ 3628138 h 53269"/>
              <a:gd name="connisteX4" fmla="*/ 7744126 w 128587"/>
              <a:gd name="connsiteY4" fmla="*/ 3835395 h 53269"/>
              <a:gd name="connisteX5" fmla="*/ 0 w 128587"/>
              <a:gd name="connsiteY5" fmla="*/ 3835395 h 53269"/>
              <a:gd name="connisteX6" fmla="*/ 0 w 128587"/>
              <a:gd name="connsiteY6" fmla="*/ 0 h 532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9258300" h="3835396">
                <a:moveTo>
                  <a:pt x="0" y="0"/>
                </a:moveTo>
                <a:lnTo>
                  <a:pt x="9116742" y="0"/>
                </a:lnTo>
                <a:cubicBezTo>
                  <a:pt x="9186264" y="0"/>
                  <a:pt x="9235248" y="68251"/>
                  <a:pt x="9213001" y="134115"/>
                </a:cubicBezTo>
                <a:lnTo>
                  <a:pt x="8032903" y="3628138"/>
                </a:lnTo>
                <a:cubicBezTo>
                  <a:pt x="7991070" y="3752012"/>
                  <a:pt x="7874877" y="3835396"/>
                  <a:pt x="7744127" y="3835396"/>
                </a:cubicBezTo>
                <a:lnTo>
                  <a:pt x="0" y="3835396"/>
                </a:lnTo>
                <a:lnTo>
                  <a:pt x="0" y="0"/>
                </a:lnTo>
                <a:close/>
              </a:path>
            </a:pathLst>
          </a:custGeom>
          <a:gradFill>
            <a:gsLst>
              <a:gs pos="0">
                <a:schemeClr val="accent2"/>
              </a:gs>
              <a:gs pos="100000">
                <a:schemeClr val="accent1"/>
              </a:gs>
            </a:gsLst>
            <a:lin ang="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2025/10/15</a:t>
            </a:fld>
            <a:endParaRPr lang="zh-CN" altLang="en-US"/>
          </a:p>
        </p:txBody>
      </p:sp>
      <p:sp>
        <p:nvSpPr>
          <p:cNvPr id="10" name="矩形 9"/>
          <p:cNvSpPr/>
          <p:nvPr userDrawn="1">
            <p:custDataLst>
              <p:tags r:id="rId4"/>
            </p:custDataLst>
          </p:nvPr>
        </p:nvSpPr>
        <p:spPr>
          <a:xfrm>
            <a:off x="1511302" y="3708404"/>
            <a:ext cx="5295900" cy="2540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9" name="文本占位符 8"/>
          <p:cNvSpPr>
            <a:spLocks noGrp="1"/>
          </p:cNvSpPr>
          <p:nvPr>
            <p:ph type="body" idx="13" hasCustomPrompt="1"/>
            <p:custDataLst>
              <p:tags r:id="rId7"/>
            </p:custDataLst>
          </p:nvPr>
        </p:nvSpPr>
        <p:spPr>
          <a:xfrm>
            <a:off x="1511302" y="2265115"/>
            <a:ext cx="5499101" cy="1350688"/>
          </a:xfrm>
          <a:noFill/>
        </p:spPr>
        <p:txBody>
          <a:bodyPr lIns="0" tIns="0" rIns="0" bIns="0" anchor="t">
            <a:noAutofit/>
          </a:bodyPr>
          <a:lstStyle>
            <a:lvl1pPr algn="l">
              <a:lnSpc>
                <a:spcPct val="109000"/>
              </a:lnSpc>
              <a:buNone/>
              <a:defRPr sz="6400" b="1">
                <a:solidFill>
                  <a:schemeClr val="accent5"/>
                </a:solidFill>
                <a:latin typeface="Microsoft YaHei UI" panose="020B0503020204020204" charset="-122"/>
                <a:ea typeface="Microsoft YaHei UI" panose="020B0503020204020204" charset="-122"/>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zh-CN" altLang="en-US"/>
              <a:t>第一章</a:t>
            </a:r>
          </a:p>
        </p:txBody>
      </p:sp>
      <p:sp>
        <p:nvSpPr>
          <p:cNvPr id="11" name="标题 10"/>
          <p:cNvSpPr>
            <a:spLocks noGrp="1"/>
          </p:cNvSpPr>
          <p:nvPr>
            <p:ph type="ctrTitle" idx="14" hasCustomPrompt="1"/>
            <p:custDataLst>
              <p:tags r:id="rId8"/>
            </p:custDataLst>
          </p:nvPr>
        </p:nvSpPr>
        <p:spPr>
          <a:xfrm>
            <a:off x="1511302" y="3937004"/>
            <a:ext cx="5448297" cy="1219197"/>
          </a:xfrm>
          <a:noFill/>
        </p:spPr>
        <p:txBody>
          <a:bodyPr lIns="0" tIns="0" rIns="0" bIns="0" anchor="ctr">
            <a:noAutofit/>
          </a:bodyPr>
          <a:lstStyle>
            <a:lvl1pPr algn="l">
              <a:lnSpc>
                <a:spcPct val="104000"/>
              </a:lnSpc>
              <a:buNone/>
              <a:defRPr sz="4800" b="0">
                <a:solidFill>
                  <a:schemeClr val="tx2"/>
                </a:solidFill>
                <a:latin typeface="Microsoft YaHei UI" panose="020B0503020204020204" charset="-122"/>
                <a:ea typeface="Microsoft YaHei UI" panose="020B0503020204020204" charset="-122"/>
              </a:defRPr>
            </a:lvl1pPr>
          </a:lstStyle>
          <a:p>
            <a:r>
              <a:rPr lang="zh-CN" altLang="en-US"/>
              <a:t>章节页的标题内容</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2025/10/15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2025/10/15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2025/10/15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2025/10/15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2025/10/15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结束页-1">
    <p:bg>
      <p:bgPr>
        <a:solidFill>
          <a:srgbClr val="FFFFFF"/>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10"/>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8" name="任意多边形 7"/>
          <p:cNvSpPr/>
          <p:nvPr userDrawn="1">
            <p:custDataLst>
              <p:tags r:id="rId2"/>
            </p:custDataLst>
          </p:nvPr>
        </p:nvSpPr>
        <p:spPr>
          <a:xfrm>
            <a:off x="609603" y="1612901"/>
            <a:ext cx="10972800" cy="3631565"/>
          </a:xfrm>
          <a:custGeom>
            <a:avLst/>
            <a:gdLst>
              <a:gd name="connisteX0" fmla="*/ 0 w 152400"/>
              <a:gd name="connsiteY0" fmla="*/ 203197 h 50447"/>
              <a:gd name="connisteX1" fmla="*/ 203197 w 152400"/>
              <a:gd name="connsiteY1" fmla="*/ 0 h 50447"/>
              <a:gd name="connisteX2" fmla="*/ 10769602 w 152400"/>
              <a:gd name="connsiteY2" fmla="*/ 0 h 50447"/>
              <a:gd name="connisteX3" fmla="*/ 10972800 w 152400"/>
              <a:gd name="connsiteY3" fmla="*/ 203197 h 50447"/>
              <a:gd name="connisteX4" fmla="*/ 10972800 w 152400"/>
              <a:gd name="connsiteY4" fmla="*/ 3429000 h 50447"/>
              <a:gd name="connisteX5" fmla="*/ 10769602 w 152400"/>
              <a:gd name="connsiteY5" fmla="*/ 3632197 h 50447"/>
              <a:gd name="connisteX6" fmla="*/ 203197 w 152400"/>
              <a:gd name="connsiteY6" fmla="*/ 3632197 h 50447"/>
              <a:gd name="connisteX7" fmla="*/ 0 w 152400"/>
              <a:gd name="connsiteY7" fmla="*/ 3429000 h 50447"/>
              <a:gd name="connisteX8" fmla="*/ 0 w 152400"/>
              <a:gd name="connsiteY8" fmla="*/ 203197 h 5044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0972800" h="3632198">
                <a:moveTo>
                  <a:pt x="0" y="203198"/>
                </a:moveTo>
                <a:cubicBezTo>
                  <a:pt x="0" y="90974"/>
                  <a:pt x="90974" y="0"/>
                  <a:pt x="203198" y="0"/>
                </a:cubicBezTo>
                <a:lnTo>
                  <a:pt x="10769602" y="0"/>
                </a:lnTo>
                <a:cubicBezTo>
                  <a:pt x="10881826" y="0"/>
                  <a:pt x="10972800" y="90974"/>
                  <a:pt x="10972800" y="203198"/>
                </a:cubicBezTo>
                <a:lnTo>
                  <a:pt x="10972800" y="3429000"/>
                </a:lnTo>
                <a:cubicBezTo>
                  <a:pt x="10972800" y="3541233"/>
                  <a:pt x="10881826" y="3632198"/>
                  <a:pt x="10769602" y="3632198"/>
                </a:cubicBezTo>
                <a:lnTo>
                  <a:pt x="203198" y="3632198"/>
                </a:lnTo>
                <a:cubicBezTo>
                  <a:pt x="90974" y="3632198"/>
                  <a:pt x="0" y="3541233"/>
                  <a:pt x="0" y="3429000"/>
                </a:cubicBezTo>
                <a:lnTo>
                  <a:pt x="0" y="203198"/>
                </a:lnTo>
                <a:close/>
              </a:path>
            </a:pathLst>
          </a:custGeom>
          <a:gradFill>
            <a:gsLst>
              <a:gs pos="0">
                <a:schemeClr val="accent2"/>
              </a:gs>
              <a:gs pos="100000">
                <a:schemeClr val="accent1"/>
              </a:gs>
            </a:gsLst>
            <a:lin ang="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2025/10/15</a:t>
            </a:fld>
            <a:endParaRPr lang="zh-CN" altLang="en-US"/>
          </a:p>
        </p:txBody>
      </p:sp>
      <p:sp>
        <p:nvSpPr>
          <p:cNvPr id="10" name="矩形 9"/>
          <p:cNvSpPr/>
          <p:nvPr userDrawn="1">
            <p:custDataLst>
              <p:tags r:id="rId4"/>
            </p:custDataLst>
          </p:nvPr>
        </p:nvSpPr>
        <p:spPr>
          <a:xfrm>
            <a:off x="3365504" y="3149596"/>
            <a:ext cx="5448300" cy="2540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9" name="副标题 8"/>
          <p:cNvSpPr>
            <a:spLocks noGrp="1"/>
          </p:cNvSpPr>
          <p:nvPr>
            <p:ph type="subTitle" idx="13" hasCustomPrompt="1"/>
            <p:custDataLst>
              <p:tags r:id="rId7"/>
            </p:custDataLst>
          </p:nvPr>
        </p:nvSpPr>
        <p:spPr>
          <a:xfrm>
            <a:off x="3327401" y="2489198"/>
            <a:ext cx="5524503" cy="457200"/>
          </a:xfrm>
          <a:noFill/>
        </p:spPr>
        <p:txBody>
          <a:bodyPr lIns="0" tIns="0" rIns="0" bIns="0" anchor="t">
            <a:noAutofit/>
          </a:bodyPr>
          <a:lstStyle>
            <a:lvl1pPr marL="0" indent="0" algn="ctr">
              <a:lnSpc>
                <a:spcPct val="125000"/>
              </a:lnSpc>
              <a:buNone/>
              <a:defRPr sz="2400" b="0">
                <a:solidFill>
                  <a:schemeClr val="tx1"/>
                </a:solidFill>
                <a:latin typeface="Microsoft YaHei UI" panose="020B0503020204020204" charset="-122"/>
                <a:ea typeface="Microsoft YaHei UI"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p>
        </p:txBody>
      </p:sp>
      <p:sp>
        <p:nvSpPr>
          <p:cNvPr id="11" name="标题 10"/>
          <p:cNvSpPr>
            <a:spLocks noGrp="1"/>
          </p:cNvSpPr>
          <p:nvPr>
            <p:ph type="ctrTitle" idx="14" hasCustomPrompt="1"/>
            <p:custDataLst>
              <p:tags r:id="rId8"/>
            </p:custDataLst>
          </p:nvPr>
        </p:nvSpPr>
        <p:spPr>
          <a:xfrm>
            <a:off x="3263896" y="3378196"/>
            <a:ext cx="5651504" cy="1015999"/>
          </a:xfrm>
          <a:noFill/>
        </p:spPr>
        <p:txBody>
          <a:bodyPr lIns="0" tIns="0" rIns="0" bIns="0" anchor="t">
            <a:noAutofit/>
          </a:bodyPr>
          <a:lstStyle>
            <a:lvl1pPr algn="ctr">
              <a:lnSpc>
                <a:spcPct val="104000"/>
              </a:lnSpc>
              <a:buNone/>
              <a:defRPr sz="6400" b="1">
                <a:solidFill>
                  <a:schemeClr val="accent5"/>
                </a:solidFill>
                <a:latin typeface="Microsoft YaHei UI" panose="020B0503020204020204" charset="-122"/>
                <a:ea typeface="Microsoft YaHei UI" panose="020B0503020204020204" charset="-122"/>
              </a:defRPr>
            </a:lvl1pPr>
          </a:lstStyle>
          <a:p>
            <a:r>
              <a:rPr lang="zh-CN" altLang="en-US"/>
              <a:t>谢谢观看</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封面页-1">
    <p:bg>
      <p:bgPr>
        <a:solidFill>
          <a:srgbClr val="FFFFFF"/>
        </a:solidFill>
        <a:effectLst/>
      </p:bgPr>
    </p:bg>
    <p:spTree>
      <p:nvGrpSpPr>
        <p:cNvPr id="1" name=""/>
        <p:cNvGrpSpPr/>
        <p:nvPr/>
      </p:nvGrpSpPr>
      <p:grpSpPr>
        <a:xfrm>
          <a:off x="0" y="0"/>
          <a:ext cx="0" cy="0"/>
          <a:chOff x="0" y="0"/>
          <a:chExt cx="0" cy="0"/>
        </a:xfrm>
      </p:grpSpPr>
      <p:pic>
        <p:nvPicPr>
          <p:cNvPr id="4" name="图片 3"/>
          <p:cNvPicPr/>
          <p:nvPr userDrawn="1">
            <p:custDataLst>
              <p:tags r:id="rId1"/>
            </p:custDataLst>
          </p:nvPr>
        </p:nvPicPr>
        <p:blipFill>
          <a:blip r:embed="rId10"/>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t>2025/10/15</a:t>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pic>
        <p:nvPicPr>
          <p:cNvPr id="8" name="图片 7"/>
          <p:cNvPicPr/>
          <p:nvPr userDrawn="1">
            <p:custDataLst>
              <p:tags r:id="rId5"/>
            </p:custDataLst>
          </p:nvPr>
        </p:nvPicPr>
        <p:blipFill>
          <a:blip r:embed="rId11"/>
          <a:stretch>
            <a:fillRect/>
          </a:stretch>
        </p:blipFill>
        <p:spPr>
          <a:xfrm>
            <a:off x="0" y="5244465"/>
            <a:ext cx="12191365" cy="16129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5" name="文本占位符 4"/>
          <p:cNvSpPr>
            <a:spLocks noGrp="1"/>
          </p:cNvSpPr>
          <p:nvPr>
            <p:ph type="body" idx="13" hasCustomPrompt="1"/>
            <p:custDataLst>
              <p:tags r:id="rId6"/>
            </p:custDataLst>
          </p:nvPr>
        </p:nvSpPr>
        <p:spPr>
          <a:xfrm>
            <a:off x="1447797" y="1371600"/>
            <a:ext cx="9296403" cy="457200"/>
          </a:xfrm>
          <a:noFill/>
        </p:spPr>
        <p:txBody>
          <a:bodyPr lIns="0" tIns="0" rIns="0" bIns="0" anchor="t">
            <a:noAutofit/>
          </a:bodyPr>
          <a:lstStyle>
            <a:lvl1pPr algn="ctr">
              <a:lnSpc>
                <a:spcPct val="125000"/>
              </a:lnSpc>
              <a:buNone/>
              <a:defRPr sz="2400" b="0">
                <a:solidFill>
                  <a:schemeClr val="bg1"/>
                </a:solidFill>
                <a:latin typeface="Microsoft YaHei UI" panose="020B0503020204020204" charset="-122"/>
                <a:ea typeface="Microsoft YaHei UI" panose="020B0503020204020204" charset="-122"/>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20XX YEAR</a:t>
            </a:r>
          </a:p>
        </p:txBody>
      </p:sp>
      <p:sp>
        <p:nvSpPr>
          <p:cNvPr id="6" name="标题 5"/>
          <p:cNvSpPr>
            <a:spLocks noGrp="1"/>
          </p:cNvSpPr>
          <p:nvPr>
            <p:ph type="ctrTitle" idx="14" hasCustomPrompt="1"/>
            <p:custDataLst>
              <p:tags r:id="rId7"/>
            </p:custDataLst>
          </p:nvPr>
        </p:nvSpPr>
        <p:spPr>
          <a:xfrm>
            <a:off x="1390647" y="2387599"/>
            <a:ext cx="9410703" cy="2095503"/>
          </a:xfrm>
          <a:noFill/>
        </p:spPr>
        <p:txBody>
          <a:bodyPr lIns="0" tIns="0" rIns="0" bIns="0" anchor="t">
            <a:noAutofit/>
          </a:bodyPr>
          <a:lstStyle>
            <a:lvl1pPr algn="ctr">
              <a:lnSpc>
                <a:spcPct val="111000"/>
              </a:lnSpc>
              <a:buNone/>
              <a:defRPr sz="6000" b="1">
                <a:solidFill>
                  <a:schemeClr val="bg1"/>
                </a:solidFill>
                <a:latin typeface="微软雅黑" panose="020B0503020204020204" charset="-122"/>
                <a:ea typeface="微软雅黑" panose="020B0503020204020204" charset="-122"/>
              </a:defRPr>
            </a:lvl1pPr>
          </a:lstStyle>
          <a:p>
            <a:r>
              <a:rPr lang="zh-CN" altLang="en-US"/>
              <a:t>党政风年终述职报告</a:t>
            </a:r>
          </a:p>
        </p:txBody>
      </p:sp>
      <p:sp>
        <p:nvSpPr>
          <p:cNvPr id="7" name="文本占位符 6"/>
          <p:cNvSpPr>
            <a:spLocks noGrp="1"/>
          </p:cNvSpPr>
          <p:nvPr>
            <p:ph type="body" idx="15" hasCustomPrompt="1"/>
            <p:custDataLst>
              <p:tags r:id="rId8"/>
            </p:custDataLst>
          </p:nvPr>
        </p:nvSpPr>
        <p:spPr>
          <a:xfrm>
            <a:off x="1447797" y="4483102"/>
            <a:ext cx="9296403" cy="457200"/>
          </a:xfrm>
          <a:noFill/>
        </p:spPr>
        <p:txBody>
          <a:bodyPr lIns="0" tIns="0" rIns="0" bIns="0" anchor="t">
            <a:noAutofit/>
          </a:bodyPr>
          <a:lstStyle>
            <a:lvl1pPr algn="ctr">
              <a:lnSpc>
                <a:spcPct val="125000"/>
              </a:lnSpc>
              <a:buNone/>
              <a:defRPr sz="2400" b="0">
                <a:solidFill>
                  <a:schemeClr val="bg1"/>
                </a:solidFill>
                <a:latin typeface="Microsoft YaHei UI" panose="020B0503020204020204" charset="-122"/>
                <a:ea typeface="Microsoft YaHei UI" panose="020B0503020204020204" charset="-122"/>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BY WPS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目录页-2">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2025/10/15</a:t>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dirty="0"/>
          </a:p>
        </p:txBody>
      </p:sp>
      <p:pic>
        <p:nvPicPr>
          <p:cNvPr id="5" name="图片 4"/>
          <p:cNvPicPr/>
          <p:nvPr userDrawn="1">
            <p:custDataLst>
              <p:tags r:id="rId1"/>
            </p:custDataLst>
          </p:nvPr>
        </p:nvPicPr>
        <p:blipFill>
          <a:blip r:embed="rId5"/>
          <a:stretch>
            <a:fillRect/>
          </a:stretch>
        </p:blipFill>
        <p:spPr>
          <a:xfrm>
            <a:off x="0" y="0"/>
            <a:ext cx="5029200"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6" name="标题 5"/>
          <p:cNvSpPr>
            <a:spLocks noGrp="1"/>
          </p:cNvSpPr>
          <p:nvPr>
            <p:ph type="ctrTitle" idx="13" hasCustomPrompt="1"/>
            <p:custDataLst>
              <p:tags r:id="rId2"/>
            </p:custDataLst>
          </p:nvPr>
        </p:nvSpPr>
        <p:spPr>
          <a:xfrm>
            <a:off x="825502" y="2019297"/>
            <a:ext cx="2260598" cy="761997"/>
          </a:xfrm>
          <a:noFill/>
        </p:spPr>
        <p:txBody>
          <a:bodyPr lIns="0" tIns="0" rIns="0" bIns="0" anchor="t">
            <a:noAutofit/>
          </a:bodyPr>
          <a:lstStyle>
            <a:lvl1pPr algn="l">
              <a:lnSpc>
                <a:spcPct val="114000"/>
              </a:lnSpc>
              <a:buNone/>
              <a:defRPr sz="4400" b="1">
                <a:solidFill>
                  <a:schemeClr val="bg1"/>
                </a:solidFill>
                <a:latin typeface="Microsoft YaHei UI" panose="020B0503020204020204" charset="-122"/>
                <a:ea typeface="Microsoft YaHei UI" panose="020B0503020204020204" charset="-122"/>
              </a:defRPr>
            </a:lvl1pPr>
          </a:lstStyle>
          <a:p>
            <a:r>
              <a:rPr lang="zh-CN" altLang="en-US"/>
              <a:t>目录</a:t>
            </a:r>
          </a:p>
        </p:txBody>
      </p:sp>
      <p:sp>
        <p:nvSpPr>
          <p:cNvPr id="7" name="副标题 6"/>
          <p:cNvSpPr>
            <a:spLocks noGrp="1"/>
          </p:cNvSpPr>
          <p:nvPr>
            <p:ph type="subTitle" idx="14" hasCustomPrompt="1"/>
            <p:custDataLst>
              <p:tags r:id="rId3"/>
            </p:custDataLst>
          </p:nvPr>
        </p:nvSpPr>
        <p:spPr>
          <a:xfrm>
            <a:off x="825502" y="1549396"/>
            <a:ext cx="2197102" cy="457200"/>
          </a:xfrm>
          <a:noFill/>
        </p:spPr>
        <p:txBody>
          <a:bodyPr lIns="0" tIns="0" rIns="0" bIns="0" anchor="t">
            <a:noAutofit/>
          </a:bodyPr>
          <a:lstStyle>
            <a:lvl1pPr marL="0" indent="0" algn="l">
              <a:lnSpc>
                <a:spcPct val="125000"/>
              </a:lnSpc>
              <a:buNone/>
              <a:defRPr sz="2400" b="0">
                <a:solidFill>
                  <a:schemeClr val="bg1"/>
                </a:solidFill>
                <a:latin typeface="Microsoft YaHei UI" panose="020B0503020204020204" charset="-122"/>
                <a:ea typeface="Microsoft YaHei UI"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节页-1">
    <p:bg>
      <p:bgPr>
        <a:solidFill>
          <a:srgbClr val="FFFFFF"/>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10"/>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8" name="任意多边形 7"/>
          <p:cNvSpPr/>
          <p:nvPr userDrawn="1">
            <p:custDataLst>
              <p:tags r:id="rId2"/>
            </p:custDataLst>
          </p:nvPr>
        </p:nvSpPr>
        <p:spPr>
          <a:xfrm>
            <a:off x="0" y="1790697"/>
            <a:ext cx="9258300" cy="3835400"/>
          </a:xfrm>
          <a:custGeom>
            <a:avLst/>
            <a:gdLst>
              <a:gd name="connisteX0" fmla="*/ 0 w 128587"/>
              <a:gd name="connsiteY0" fmla="*/ 0 h 53269"/>
              <a:gd name="connisteX1" fmla="*/ 9116741 w 128587"/>
              <a:gd name="connsiteY1" fmla="*/ 0 h 53269"/>
              <a:gd name="connisteX2" fmla="*/ 9213000 w 128587"/>
              <a:gd name="connsiteY2" fmla="*/ 134115 h 53269"/>
              <a:gd name="connisteX3" fmla="*/ 8032903 w 128587"/>
              <a:gd name="connsiteY3" fmla="*/ 3628138 h 53269"/>
              <a:gd name="connisteX4" fmla="*/ 7744126 w 128587"/>
              <a:gd name="connsiteY4" fmla="*/ 3835395 h 53269"/>
              <a:gd name="connisteX5" fmla="*/ 0 w 128587"/>
              <a:gd name="connsiteY5" fmla="*/ 3835395 h 53269"/>
              <a:gd name="connisteX6" fmla="*/ 0 w 128587"/>
              <a:gd name="connsiteY6" fmla="*/ 0 h 532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9258300" h="3835396">
                <a:moveTo>
                  <a:pt x="0" y="0"/>
                </a:moveTo>
                <a:lnTo>
                  <a:pt x="9116742" y="0"/>
                </a:lnTo>
                <a:cubicBezTo>
                  <a:pt x="9186264" y="0"/>
                  <a:pt x="9235248" y="68251"/>
                  <a:pt x="9213001" y="134115"/>
                </a:cubicBezTo>
                <a:lnTo>
                  <a:pt x="8032903" y="3628138"/>
                </a:lnTo>
                <a:cubicBezTo>
                  <a:pt x="7991070" y="3752012"/>
                  <a:pt x="7874877" y="3835396"/>
                  <a:pt x="7744127" y="3835396"/>
                </a:cubicBezTo>
                <a:lnTo>
                  <a:pt x="0" y="3835396"/>
                </a:lnTo>
                <a:lnTo>
                  <a:pt x="0" y="0"/>
                </a:lnTo>
                <a:close/>
              </a:path>
            </a:pathLst>
          </a:custGeom>
          <a:gradFill>
            <a:gsLst>
              <a:gs pos="0">
                <a:schemeClr val="accent2"/>
              </a:gs>
              <a:gs pos="100000">
                <a:schemeClr val="accent1"/>
              </a:gs>
            </a:gsLst>
            <a:lin ang="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2025/10/15</a:t>
            </a:fld>
            <a:endParaRPr lang="zh-CN" altLang="en-US"/>
          </a:p>
        </p:txBody>
      </p:sp>
      <p:sp>
        <p:nvSpPr>
          <p:cNvPr id="10" name="矩形 9"/>
          <p:cNvSpPr/>
          <p:nvPr userDrawn="1">
            <p:custDataLst>
              <p:tags r:id="rId4"/>
            </p:custDataLst>
          </p:nvPr>
        </p:nvSpPr>
        <p:spPr>
          <a:xfrm>
            <a:off x="1511302" y="3708404"/>
            <a:ext cx="5295900" cy="2540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9" name="文本占位符 8"/>
          <p:cNvSpPr>
            <a:spLocks noGrp="1"/>
          </p:cNvSpPr>
          <p:nvPr>
            <p:ph type="body" idx="13" hasCustomPrompt="1"/>
            <p:custDataLst>
              <p:tags r:id="rId7"/>
            </p:custDataLst>
          </p:nvPr>
        </p:nvSpPr>
        <p:spPr>
          <a:xfrm>
            <a:off x="1511302" y="2265115"/>
            <a:ext cx="5499101" cy="1350688"/>
          </a:xfrm>
          <a:noFill/>
        </p:spPr>
        <p:txBody>
          <a:bodyPr lIns="0" tIns="0" rIns="0" bIns="0" anchor="t">
            <a:noAutofit/>
          </a:bodyPr>
          <a:lstStyle>
            <a:lvl1pPr algn="l">
              <a:lnSpc>
                <a:spcPct val="109000"/>
              </a:lnSpc>
              <a:buNone/>
              <a:defRPr sz="6400" b="1">
                <a:solidFill>
                  <a:schemeClr val="accent5"/>
                </a:solidFill>
                <a:latin typeface="Microsoft YaHei UI" panose="020B0503020204020204" charset="-122"/>
                <a:ea typeface="Microsoft YaHei UI" panose="020B0503020204020204" charset="-122"/>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zh-CN" altLang="en-US"/>
              <a:t>第一章</a:t>
            </a:r>
          </a:p>
        </p:txBody>
      </p:sp>
      <p:sp>
        <p:nvSpPr>
          <p:cNvPr id="11" name="标题 10"/>
          <p:cNvSpPr>
            <a:spLocks noGrp="1"/>
          </p:cNvSpPr>
          <p:nvPr>
            <p:ph type="ctrTitle" idx="14" hasCustomPrompt="1"/>
            <p:custDataLst>
              <p:tags r:id="rId8"/>
            </p:custDataLst>
          </p:nvPr>
        </p:nvSpPr>
        <p:spPr>
          <a:xfrm>
            <a:off x="1511302" y="3937004"/>
            <a:ext cx="5448297" cy="1219197"/>
          </a:xfrm>
          <a:noFill/>
        </p:spPr>
        <p:txBody>
          <a:bodyPr lIns="0" tIns="0" rIns="0" bIns="0" anchor="ctr">
            <a:noAutofit/>
          </a:bodyPr>
          <a:lstStyle>
            <a:lvl1pPr algn="l">
              <a:lnSpc>
                <a:spcPct val="104000"/>
              </a:lnSpc>
              <a:buNone/>
              <a:defRPr sz="4800" b="0">
                <a:solidFill>
                  <a:schemeClr val="tx2"/>
                </a:solidFill>
                <a:latin typeface="Microsoft YaHei UI" panose="020B0503020204020204" charset="-122"/>
                <a:ea typeface="Microsoft YaHei UI" panose="020B0503020204020204" charset="-122"/>
              </a:defRPr>
            </a:lvl1pPr>
          </a:lstStyle>
          <a:p>
            <a:r>
              <a:rPr lang="zh-CN" altLang="en-US"/>
              <a:t>章节页的标题内容</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2025/10/15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2025/10/15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2025/10/15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2025/10/15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2025/10/15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结束页-1">
    <p:bg>
      <p:bgPr>
        <a:solidFill>
          <a:srgbClr val="FFFFFF"/>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10"/>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8" name="任意多边形 7"/>
          <p:cNvSpPr/>
          <p:nvPr userDrawn="1">
            <p:custDataLst>
              <p:tags r:id="rId2"/>
            </p:custDataLst>
          </p:nvPr>
        </p:nvSpPr>
        <p:spPr>
          <a:xfrm>
            <a:off x="609603" y="1612901"/>
            <a:ext cx="10972800" cy="3631565"/>
          </a:xfrm>
          <a:custGeom>
            <a:avLst/>
            <a:gdLst>
              <a:gd name="connisteX0" fmla="*/ 0 w 152400"/>
              <a:gd name="connsiteY0" fmla="*/ 203197 h 50447"/>
              <a:gd name="connisteX1" fmla="*/ 203197 w 152400"/>
              <a:gd name="connsiteY1" fmla="*/ 0 h 50447"/>
              <a:gd name="connisteX2" fmla="*/ 10769602 w 152400"/>
              <a:gd name="connsiteY2" fmla="*/ 0 h 50447"/>
              <a:gd name="connisteX3" fmla="*/ 10972800 w 152400"/>
              <a:gd name="connsiteY3" fmla="*/ 203197 h 50447"/>
              <a:gd name="connisteX4" fmla="*/ 10972800 w 152400"/>
              <a:gd name="connsiteY4" fmla="*/ 3429000 h 50447"/>
              <a:gd name="connisteX5" fmla="*/ 10769602 w 152400"/>
              <a:gd name="connsiteY5" fmla="*/ 3632197 h 50447"/>
              <a:gd name="connisteX6" fmla="*/ 203197 w 152400"/>
              <a:gd name="connsiteY6" fmla="*/ 3632197 h 50447"/>
              <a:gd name="connisteX7" fmla="*/ 0 w 152400"/>
              <a:gd name="connsiteY7" fmla="*/ 3429000 h 50447"/>
              <a:gd name="connisteX8" fmla="*/ 0 w 152400"/>
              <a:gd name="connsiteY8" fmla="*/ 203197 h 5044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0972800" h="3632198">
                <a:moveTo>
                  <a:pt x="0" y="203198"/>
                </a:moveTo>
                <a:cubicBezTo>
                  <a:pt x="0" y="90974"/>
                  <a:pt x="90974" y="0"/>
                  <a:pt x="203198" y="0"/>
                </a:cubicBezTo>
                <a:lnTo>
                  <a:pt x="10769602" y="0"/>
                </a:lnTo>
                <a:cubicBezTo>
                  <a:pt x="10881826" y="0"/>
                  <a:pt x="10972800" y="90974"/>
                  <a:pt x="10972800" y="203198"/>
                </a:cubicBezTo>
                <a:lnTo>
                  <a:pt x="10972800" y="3429000"/>
                </a:lnTo>
                <a:cubicBezTo>
                  <a:pt x="10972800" y="3541233"/>
                  <a:pt x="10881826" y="3632198"/>
                  <a:pt x="10769602" y="3632198"/>
                </a:cubicBezTo>
                <a:lnTo>
                  <a:pt x="203198" y="3632198"/>
                </a:lnTo>
                <a:cubicBezTo>
                  <a:pt x="90974" y="3632198"/>
                  <a:pt x="0" y="3541233"/>
                  <a:pt x="0" y="3429000"/>
                </a:cubicBezTo>
                <a:lnTo>
                  <a:pt x="0" y="203198"/>
                </a:lnTo>
                <a:close/>
              </a:path>
            </a:pathLst>
          </a:custGeom>
          <a:gradFill>
            <a:gsLst>
              <a:gs pos="0">
                <a:schemeClr val="accent2"/>
              </a:gs>
              <a:gs pos="100000">
                <a:schemeClr val="accent1"/>
              </a:gs>
            </a:gsLst>
            <a:lin ang="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2025/10/15</a:t>
            </a:fld>
            <a:endParaRPr lang="zh-CN" altLang="en-US"/>
          </a:p>
        </p:txBody>
      </p:sp>
      <p:sp>
        <p:nvSpPr>
          <p:cNvPr id="10" name="矩形 9"/>
          <p:cNvSpPr/>
          <p:nvPr userDrawn="1">
            <p:custDataLst>
              <p:tags r:id="rId4"/>
            </p:custDataLst>
          </p:nvPr>
        </p:nvSpPr>
        <p:spPr>
          <a:xfrm>
            <a:off x="3365504" y="3149596"/>
            <a:ext cx="5448300" cy="2540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9" name="副标题 8"/>
          <p:cNvSpPr>
            <a:spLocks noGrp="1"/>
          </p:cNvSpPr>
          <p:nvPr>
            <p:ph type="subTitle" idx="13" hasCustomPrompt="1"/>
            <p:custDataLst>
              <p:tags r:id="rId7"/>
            </p:custDataLst>
          </p:nvPr>
        </p:nvSpPr>
        <p:spPr>
          <a:xfrm>
            <a:off x="3327401" y="2489198"/>
            <a:ext cx="5524503" cy="457200"/>
          </a:xfrm>
          <a:noFill/>
        </p:spPr>
        <p:txBody>
          <a:bodyPr lIns="0" tIns="0" rIns="0" bIns="0" anchor="t">
            <a:noAutofit/>
          </a:bodyPr>
          <a:lstStyle>
            <a:lvl1pPr marL="0" indent="0" algn="ctr">
              <a:lnSpc>
                <a:spcPct val="125000"/>
              </a:lnSpc>
              <a:buNone/>
              <a:defRPr sz="2400" b="0">
                <a:solidFill>
                  <a:schemeClr val="tx1"/>
                </a:solidFill>
                <a:latin typeface="Microsoft YaHei UI" panose="020B0503020204020204" charset="-122"/>
                <a:ea typeface="Microsoft YaHei UI"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p>
        </p:txBody>
      </p:sp>
      <p:sp>
        <p:nvSpPr>
          <p:cNvPr id="11" name="标题 10"/>
          <p:cNvSpPr>
            <a:spLocks noGrp="1"/>
          </p:cNvSpPr>
          <p:nvPr>
            <p:ph type="ctrTitle" idx="14" hasCustomPrompt="1"/>
            <p:custDataLst>
              <p:tags r:id="rId8"/>
            </p:custDataLst>
          </p:nvPr>
        </p:nvSpPr>
        <p:spPr>
          <a:xfrm>
            <a:off x="3263896" y="3378196"/>
            <a:ext cx="5651504" cy="1015999"/>
          </a:xfrm>
          <a:noFill/>
        </p:spPr>
        <p:txBody>
          <a:bodyPr lIns="0" tIns="0" rIns="0" bIns="0" anchor="t">
            <a:noAutofit/>
          </a:bodyPr>
          <a:lstStyle>
            <a:lvl1pPr algn="ctr">
              <a:lnSpc>
                <a:spcPct val="104000"/>
              </a:lnSpc>
              <a:buNone/>
              <a:defRPr sz="6400" b="1">
                <a:solidFill>
                  <a:schemeClr val="accent5"/>
                </a:solidFill>
                <a:latin typeface="Microsoft YaHei UI" panose="020B0503020204020204" charset="-122"/>
                <a:ea typeface="Microsoft YaHei UI" panose="020B0503020204020204" charset="-122"/>
              </a:defRPr>
            </a:lvl1pPr>
          </a:lstStyle>
          <a:p>
            <a:r>
              <a:rPr lang="zh-CN" altLang="en-US"/>
              <a:t>谢谢观看</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19" Type="http://schemas.openxmlformats.org/officeDocument/2006/relationships/tags" Target="../tags/tag7.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80.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79.xml"/><Relationship Id="rId2" Type="http://schemas.openxmlformats.org/officeDocument/2006/relationships/slideLayout" Target="../slideLayouts/slideLayout25.xml"/><Relationship Id="rId16" Type="http://schemas.openxmlformats.org/officeDocument/2006/relationships/tags" Target="../tags/tag78.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77.xml"/><Relationship Id="rId10" Type="http://schemas.openxmlformats.org/officeDocument/2006/relationships/slideLayout" Target="../slideLayouts/slideLayout33.xml"/><Relationship Id="rId19" Type="http://schemas.openxmlformats.org/officeDocument/2006/relationships/tags" Target="../tags/tag81.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2025/10/15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2025/10/15</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2025/10/15</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1.xml"/><Relationship Id="rId1" Type="http://schemas.openxmlformats.org/officeDocument/2006/relationships/tags" Target="../tags/tag150.xml"/></Relationships>
</file>

<file path=ppt/slides/_rels/slide10.xml.rels><?xml version="1.0" encoding="UTF-8" standalone="yes"?>
<Relationships xmlns="http://schemas.openxmlformats.org/package/2006/relationships"><Relationship Id="rId3" Type="http://schemas.openxmlformats.org/officeDocument/2006/relationships/tags" Target="../tags/tag234.xml"/><Relationship Id="rId7" Type="http://schemas.openxmlformats.org/officeDocument/2006/relationships/image" Target="../media/image13.pn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17.jpeg"/><Relationship Id="rId5" Type="http://schemas.openxmlformats.org/officeDocument/2006/relationships/slideLayout" Target="../slideLayouts/slideLayout18.xml"/><Relationship Id="rId4" Type="http://schemas.openxmlformats.org/officeDocument/2006/relationships/tags" Target="../tags/tag235.xml"/></Relationships>
</file>

<file path=ppt/slides/_rels/slide11.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image" Target="../media/image19.png"/><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18.jpe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Layout" Target="../slideLayouts/slideLayout18.xml"/><Relationship Id="rId5" Type="http://schemas.openxmlformats.org/officeDocument/2006/relationships/tags" Target="../tags/tag240.xml"/><Relationship Id="rId10" Type="http://schemas.openxmlformats.org/officeDocument/2006/relationships/tags" Target="../tags/tag245.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48.xml"/><Relationship Id="rId7" Type="http://schemas.openxmlformats.org/officeDocument/2006/relationships/image" Target="../media/image21.jpe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slideLayout" Target="../slideLayouts/slideLayout18.xml"/><Relationship Id="rId5" Type="http://schemas.openxmlformats.org/officeDocument/2006/relationships/tags" Target="../tags/tag250.xml"/><Relationship Id="rId4" Type="http://schemas.openxmlformats.org/officeDocument/2006/relationships/tags" Target="../tags/tag249.xml"/></Relationships>
</file>

<file path=ppt/slides/_rels/slide13.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slideLayout" Target="../slideLayouts/slideLayout18.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tags" Target="../tags/tag262.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image" Target="../media/image23.png"/><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image" Target="../media/image24.jpeg"/><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slideLayout" Target="../slideLayouts/slideLayout30.xml"/><Relationship Id="rId2" Type="http://schemas.openxmlformats.org/officeDocument/2006/relationships/tags" Target="../tags/tag267.xml"/><Relationship Id="rId16" Type="http://schemas.openxmlformats.org/officeDocument/2006/relationships/image" Target="../media/image26.jpeg"/><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5" Type="http://schemas.openxmlformats.org/officeDocument/2006/relationships/tags" Target="../tags/tag270.xml"/><Relationship Id="rId15" Type="http://schemas.openxmlformats.org/officeDocument/2006/relationships/image" Target="../media/image25.jpeg"/><Relationship Id="rId10" Type="http://schemas.openxmlformats.org/officeDocument/2006/relationships/tags" Target="../tags/tag275.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tags" Target="../tags/tag284.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28.png"/><Relationship Id="rId5" Type="http://schemas.openxmlformats.org/officeDocument/2006/relationships/tags" Target="../tags/tag281.xml"/><Relationship Id="rId10" Type="http://schemas.openxmlformats.org/officeDocument/2006/relationships/image" Target="../media/image27.jpeg"/><Relationship Id="rId4" Type="http://schemas.openxmlformats.org/officeDocument/2006/relationships/tags" Target="../tags/tag280.xml"/><Relationship Id="rId9"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tags" Target="../tags/tag292.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28.png"/><Relationship Id="rId5" Type="http://schemas.openxmlformats.org/officeDocument/2006/relationships/tags" Target="../tags/tag289.xml"/><Relationship Id="rId10" Type="http://schemas.openxmlformats.org/officeDocument/2006/relationships/image" Target="../media/image29.jpeg"/><Relationship Id="rId4" Type="http://schemas.openxmlformats.org/officeDocument/2006/relationships/tags" Target="../tags/tag288.xml"/><Relationship Id="rId9"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image" Target="../media/image1.png"/><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slideLayout" Target="../slideLayouts/slideLayout18.xm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s>
</file>

<file path=ppt/slides/_rels/slide19.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3" Type="http://schemas.openxmlformats.org/officeDocument/2006/relationships/tags" Target="../tags/tag154.xml"/><Relationship Id="rId21" Type="http://schemas.openxmlformats.org/officeDocument/2006/relationships/tags" Target="../tags/tag172.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slideLayout" Target="../slideLayouts/slideLayout14.xml"/><Relationship Id="rId10" Type="http://schemas.openxmlformats.org/officeDocument/2006/relationships/tags" Target="../tags/tag161.xml"/><Relationship Id="rId19" Type="http://schemas.openxmlformats.org/officeDocument/2006/relationships/tags" Target="../tags/tag170.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s>
</file>

<file path=ppt/slides/_rels/slide20.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slideLayout" Target="../slideLayouts/slideLayout30.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tags" Target="../tags/tag326.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image" Target="../media/image33.jpeg"/><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image" Target="../media/image32.png"/><Relationship Id="rId5" Type="http://schemas.openxmlformats.org/officeDocument/2006/relationships/tags" Target="../tags/tag323.xml"/><Relationship Id="rId10" Type="http://schemas.openxmlformats.org/officeDocument/2006/relationships/image" Target="../media/image31.jpeg"/><Relationship Id="rId4" Type="http://schemas.openxmlformats.org/officeDocument/2006/relationships/tags" Target="../tags/tag322.xml"/><Relationship Id="rId9"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image" Target="../media/image35.svg"/><Relationship Id="rId3" Type="http://schemas.openxmlformats.org/officeDocument/2006/relationships/tags" Target="../tags/tag329.xml"/><Relationship Id="rId7" Type="http://schemas.openxmlformats.org/officeDocument/2006/relationships/tags" Target="../tags/tag333.xml"/><Relationship Id="rId12" Type="http://schemas.openxmlformats.org/officeDocument/2006/relationships/image" Target="../media/image34.pn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slideLayout" Target="../slideLayouts/slideLayout18.xml"/><Relationship Id="rId5" Type="http://schemas.openxmlformats.org/officeDocument/2006/relationships/tags" Target="../tags/tag331.xml"/><Relationship Id="rId15" Type="http://schemas.openxmlformats.org/officeDocument/2006/relationships/image" Target="../media/image37.svg"/><Relationship Id="rId10" Type="http://schemas.openxmlformats.org/officeDocument/2006/relationships/tags" Target="../tags/tag336.xml"/><Relationship Id="rId4" Type="http://schemas.openxmlformats.org/officeDocument/2006/relationships/tags" Target="../tags/tag330.xml"/><Relationship Id="rId9" Type="http://schemas.openxmlformats.org/officeDocument/2006/relationships/tags" Target="../tags/tag335.xml"/><Relationship Id="rId1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slideLayout" Target="../slideLayouts/slideLayout18.xml"/><Relationship Id="rId5" Type="http://schemas.openxmlformats.org/officeDocument/2006/relationships/tags" Target="../tags/tag341.xml"/><Relationship Id="rId10" Type="http://schemas.openxmlformats.org/officeDocument/2006/relationships/tags" Target="../tags/tag346.xml"/><Relationship Id="rId4" Type="http://schemas.openxmlformats.org/officeDocument/2006/relationships/tags" Target="../tags/tag340.xml"/><Relationship Id="rId9" Type="http://schemas.openxmlformats.org/officeDocument/2006/relationships/tags" Target="../tags/tag345.xml"/></Relationships>
</file>

<file path=ppt/slides/_rels/slide24.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4"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slideLayout" Target="../slideLayouts/slideLayout30.xml"/><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tags" Target="../tags/tag361.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tags" Target="../tags/tag360.xml"/><Relationship Id="rId5" Type="http://schemas.openxmlformats.org/officeDocument/2006/relationships/tags" Target="../tags/tag354.xml"/><Relationship Id="rId15" Type="http://schemas.openxmlformats.org/officeDocument/2006/relationships/image" Target="../media/image16.png"/><Relationship Id="rId10" Type="http://schemas.openxmlformats.org/officeDocument/2006/relationships/tags" Target="../tags/tag359.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image" Target="../media/image38.jpeg"/></Relationships>
</file>

<file path=ppt/slides/_rels/slide26.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image" Target="../media/image40.png"/><Relationship Id="rId3" Type="http://schemas.openxmlformats.org/officeDocument/2006/relationships/tags" Target="../tags/tag364.xml"/><Relationship Id="rId7" Type="http://schemas.openxmlformats.org/officeDocument/2006/relationships/tags" Target="../tags/tag368.xml"/><Relationship Id="rId12" Type="http://schemas.openxmlformats.org/officeDocument/2006/relationships/image" Target="../media/image39.jpeg"/><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slideLayout" Target="../slideLayouts/slideLayout18.xml"/><Relationship Id="rId5" Type="http://schemas.openxmlformats.org/officeDocument/2006/relationships/tags" Target="../tags/tag366.xml"/><Relationship Id="rId10" Type="http://schemas.openxmlformats.org/officeDocument/2006/relationships/tags" Target="../tags/tag371.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image" Target="../media/image41.jpeg"/></Relationships>
</file>

<file path=ppt/slides/_rels/slide27.xml.rels><?xml version="1.0" encoding="UTF-8" standalone="yes"?>
<Relationships xmlns="http://schemas.openxmlformats.org/package/2006/relationships"><Relationship Id="rId8" Type="http://schemas.openxmlformats.org/officeDocument/2006/relationships/tags" Target="../tags/tag379.xml"/><Relationship Id="rId13" Type="http://schemas.openxmlformats.org/officeDocument/2006/relationships/image" Target="../media/image42.png"/><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slideLayout" Target="../slideLayouts/slideLayout18.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tags" Target="../tags/tag382.xml"/><Relationship Id="rId5" Type="http://schemas.openxmlformats.org/officeDocument/2006/relationships/tags" Target="../tags/tag376.xml"/><Relationship Id="rId10" Type="http://schemas.openxmlformats.org/officeDocument/2006/relationships/tags" Target="../tags/tag381.xml"/><Relationship Id="rId4" Type="http://schemas.openxmlformats.org/officeDocument/2006/relationships/tags" Target="../tags/tag375.xml"/><Relationship Id="rId9" Type="http://schemas.openxmlformats.org/officeDocument/2006/relationships/tags" Target="../tags/tag380.xml"/></Relationships>
</file>

<file path=ppt/slides/_rels/slide28.xml.rels><?xml version="1.0" encoding="UTF-8" standalone="yes"?>
<Relationships xmlns="http://schemas.openxmlformats.org/package/2006/relationships"><Relationship Id="rId8" Type="http://schemas.openxmlformats.org/officeDocument/2006/relationships/tags" Target="../tags/tag390.xml"/><Relationship Id="rId3" Type="http://schemas.openxmlformats.org/officeDocument/2006/relationships/tags" Target="../tags/tag385.xml"/><Relationship Id="rId7" Type="http://schemas.openxmlformats.org/officeDocument/2006/relationships/tags" Target="../tags/tag389.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9"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 Id="rId4"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image" Target="../media/image44.png"/><Relationship Id="rId3" Type="http://schemas.openxmlformats.org/officeDocument/2006/relationships/tags" Target="../tags/tag396.xml"/><Relationship Id="rId7" Type="http://schemas.openxmlformats.org/officeDocument/2006/relationships/tags" Target="../tags/tag400.xml"/><Relationship Id="rId12" Type="http://schemas.openxmlformats.org/officeDocument/2006/relationships/image" Target="../media/image43.jpeg"/><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slideLayout" Target="../slideLayouts/slideLayout18.xml"/><Relationship Id="rId5" Type="http://schemas.openxmlformats.org/officeDocument/2006/relationships/tags" Target="../tags/tag398.xml"/><Relationship Id="rId10" Type="http://schemas.openxmlformats.org/officeDocument/2006/relationships/tags" Target="../tags/tag403.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image" Target="../media/image45.jpeg"/></Relationships>
</file>

<file path=ppt/slides/_rels/slide31.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image" Target="../media/image47.jpeg"/><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image" Target="../media/image46.png"/><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slideLayout" Target="../slideLayouts/slideLayout18.xml"/><Relationship Id="rId5" Type="http://schemas.openxmlformats.org/officeDocument/2006/relationships/tags" Target="../tags/tag408.xml"/><Relationship Id="rId10" Type="http://schemas.openxmlformats.org/officeDocument/2006/relationships/tags" Target="../tags/tag413.xml"/><Relationship Id="rId4" Type="http://schemas.openxmlformats.org/officeDocument/2006/relationships/tags" Target="../tags/tag407.xml"/><Relationship Id="rId9" Type="http://schemas.openxmlformats.org/officeDocument/2006/relationships/tags" Target="../tags/tag412.xml"/><Relationship Id="rId1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16.xml"/><Relationship Id="rId7" Type="http://schemas.openxmlformats.org/officeDocument/2006/relationships/image" Target="../media/image48.jpeg"/><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Layout" Target="../slideLayouts/slideLayout18.xml"/><Relationship Id="rId5" Type="http://schemas.openxmlformats.org/officeDocument/2006/relationships/tags" Target="../tags/tag418.xml"/><Relationship Id="rId4" Type="http://schemas.openxmlformats.org/officeDocument/2006/relationships/tags" Target="../tags/tag417.xml"/></Relationships>
</file>

<file path=ppt/slides/_rels/slide33.xml.rels><?xml version="1.0" encoding="UTF-8" standalone="yes"?>
<Relationships xmlns="http://schemas.openxmlformats.org/package/2006/relationships"><Relationship Id="rId8" Type="http://schemas.openxmlformats.org/officeDocument/2006/relationships/tags" Target="../tags/tag426.xml"/><Relationship Id="rId13" Type="http://schemas.openxmlformats.org/officeDocument/2006/relationships/slideLayout" Target="../slideLayouts/slideLayout30.xml"/><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tags" Target="../tags/tag430.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tags" Target="../tags/tag429.xml"/><Relationship Id="rId5" Type="http://schemas.openxmlformats.org/officeDocument/2006/relationships/tags" Target="../tags/tag423.xml"/><Relationship Id="rId15" Type="http://schemas.openxmlformats.org/officeDocument/2006/relationships/image" Target="../media/image16.png"/><Relationship Id="rId10" Type="http://schemas.openxmlformats.org/officeDocument/2006/relationships/tags" Target="../tags/tag428.xml"/><Relationship Id="rId4" Type="http://schemas.openxmlformats.org/officeDocument/2006/relationships/tags" Target="../tags/tag422.xml"/><Relationship Id="rId9" Type="http://schemas.openxmlformats.org/officeDocument/2006/relationships/tags" Target="../tags/tag427.xml"/><Relationship Id="rId14" Type="http://schemas.openxmlformats.org/officeDocument/2006/relationships/image" Target="../media/image49.jpeg"/></Relationships>
</file>

<file path=ppt/slides/_rels/slide34.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tags" Target="../tags/tag443.xml"/><Relationship Id="rId18" Type="http://schemas.openxmlformats.org/officeDocument/2006/relationships/image" Target="../media/image52.jpeg"/><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image" Target="../media/image51.png"/><Relationship Id="rId2" Type="http://schemas.openxmlformats.org/officeDocument/2006/relationships/tags" Target="../tags/tag432.xml"/><Relationship Id="rId16" Type="http://schemas.openxmlformats.org/officeDocument/2006/relationships/image" Target="../media/image50.jpeg"/><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5" Type="http://schemas.openxmlformats.org/officeDocument/2006/relationships/tags" Target="../tags/tag435.xml"/><Relationship Id="rId15" Type="http://schemas.openxmlformats.org/officeDocument/2006/relationships/slideLayout" Target="../slideLayouts/slideLayout30.xml"/><Relationship Id="rId10" Type="http://schemas.openxmlformats.org/officeDocument/2006/relationships/tags" Target="../tags/tag440.xml"/><Relationship Id="rId19" Type="http://schemas.openxmlformats.org/officeDocument/2006/relationships/image" Target="../media/image53.jpeg"/><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s>
</file>

<file path=ppt/slides/_rels/slide35.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slideLayout" Target="../slideLayouts/slideLayout18.xml"/><Relationship Id="rId3" Type="http://schemas.openxmlformats.org/officeDocument/2006/relationships/tags" Target="../tags/tag447.xml"/><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image" Target="../media/image37.svg"/><Relationship Id="rId2" Type="http://schemas.openxmlformats.org/officeDocument/2006/relationships/tags" Target="../tags/tag446.xml"/><Relationship Id="rId16" Type="http://schemas.openxmlformats.org/officeDocument/2006/relationships/image" Target="../media/image36.png"/><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tags" Target="../tags/tag455.xml"/><Relationship Id="rId5" Type="http://schemas.openxmlformats.org/officeDocument/2006/relationships/tags" Target="../tags/tag449.xml"/><Relationship Id="rId15" Type="http://schemas.openxmlformats.org/officeDocument/2006/relationships/image" Target="../media/image55.svg"/><Relationship Id="rId10" Type="http://schemas.openxmlformats.org/officeDocument/2006/relationships/tags" Target="../tags/tag454.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 Id="rId4"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image" Target="../media/image7.jpeg"/><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image" Target="../media/image6.png"/><Relationship Id="rId2" Type="http://schemas.openxmlformats.org/officeDocument/2006/relationships/tags" Target="../tags/tag178.xml"/><Relationship Id="rId16" Type="http://schemas.openxmlformats.org/officeDocument/2006/relationships/image" Target="../media/image5.jpe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slideLayout" Target="../slideLayouts/slideLayout18.xml"/><Relationship Id="rId10" Type="http://schemas.openxmlformats.org/officeDocument/2006/relationships/tags" Target="../tags/tag186.xml"/><Relationship Id="rId19" Type="http://schemas.openxmlformats.org/officeDocument/2006/relationships/image" Target="../media/image8.jpeg"/><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s>
</file>

<file path=ppt/slides/_rels/slide5.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image" Target="../media/image1.png"/><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slideLayout" Target="../slideLayouts/slideLayout18.xml"/><Relationship Id="rId2" Type="http://schemas.openxmlformats.org/officeDocument/2006/relationships/tags" Target="../tags/tag192.xml"/><Relationship Id="rId16" Type="http://schemas.openxmlformats.org/officeDocument/2006/relationships/image" Target="../media/image11.jpeg"/><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5" Type="http://schemas.openxmlformats.org/officeDocument/2006/relationships/tags" Target="../tags/tag195.xml"/><Relationship Id="rId15" Type="http://schemas.openxmlformats.org/officeDocument/2006/relationships/image" Target="../media/image10.png"/><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04.xml"/><Relationship Id="rId7" Type="http://schemas.openxmlformats.org/officeDocument/2006/relationships/slideLayout" Target="../slideLayouts/slideLayout1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slideLayout" Target="../slideLayouts/slideLayout18.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image" Target="../media/image13.png"/><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image" Target="../media/image16.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15.jpeg"/><Relationship Id="rId5" Type="http://schemas.openxmlformats.org/officeDocument/2006/relationships/tags" Target="../tags/tag227.xml"/><Relationship Id="rId10" Type="http://schemas.openxmlformats.org/officeDocument/2006/relationships/slideLayout" Target="../slideLayouts/slideLayout18.xml"/><Relationship Id="rId4" Type="http://schemas.openxmlformats.org/officeDocument/2006/relationships/tags" Target="../tags/tag226.xml"/><Relationship Id="rId9" Type="http://schemas.openxmlformats.org/officeDocument/2006/relationships/tags" Target="../tags/tag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idx="14"/>
            <p:custDataLst>
              <p:tags r:id="rId2"/>
            </p:custDataLst>
          </p:nvPr>
        </p:nvSpPr>
        <p:spPr>
          <a:xfrm>
            <a:off x="1460497" y="1732279"/>
            <a:ext cx="9410703" cy="2095503"/>
          </a:xfrm>
        </p:spPr>
        <p:txBody>
          <a:bodyPr/>
          <a:lstStyle/>
          <a:p>
            <a:r>
              <a:rPr lang="zh-CN" altLang="en-US" sz="5800"/>
              <a:t>保障和改善民生新起点</a:t>
            </a:r>
            <a:br>
              <a:rPr lang="zh-CN" altLang="en-US" sz="5800"/>
            </a:br>
            <a:r>
              <a:rPr lang="en-US" altLang="zh-CN" sz="5800"/>
              <a:t>—</a:t>
            </a:r>
            <a:r>
              <a:rPr lang="zh-CN" altLang="en-US" sz="5800"/>
              <a:t>不断提高人民生活品质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AppData/Roaming/Kingsoft/office6/wppai/generateppt/8ea26fb2-d39f-4ed7-b044-1381f88ec088.jpg8ea26fb2-d39f-4ed7-b044-1381f88ec088"/>
          <p:cNvPicPr preferRelativeResize="0">
            <a:picLocks noChangeAspect="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a:off x="609603" y="609603"/>
            <a:ext cx="10972800" cy="3251200"/>
          </a:xfrm>
          <a:prstGeom prst="rect">
            <a:avLst/>
          </a:prstGeom>
          <a:blipFill rotWithShape="1">
            <a:blip r:embed="rId7"/>
            <a:stretch>
              <a:fillRect/>
            </a:stretch>
          </a:blipFill>
          <a:ln w="0">
            <a:noFill/>
          </a:ln>
          <a:extLst>
            <a:ext uri="{91240B29-F687-4F45-9708-019B960494DF}">
              <a14:hiddenLine xmlns:a14="http://schemas.microsoft.com/office/drawing/2010/main" w="0">
                <a:pattFill prst="pct5">
                  <a:fgClr>
                    <a:prstClr val="black"/>
                  </a:fgClr>
                </a:pattFill>
              </a14:hiddenLine>
            </a:ext>
          </a:extLst>
        </p:spPr>
      </p:pic>
      <p:grpSp>
        <p:nvGrpSpPr>
          <p:cNvPr id="9" name="组合 8"/>
          <p:cNvGrpSpPr/>
          <p:nvPr/>
        </p:nvGrpSpPr>
        <p:grpSpPr>
          <a:xfrm>
            <a:off x="610235" y="4470400"/>
            <a:ext cx="11048365" cy="1778000"/>
            <a:chOff x="7320" y="7040"/>
            <a:chExt cx="11040" cy="2800"/>
          </a:xfrm>
        </p:grpSpPr>
        <p:sp>
          <p:nvSpPr>
            <p:cNvPr id="7" name="文本框 6"/>
            <p:cNvSpPr txBox="1"/>
            <p:nvPr>
              <p:custDataLst>
                <p:tags r:id="rId3"/>
              </p:custDataLst>
            </p:nvPr>
          </p:nvSpPr>
          <p:spPr>
            <a:xfrm>
              <a:off x="7320" y="7040"/>
              <a:ext cx="110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三次分配：社会参与</a:t>
              </a:r>
            </a:p>
          </p:txBody>
        </p:sp>
        <p:sp>
          <p:nvSpPr>
            <p:cNvPr id="8" name="文本框 7"/>
            <p:cNvSpPr txBox="1"/>
            <p:nvPr>
              <p:custDataLst>
                <p:tags r:id="rId4"/>
              </p:custDataLst>
            </p:nvPr>
          </p:nvSpPr>
          <p:spPr>
            <a:xfrm>
              <a:off x="7320" y="7920"/>
              <a:ext cx="11000" cy="192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三次分配主要是企业、社会组织和个人等社会力量自愿通过捐赠、慈善等方式进行的分配。在浙江</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共富车间</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的发展过程中，一些企业和爱心人士积极参与捐赠，为车间的建设和发展提供资金、技术等支持，帮助更多的人实现就业和增收，体现了社会的责任和担当。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3028953" y="606428"/>
            <a:ext cx="11112502" cy="761997"/>
          </a:xfrm>
          <a:noFill/>
        </p:spPr>
        <p:txBody>
          <a:bodyPr lIns="0" tIns="0" rIns="0" bIns="0" anchor="t">
            <a:noAutofit/>
          </a:bodyPr>
          <a:lstStyle/>
          <a:p>
            <a:pPr algn="l">
              <a:lnSpc>
                <a:spcPct val="114000"/>
              </a:lnSpc>
            </a:pPr>
            <a:r>
              <a:rPr lang="zh-CN" altLang="en-US" sz="4000">
                <a:solidFill>
                  <a:schemeClr val="tx1"/>
                </a:solidFill>
                <a:latin typeface="Microsoft YaHei UI" panose="020B0503020204020204" charset="-122"/>
                <a:ea typeface="Microsoft YaHei UI" panose="020B0503020204020204" charset="-122"/>
              </a:rPr>
              <a:t>扩大中等收入群体行动</a:t>
            </a:r>
          </a:p>
        </p:txBody>
      </p:sp>
      <p:grpSp>
        <p:nvGrpSpPr>
          <p:cNvPr id="16" name="组合 15"/>
          <p:cNvGrpSpPr/>
          <p:nvPr/>
        </p:nvGrpSpPr>
        <p:grpSpPr>
          <a:xfrm>
            <a:off x="685800" y="1838325"/>
            <a:ext cx="10972796" cy="4267203"/>
            <a:chOff x="960" y="2880"/>
            <a:chExt cx="17280" cy="6720"/>
          </a:xfrm>
        </p:grpSpPr>
        <p:pic>
          <p:nvPicPr>
            <p:cNvPr id="4" name="图片 3" descr="C:/Users/Administrator/AppData/Roaming/Kingsoft/office6/wppai/generateppt/730144a2-6c92-4684-91c3-72c60c5a3f07.jpg730144a2-6c92-4684-91c3-72c60c5a3f07"/>
            <p:cNvPicPr preferRelativeResize="0">
              <a:picLocks noChangeAspect="1"/>
            </p:cNvPicPr>
            <p:nvPr>
              <p:custDataLst>
                <p:tags r:id="rId3"/>
              </p:custDataLst>
            </p:nvPr>
          </p:nvPicPr>
          <p:blipFill>
            <a:blip r:embed="rId12" cstate="email">
              <a:extLst>
                <a:ext uri="{28A0092B-C50C-407E-A947-70E740481C1C}">
                  <a14:useLocalDpi xmlns:a14="http://schemas.microsoft.com/office/drawing/2010/main"/>
                </a:ext>
              </a:extLst>
            </a:blip>
            <a:srcRect t="-15"/>
            <a:stretch>
              <a:fillRect/>
            </a:stretch>
          </p:blipFill>
          <p:spPr>
            <a:xfrm>
              <a:off x="960" y="2880"/>
              <a:ext cx="4000" cy="3240"/>
            </a:xfrm>
            <a:prstGeom prst="rect">
              <a:avLst/>
            </a:prstGeom>
            <a:blipFill rotWithShape="1">
              <a:blip r:embed="rId13"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7" name="任意多边形 6"/>
            <p:cNvSpPr/>
            <p:nvPr>
              <p:custDataLst>
                <p:tags r:id="rId4"/>
              </p:custDataLst>
            </p:nvPr>
          </p:nvSpPr>
          <p:spPr>
            <a:xfrm>
              <a:off x="4960" y="2880"/>
              <a:ext cx="13280" cy="3240"/>
            </a:xfrm>
            <a:custGeom>
              <a:avLst/>
              <a:gdLst>
                <a:gd name="connisteX0" fmla="*/ 0 w 117122"/>
                <a:gd name="connsiteY0" fmla="*/ 0 h 28575"/>
                <a:gd name="connisteX1" fmla="*/ 8432797 w 117122"/>
                <a:gd name="connsiteY1" fmla="*/ 0 h 28575"/>
                <a:gd name="connisteX2" fmla="*/ 8432797 w 117122"/>
                <a:gd name="connsiteY2" fmla="*/ 1752603 h 28575"/>
                <a:gd name="connisteX3" fmla="*/ 8128001 w 117122"/>
                <a:gd name="connsiteY3" fmla="*/ 2057400 h 28575"/>
                <a:gd name="connisteX4" fmla="*/ 0 w 117122"/>
                <a:gd name="connsiteY4" fmla="*/ 2057400 h 28575"/>
                <a:gd name="connisteX5" fmla="*/ 0 w 117122"/>
                <a:gd name="connsiteY5" fmla="*/ 0 h 285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8432798" h="2057400">
                  <a:moveTo>
                    <a:pt x="0" y="0"/>
                  </a:moveTo>
                  <a:lnTo>
                    <a:pt x="8432798" y="0"/>
                  </a:lnTo>
                  <a:lnTo>
                    <a:pt x="8432798" y="1752603"/>
                  </a:lnTo>
                  <a:cubicBezTo>
                    <a:pt x="8432798" y="1920935"/>
                    <a:pt x="8296342" y="2057400"/>
                    <a:pt x="8128001" y="2057400"/>
                  </a:cubicBezTo>
                  <a:lnTo>
                    <a:pt x="0" y="2057400"/>
                  </a:lnTo>
                  <a:lnTo>
                    <a:pt x="0" y="0"/>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0" name="图片 9" descr="C:/Users/Administrator/AppData/Roaming/Kingsoft/office6/wppai/generateppt/715a5bc12ec847aea0b95e82e25f7f6b.jpg715a5bc12ec847aea0b95e82e25f7f6b"/>
            <p:cNvPicPr preferRelativeResize="0">
              <a:picLocks noChangeAspect="1"/>
            </p:cNvPicPr>
            <p:nvPr>
              <p:custDataLst>
                <p:tags r:id="rId5"/>
              </p:custDataLst>
            </p:nvPr>
          </p:nvPicPr>
          <p:blipFill>
            <a:blip r:embed="rId14" cstate="email">
              <a:extLst>
                <a:ext uri="{28A0092B-C50C-407E-A947-70E740481C1C}">
                  <a14:useLocalDpi xmlns:a14="http://schemas.microsoft.com/office/drawing/2010/main"/>
                </a:ext>
              </a:extLst>
            </a:blip>
            <a:srcRect/>
            <a:stretch>
              <a:fillRect/>
            </a:stretch>
          </p:blipFill>
          <p:spPr>
            <a:xfrm>
              <a:off x="960" y="6360"/>
              <a:ext cx="4000" cy="3240"/>
            </a:xfrm>
            <a:prstGeom prst="rect">
              <a:avLst/>
            </a:prstGeom>
            <a:blipFill rotWithShape="1">
              <a:blip r:embed="rId13"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13" name="任意多边形 12"/>
            <p:cNvSpPr/>
            <p:nvPr>
              <p:custDataLst>
                <p:tags r:id="rId6"/>
              </p:custDataLst>
            </p:nvPr>
          </p:nvSpPr>
          <p:spPr>
            <a:xfrm>
              <a:off x="4960" y="6360"/>
              <a:ext cx="13280" cy="3240"/>
            </a:xfrm>
            <a:custGeom>
              <a:avLst/>
              <a:gdLst>
                <a:gd name="connisteX0" fmla="*/ 0 w 117122"/>
                <a:gd name="connsiteY0" fmla="*/ 0 h 28575"/>
                <a:gd name="connisteX1" fmla="*/ 8432797 w 117122"/>
                <a:gd name="connsiteY1" fmla="*/ 0 h 28575"/>
                <a:gd name="connisteX2" fmla="*/ 8432797 w 117122"/>
                <a:gd name="connsiteY2" fmla="*/ 1752603 h 28575"/>
                <a:gd name="connisteX3" fmla="*/ 8128001 w 117122"/>
                <a:gd name="connsiteY3" fmla="*/ 2057400 h 28575"/>
                <a:gd name="connisteX4" fmla="*/ 0 w 117122"/>
                <a:gd name="connsiteY4" fmla="*/ 2057400 h 28575"/>
                <a:gd name="connisteX5" fmla="*/ 0 w 117122"/>
                <a:gd name="connsiteY5" fmla="*/ 0 h 285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8432798" h="2057400">
                  <a:moveTo>
                    <a:pt x="0" y="0"/>
                  </a:moveTo>
                  <a:lnTo>
                    <a:pt x="8432798" y="0"/>
                  </a:lnTo>
                  <a:lnTo>
                    <a:pt x="8432798" y="1752603"/>
                  </a:lnTo>
                  <a:cubicBezTo>
                    <a:pt x="8432798" y="1920935"/>
                    <a:pt x="8296342" y="2057400"/>
                    <a:pt x="8128001" y="2057400"/>
                  </a:cubicBezTo>
                  <a:lnTo>
                    <a:pt x="0" y="2057400"/>
                  </a:lnTo>
                  <a:lnTo>
                    <a:pt x="0" y="0"/>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7"/>
              </p:custDataLst>
            </p:nvPr>
          </p:nvSpPr>
          <p:spPr>
            <a:xfrm>
              <a:off x="5440" y="3380"/>
              <a:ext cx="124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技能人才薪酬指引政策解析</a:t>
              </a:r>
            </a:p>
          </p:txBody>
        </p:sp>
        <p:sp>
          <p:nvSpPr>
            <p:cNvPr id="9" name="文本框 8"/>
            <p:cNvSpPr txBox="1"/>
            <p:nvPr>
              <p:custDataLst>
                <p:tags r:id="rId8"/>
              </p:custDataLst>
            </p:nvPr>
          </p:nvSpPr>
          <p:spPr>
            <a:xfrm>
              <a:off x="5440" y="4180"/>
              <a:ext cx="12400" cy="144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技能人才薪酬指引政策是政府为了提高技能人才的收入水平，促进技能人才队伍建设而出台的政策。该政策通过明确技能人才的薪酬标准和增长机制，引导企业合理确定技能人才的工资待遇，提高技能人才的经济地位和社会地位。</a:t>
              </a:r>
            </a:p>
          </p:txBody>
        </p:sp>
        <p:sp>
          <p:nvSpPr>
            <p:cNvPr id="14" name="文本框 13"/>
            <p:cNvSpPr txBox="1"/>
            <p:nvPr>
              <p:custDataLst>
                <p:tags r:id="rId9"/>
              </p:custDataLst>
            </p:nvPr>
          </p:nvSpPr>
          <p:spPr>
            <a:xfrm>
              <a:off x="5440" y="6860"/>
              <a:ext cx="12440" cy="640"/>
            </a:xfrm>
            <a:prstGeom prst="rect">
              <a:avLst/>
            </a:prstGeom>
            <a:noFill/>
          </p:spPr>
          <p:txBody>
            <a:bodyPr wrap="square" lIns="0" tIns="0" rIns="0" bIns="0" rtlCol="0" anchor="t">
              <a:noAutofit/>
            </a:bodyPr>
            <a:lstStyle/>
            <a:p>
              <a:pPr algn="l">
                <a:lnSpc>
                  <a:spcPct val="111000"/>
                </a:lnSpc>
              </a:pPr>
              <a:r>
                <a:rPr lang="zh-CN" altLang="en-US" sz="2400">
                  <a:solidFill>
                    <a:schemeClr val="bg1"/>
                  </a:solidFill>
                  <a:latin typeface="Microsoft YaHei UI" panose="020B0503020204020204" charset="-122"/>
                  <a:ea typeface="Microsoft YaHei UI" panose="020B0503020204020204" charset="-122"/>
                </a:rPr>
                <a:t>深圳</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粤菜师傅</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工程带动增收实例</a:t>
              </a:r>
            </a:p>
          </p:txBody>
        </p:sp>
        <p:sp>
          <p:nvSpPr>
            <p:cNvPr id="15" name="文本框 14"/>
            <p:cNvSpPr txBox="1"/>
            <p:nvPr>
              <p:custDataLst>
                <p:tags r:id="rId10"/>
              </p:custDataLst>
            </p:nvPr>
          </p:nvSpPr>
          <p:spPr>
            <a:xfrm>
              <a:off x="5440" y="7660"/>
              <a:ext cx="12400" cy="1440"/>
            </a:xfrm>
            <a:prstGeom prst="rect">
              <a:avLst/>
            </a:prstGeom>
            <a:noFill/>
          </p:spPr>
          <p:txBody>
            <a:bodyPr wrap="square" lIns="0" tIns="0" rIns="0" bIns="0" rtlCol="0" anchor="t">
              <a:noAutofit/>
            </a:bodyPr>
            <a:lstStyle/>
            <a:p>
              <a:pPr algn="l">
                <a:lnSpc>
                  <a:spcPct val="125000"/>
                </a:lnSpc>
              </a:pPr>
              <a:r>
                <a:rPr lang="en-US" altLang="zh-CN" sz="1600">
                  <a:solidFill>
                    <a:schemeClr val="bg1"/>
                  </a:solidFill>
                  <a:latin typeface="Microsoft YaHei UI" panose="020B0503020204020204" charset="-122"/>
                  <a:ea typeface="Microsoft YaHei UI" panose="020B0503020204020204" charset="-122"/>
                </a:rPr>
                <a:t>       </a:t>
              </a:r>
              <a:r>
                <a:rPr lang="zh-CN" altLang="en-US" sz="1600">
                  <a:solidFill>
                    <a:schemeClr val="bg1"/>
                  </a:solidFill>
                  <a:latin typeface="Microsoft YaHei UI" panose="020B0503020204020204" charset="-122"/>
                  <a:ea typeface="Microsoft YaHei UI" panose="020B0503020204020204" charset="-122"/>
                </a:rPr>
                <a:t>深圳</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粤菜师傅</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工程是一项以培养粤菜烹饪技能人才为主要内容的民生工程。该工程通过开展技能培训、创业扶持等措施，带动了约</a:t>
              </a:r>
              <a:r>
                <a:rPr lang="en-US" altLang="zh-CN" sz="1600">
                  <a:solidFill>
                    <a:schemeClr val="bg1"/>
                  </a:solidFill>
                  <a:latin typeface="Microsoft YaHei UI" panose="020B0503020204020204" charset="-122"/>
                  <a:ea typeface="Microsoft YaHei UI" panose="020B0503020204020204" charset="-122"/>
                </a:rPr>
                <a:t>20</a:t>
              </a:r>
              <a:r>
                <a:rPr lang="zh-CN" altLang="en-US" sz="1600">
                  <a:solidFill>
                    <a:schemeClr val="bg1"/>
                  </a:solidFill>
                  <a:latin typeface="Microsoft YaHei UI" panose="020B0503020204020204" charset="-122"/>
                  <a:ea typeface="Microsoft YaHei UI" panose="020B0503020204020204" charset="-122"/>
                </a:rPr>
                <a:t>万人增收。通过培训，学员掌握了粤菜烹饪技能，提高了就业竞争力，实现了稳定就业和增收。</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184910" y="508000"/>
            <a:ext cx="10145395" cy="1727200"/>
            <a:chOff x="7320" y="960"/>
            <a:chExt cx="11040" cy="2720"/>
          </a:xfrm>
        </p:grpSpPr>
        <p:sp>
          <p:nvSpPr>
            <p:cNvPr id="4" name="任意多边形 3"/>
            <p:cNvSpPr/>
            <p:nvPr>
              <p:custDataLst>
                <p:tags r:id="rId3"/>
              </p:custDataLst>
            </p:nvPr>
          </p:nvSpPr>
          <p:spPr>
            <a:xfrm>
              <a:off x="7320" y="960"/>
              <a:ext cx="81"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4"/>
              </p:custDataLst>
            </p:nvPr>
          </p:nvSpPr>
          <p:spPr>
            <a:xfrm>
              <a:off x="7560" y="960"/>
              <a:ext cx="108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政策与实例的结合意义</a:t>
              </a:r>
            </a:p>
          </p:txBody>
        </p:sp>
        <p:sp>
          <p:nvSpPr>
            <p:cNvPr id="6" name="文本框 5"/>
            <p:cNvSpPr txBox="1"/>
            <p:nvPr>
              <p:custDataLst>
                <p:tags r:id="rId5"/>
              </p:custDataLst>
            </p:nvPr>
          </p:nvSpPr>
          <p:spPr>
            <a:xfrm>
              <a:off x="7560" y="1760"/>
              <a:ext cx="10760" cy="192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技能人才薪酬指引政策与深圳</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粤菜师傅</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工程的结合，为扩大中等收入群体提供了有效途径。政策的引导作用和工程的实践效果，不仅提高了技能人才的收入水平，也促进了相关产业的发展，为经济社会的稳定和发展做出了贡献。</a:t>
              </a:r>
            </a:p>
          </p:txBody>
        </p:sp>
      </p:grpSp>
      <p:pic>
        <p:nvPicPr>
          <p:cNvPr id="7" name="图片 6" descr="C:/Users/Administrator/AppData/Roaming/Kingsoft/office6/wppai/generateppt/e5e8c011-c059-400d-8a7d-44a52ce82a15.jpge5e8c011-c059-400d-8a7d-44a52ce82a15"/>
          <p:cNvPicPr preferRelativeResize="0">
            <a:picLocks noChangeAspect="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609603" y="2794004"/>
            <a:ext cx="10972800" cy="3454400"/>
          </a:xfrm>
          <a:prstGeom prst="rect">
            <a:avLst/>
          </a:prstGeom>
          <a:blipFill rotWithShape="1">
            <a:blip r:embed="rId8"/>
            <a:stretch>
              <a:fillRect/>
            </a:stretch>
          </a:blipFill>
          <a:ln w="0">
            <a:noFill/>
          </a:ln>
          <a:extLst>
            <a:ext uri="{91240B29-F687-4F45-9708-019B960494DF}">
              <a14:hiddenLine xmlns:a14="http://schemas.microsoft.com/office/drawing/2010/main" w="0">
                <a:pattFill prst="pct5">
                  <a:fgClr>
                    <a:prstClr val="black"/>
                  </a:fgClr>
                </a:pattFill>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08915" y="187325"/>
            <a:ext cx="4884420" cy="762000"/>
          </a:xfrm>
          <a:noFill/>
        </p:spPr>
        <p:txBody>
          <a:bodyPr lIns="0" tIns="0" rIns="0" bIns="0" anchor="t">
            <a:noAutofit/>
          </a:bodyPr>
          <a:lstStyle/>
          <a:p>
            <a:pPr algn="l">
              <a:lnSpc>
                <a:spcPct val="114000"/>
              </a:lnSpc>
            </a:pPr>
            <a:r>
              <a:rPr lang="zh-CN" altLang="en-US" sz="3200">
                <a:solidFill>
                  <a:srgbClr val="FF0000"/>
                </a:solidFill>
                <a:latin typeface="Microsoft YaHei UI" panose="020B0503020204020204" charset="-122"/>
                <a:ea typeface="Microsoft YaHei UI" panose="020B0503020204020204" charset="-122"/>
              </a:rPr>
              <a:t>规范财富积累机制探索</a:t>
            </a:r>
          </a:p>
        </p:txBody>
      </p:sp>
      <p:grpSp>
        <p:nvGrpSpPr>
          <p:cNvPr id="13" name="组合 12"/>
          <p:cNvGrpSpPr/>
          <p:nvPr/>
        </p:nvGrpSpPr>
        <p:grpSpPr>
          <a:xfrm>
            <a:off x="4884420" y="28575"/>
            <a:ext cx="7848114" cy="4480560"/>
            <a:chOff x="800" y="2583"/>
            <a:chExt cx="9548" cy="7056"/>
          </a:xfrm>
        </p:grpSpPr>
        <p:sp>
          <p:nvSpPr>
            <p:cNvPr id="7" name="任意多边形 6"/>
            <p:cNvSpPr/>
            <p:nvPr>
              <p:custDataLst>
                <p:tags r:id="rId7"/>
              </p:custDataLst>
            </p:nvPr>
          </p:nvSpPr>
          <p:spPr>
            <a:xfrm>
              <a:off x="800" y="2583"/>
              <a:ext cx="80" cy="3200"/>
            </a:xfrm>
            <a:custGeom>
              <a:avLst/>
              <a:gdLst>
                <a:gd name="connisteX0" fmla="*/ 0 w 705"/>
                <a:gd name="connsiteY0" fmla="*/ 25402 h 28222"/>
                <a:gd name="connisteX1" fmla="*/ 25402 w 705"/>
                <a:gd name="connsiteY1" fmla="*/ 0 h 28222"/>
                <a:gd name="connisteX2" fmla="*/ 25402 w 705"/>
                <a:gd name="connsiteY2" fmla="*/ 0 h 28222"/>
                <a:gd name="connisteX3" fmla="*/ 50804 w 705"/>
                <a:gd name="connsiteY3" fmla="*/ 25402 h 28222"/>
                <a:gd name="connisteX4" fmla="*/ 50804 w 705"/>
                <a:gd name="connsiteY4" fmla="*/ 2006595 h 28222"/>
                <a:gd name="connisteX5" fmla="*/ 25402 w 705"/>
                <a:gd name="connsiteY5" fmla="*/ 2031997 h 28222"/>
                <a:gd name="connisteX6" fmla="*/ 25402 w 705"/>
                <a:gd name="connsiteY6" fmla="*/ 2031997 h 28222"/>
                <a:gd name="connisteX7" fmla="*/ 0 w 705"/>
                <a:gd name="connsiteY7" fmla="*/ 2006595 h 28222"/>
                <a:gd name="connisteX8" fmla="*/ 0 w 705"/>
                <a:gd name="connsiteY8" fmla="*/ 25402 h 28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2031998">
                  <a:moveTo>
                    <a:pt x="0" y="25402"/>
                  </a:moveTo>
                  <a:cubicBezTo>
                    <a:pt x="0" y="11375"/>
                    <a:pt x="11375" y="0"/>
                    <a:pt x="25402" y="0"/>
                  </a:cubicBezTo>
                  <a:lnTo>
                    <a:pt x="25402" y="0"/>
                  </a:lnTo>
                  <a:cubicBezTo>
                    <a:pt x="39429" y="0"/>
                    <a:pt x="50804" y="11375"/>
                    <a:pt x="50804" y="25402"/>
                  </a:cubicBezTo>
                  <a:lnTo>
                    <a:pt x="50804" y="2006596"/>
                  </a:lnTo>
                  <a:cubicBezTo>
                    <a:pt x="50804" y="2020632"/>
                    <a:pt x="39429" y="2031998"/>
                    <a:pt x="25402" y="2031998"/>
                  </a:cubicBezTo>
                  <a:lnTo>
                    <a:pt x="25402" y="2031998"/>
                  </a:lnTo>
                  <a:cubicBezTo>
                    <a:pt x="11375" y="2031998"/>
                    <a:pt x="0" y="2020632"/>
                    <a:pt x="0" y="20065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任意多边形 9"/>
            <p:cNvSpPr/>
            <p:nvPr>
              <p:custDataLst>
                <p:tags r:id="rId8"/>
              </p:custDataLst>
            </p:nvPr>
          </p:nvSpPr>
          <p:spPr>
            <a:xfrm>
              <a:off x="800" y="6214"/>
              <a:ext cx="80" cy="3200"/>
            </a:xfrm>
            <a:custGeom>
              <a:avLst/>
              <a:gdLst>
                <a:gd name="connisteX0" fmla="*/ 0 w 705"/>
                <a:gd name="connsiteY0" fmla="*/ 25402 h 28222"/>
                <a:gd name="connisteX1" fmla="*/ 25402 w 705"/>
                <a:gd name="connsiteY1" fmla="*/ 0 h 28222"/>
                <a:gd name="connisteX2" fmla="*/ 25402 w 705"/>
                <a:gd name="connsiteY2" fmla="*/ 0 h 28222"/>
                <a:gd name="connisteX3" fmla="*/ 50804 w 705"/>
                <a:gd name="connsiteY3" fmla="*/ 25402 h 28222"/>
                <a:gd name="connisteX4" fmla="*/ 50804 w 705"/>
                <a:gd name="connsiteY4" fmla="*/ 2006595 h 28222"/>
                <a:gd name="connisteX5" fmla="*/ 25402 w 705"/>
                <a:gd name="connsiteY5" fmla="*/ 2031997 h 28222"/>
                <a:gd name="connisteX6" fmla="*/ 25402 w 705"/>
                <a:gd name="connsiteY6" fmla="*/ 2031997 h 28222"/>
                <a:gd name="connisteX7" fmla="*/ 0 w 705"/>
                <a:gd name="connsiteY7" fmla="*/ 2006595 h 28222"/>
                <a:gd name="connisteX8" fmla="*/ 0 w 705"/>
                <a:gd name="connsiteY8" fmla="*/ 25402 h 28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2031998">
                  <a:moveTo>
                    <a:pt x="0" y="25402"/>
                  </a:moveTo>
                  <a:cubicBezTo>
                    <a:pt x="0" y="11375"/>
                    <a:pt x="11375" y="0"/>
                    <a:pt x="25402" y="0"/>
                  </a:cubicBezTo>
                  <a:lnTo>
                    <a:pt x="25402" y="0"/>
                  </a:lnTo>
                  <a:cubicBezTo>
                    <a:pt x="39429" y="0"/>
                    <a:pt x="50804" y="11375"/>
                    <a:pt x="50804" y="25402"/>
                  </a:cubicBezTo>
                  <a:lnTo>
                    <a:pt x="50804" y="2006596"/>
                  </a:lnTo>
                  <a:cubicBezTo>
                    <a:pt x="50804" y="2020632"/>
                    <a:pt x="39429" y="2031998"/>
                    <a:pt x="25402" y="2031998"/>
                  </a:cubicBezTo>
                  <a:lnTo>
                    <a:pt x="25402" y="2031998"/>
                  </a:lnTo>
                  <a:cubicBezTo>
                    <a:pt x="11375" y="2031998"/>
                    <a:pt x="0" y="2020632"/>
                    <a:pt x="0" y="20065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9"/>
              </p:custDataLst>
            </p:nvPr>
          </p:nvSpPr>
          <p:spPr>
            <a:xfrm>
              <a:off x="2188" y="2719"/>
              <a:ext cx="8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数字平台经济劳动权益保障新规解读</a:t>
              </a:r>
            </a:p>
          </p:txBody>
        </p:sp>
        <p:sp>
          <p:nvSpPr>
            <p:cNvPr id="9" name="文本框 8"/>
            <p:cNvSpPr txBox="1"/>
            <p:nvPr>
              <p:custDataLst>
                <p:tags r:id="rId10"/>
              </p:custDataLst>
            </p:nvPr>
          </p:nvSpPr>
          <p:spPr>
            <a:xfrm>
              <a:off x="1200" y="3585"/>
              <a:ext cx="8120" cy="240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a:solidFill>
                    <a:schemeClr val="tx1"/>
                  </a:solidFill>
                  <a:latin typeface="Microsoft YaHei UI" panose="020B0503020204020204" charset="-122"/>
                  <a:ea typeface="Microsoft YaHei UI" panose="020B0503020204020204" charset="-122"/>
                </a:rPr>
                <a:t>数字平台经济劳动权益保障新规是为了规范数字平台企业的用工行为，保障劳动者的合法权益而出台的规定。新规明确了平台企业与劳动者的权利和义务，规范了劳动报酬、工作时间、劳动安全等方面的标准，为劳动者提供了更加有力的法律保障。</a:t>
              </a:r>
            </a:p>
          </p:txBody>
        </p:sp>
        <p:sp>
          <p:nvSpPr>
            <p:cNvPr id="11" name="文本框 10"/>
            <p:cNvSpPr txBox="1"/>
            <p:nvPr>
              <p:custDataLst>
                <p:tags r:id="rId11"/>
              </p:custDataLst>
            </p:nvPr>
          </p:nvSpPr>
          <p:spPr>
            <a:xfrm>
              <a:off x="2187" y="6283"/>
              <a:ext cx="8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杭州网约车司机收入透明化试点分析</a:t>
              </a:r>
            </a:p>
          </p:txBody>
        </p:sp>
        <p:sp>
          <p:nvSpPr>
            <p:cNvPr id="12" name="文本框 11"/>
            <p:cNvSpPr txBox="1"/>
            <p:nvPr>
              <p:custDataLst>
                <p:tags r:id="rId12"/>
              </p:custDataLst>
            </p:nvPr>
          </p:nvSpPr>
          <p:spPr>
            <a:xfrm>
              <a:off x="1199" y="7239"/>
              <a:ext cx="8120" cy="2400"/>
            </a:xfrm>
            <a:prstGeom prst="rect">
              <a:avLst/>
            </a:prstGeom>
            <a:noFill/>
          </p:spPr>
          <p:txBody>
            <a:bodyPr wrap="square" lIns="0" tIns="0" rIns="0" bIns="0" rtlCol="0" anchor="t">
              <a:noAutofit/>
            </a:bodyPr>
            <a:lstStyle/>
            <a:p>
              <a:pPr algn="l">
                <a:lnSpc>
                  <a:spcPct val="125000"/>
                </a:lnSpc>
              </a:pPr>
              <a:r>
                <a:rPr lang="en-US" altLang="zh-CN">
                  <a:solidFill>
                    <a:schemeClr val="tx1"/>
                  </a:solidFill>
                  <a:latin typeface="Microsoft YaHei UI" panose="020B0503020204020204" charset="-122"/>
                  <a:ea typeface="Microsoft YaHei UI" panose="020B0503020204020204" charset="-122"/>
                </a:rPr>
                <a:t>       </a:t>
              </a:r>
              <a:r>
                <a:rPr lang="zh-CN" altLang="en-US">
                  <a:solidFill>
                    <a:schemeClr val="tx1"/>
                  </a:solidFill>
                  <a:latin typeface="Microsoft YaHei UI" panose="020B0503020204020204" charset="-122"/>
                  <a:ea typeface="Microsoft YaHei UI" panose="020B0503020204020204" charset="-122"/>
                </a:rPr>
                <a:t>杭州网约车司机收入透明化试点是对数字平台经济劳动权益保障的一次有益探索。通过试点，网约车平台公开司机的收入构成和计算方式，让司机清楚了解自己的收入情况，避免了平台的不合理扣费和剥削，提高了司机的收入透明度和满意度。</a:t>
              </a:r>
            </a:p>
          </p:txBody>
        </p:sp>
      </p:grpSp>
      <p:grpSp>
        <p:nvGrpSpPr>
          <p:cNvPr id="5" name="组合 4"/>
          <p:cNvGrpSpPr/>
          <p:nvPr/>
        </p:nvGrpSpPr>
        <p:grpSpPr>
          <a:xfrm>
            <a:off x="5213350" y="4709795"/>
            <a:ext cx="7443308" cy="2345690"/>
            <a:chOff x="1200" y="6457"/>
            <a:chExt cx="6521" cy="3694"/>
          </a:xfrm>
        </p:grpSpPr>
        <p:sp>
          <p:nvSpPr>
            <p:cNvPr id="14" name="文本框 13"/>
            <p:cNvSpPr txBox="1"/>
            <p:nvPr>
              <p:custDataLst>
                <p:tags r:id="rId5"/>
              </p:custDataLst>
            </p:nvPr>
          </p:nvSpPr>
          <p:spPr>
            <a:xfrm>
              <a:off x="2441" y="6457"/>
              <a:ext cx="528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新规与试点的积极影响</a:t>
              </a:r>
            </a:p>
          </p:txBody>
        </p:sp>
        <p:sp>
          <p:nvSpPr>
            <p:cNvPr id="15" name="文本框 14"/>
            <p:cNvSpPr txBox="1"/>
            <p:nvPr>
              <p:custDataLst>
                <p:tags r:id="rId6"/>
              </p:custDataLst>
            </p:nvPr>
          </p:nvSpPr>
          <p:spPr>
            <a:xfrm>
              <a:off x="1200" y="7271"/>
              <a:ext cx="5847" cy="2880"/>
            </a:xfrm>
            <a:prstGeom prst="rect">
              <a:avLst/>
            </a:prstGeom>
            <a:noFill/>
          </p:spPr>
          <p:txBody>
            <a:bodyPr wrap="square" lIns="0" tIns="0" rIns="0" bIns="0" rtlCol="0" anchor="t">
              <a:noAutofit/>
            </a:bodyPr>
            <a:lstStyle/>
            <a:p>
              <a:pPr algn="l">
                <a:lnSpc>
                  <a:spcPct val="125000"/>
                </a:lnSpc>
              </a:pPr>
              <a:r>
                <a:rPr lang="en-US" altLang="zh-CN">
                  <a:solidFill>
                    <a:schemeClr val="tx1"/>
                  </a:solidFill>
                  <a:latin typeface="Microsoft YaHei UI" panose="020B0503020204020204" charset="-122"/>
                  <a:ea typeface="Microsoft YaHei UI" panose="020B0503020204020204" charset="-122"/>
                </a:rPr>
                <a:t>       </a:t>
              </a:r>
              <a:r>
                <a:rPr lang="zh-CN" altLang="en-US">
                  <a:solidFill>
                    <a:schemeClr val="tx1"/>
                  </a:solidFill>
                  <a:latin typeface="Microsoft YaHei UI" panose="020B0503020204020204" charset="-122"/>
                  <a:ea typeface="Microsoft YaHei UI" panose="020B0503020204020204" charset="-122"/>
                </a:rPr>
                <a:t>数字平台经济劳动权益保障新规和杭州网约车司机收入透明化试点，有助于规范财富积累机制，保障劳动者的合法权益，促进数字平台经济的健康发展。同时，也为其他行业和领域的劳动权益保障提供了借鉴和参考。</a:t>
              </a:r>
            </a:p>
          </p:txBody>
        </p:sp>
      </p:grpSp>
      <p:sp>
        <p:nvSpPr>
          <p:cNvPr id="16" name="任意多边形 15"/>
          <p:cNvSpPr/>
          <p:nvPr>
            <p:custDataLst>
              <p:tags r:id="rId3"/>
            </p:custDataLst>
          </p:nvPr>
        </p:nvSpPr>
        <p:spPr>
          <a:xfrm>
            <a:off x="4899660" y="4709795"/>
            <a:ext cx="50800" cy="2032000"/>
          </a:xfrm>
          <a:custGeom>
            <a:avLst/>
            <a:gdLst>
              <a:gd name="connisteX0" fmla="*/ 0 w 705"/>
              <a:gd name="connsiteY0" fmla="*/ 25402 h 28222"/>
              <a:gd name="connisteX1" fmla="*/ 25402 w 705"/>
              <a:gd name="connsiteY1" fmla="*/ 0 h 28222"/>
              <a:gd name="connisteX2" fmla="*/ 25402 w 705"/>
              <a:gd name="connsiteY2" fmla="*/ 0 h 28222"/>
              <a:gd name="connisteX3" fmla="*/ 50804 w 705"/>
              <a:gd name="connsiteY3" fmla="*/ 25402 h 28222"/>
              <a:gd name="connisteX4" fmla="*/ 50804 w 705"/>
              <a:gd name="connsiteY4" fmla="*/ 2006595 h 28222"/>
              <a:gd name="connisteX5" fmla="*/ 25402 w 705"/>
              <a:gd name="connsiteY5" fmla="*/ 2031997 h 28222"/>
              <a:gd name="connisteX6" fmla="*/ 25402 w 705"/>
              <a:gd name="connsiteY6" fmla="*/ 2031997 h 28222"/>
              <a:gd name="connisteX7" fmla="*/ 0 w 705"/>
              <a:gd name="connsiteY7" fmla="*/ 2006595 h 28222"/>
              <a:gd name="connisteX8" fmla="*/ 0 w 705"/>
              <a:gd name="connsiteY8" fmla="*/ 25402 h 28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2031998">
                <a:moveTo>
                  <a:pt x="0" y="25402"/>
                </a:moveTo>
                <a:cubicBezTo>
                  <a:pt x="0" y="11375"/>
                  <a:pt x="11375" y="0"/>
                  <a:pt x="25402" y="0"/>
                </a:cubicBezTo>
                <a:lnTo>
                  <a:pt x="25402" y="0"/>
                </a:lnTo>
                <a:cubicBezTo>
                  <a:pt x="39429" y="0"/>
                  <a:pt x="50804" y="11375"/>
                  <a:pt x="50804" y="25402"/>
                </a:cubicBezTo>
                <a:lnTo>
                  <a:pt x="50804" y="2006596"/>
                </a:lnTo>
                <a:cubicBezTo>
                  <a:pt x="50804" y="2020632"/>
                  <a:pt x="39429" y="2031998"/>
                  <a:pt x="25402" y="2031998"/>
                </a:cubicBezTo>
                <a:lnTo>
                  <a:pt x="25402" y="2031998"/>
                </a:lnTo>
                <a:cubicBezTo>
                  <a:pt x="11375" y="2031998"/>
                  <a:pt x="0" y="2020632"/>
                  <a:pt x="0" y="20065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图片 16" descr="C:/Users/Administrator/AppData/Roaming/Kingsoft/office6/wppai/generateppt/f193520d-f6d7-408f-9e06-1a841840fa9b.jpgf193520d-f6d7-408f-9e06-1a841840fa9b"/>
          <p:cNvPicPr preferRelativeResize="0">
            <a:picLocks noChangeAspect="1"/>
          </p:cNvPicPr>
          <p:nvPr>
            <p:custDataLst>
              <p:tags r:id="rId4"/>
            </p:custDataLst>
          </p:nvPr>
        </p:nvPicPr>
        <p:blipFill>
          <a:blip r:embed="rId14" cstate="email">
            <a:extLst>
              <a:ext uri="{28A0092B-C50C-407E-A947-70E740481C1C}">
                <a14:useLocalDpi xmlns:a14="http://schemas.microsoft.com/office/drawing/2010/main"/>
              </a:ext>
            </a:extLst>
          </a:blip>
          <a:srcRect/>
          <a:stretch>
            <a:fillRect/>
          </a:stretch>
        </p:blipFill>
        <p:spPr>
          <a:xfrm>
            <a:off x="127000" y="949325"/>
            <a:ext cx="4677410" cy="5791835"/>
          </a:xfrm>
          <a:prstGeom prst="rect">
            <a:avLst/>
          </a:prstGeom>
          <a:blipFill rotWithShape="1">
            <a:blip r:embed="rId15"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3"/>
            <p:custDataLst>
              <p:tags r:id="rId2"/>
            </p:custDataLst>
          </p:nvPr>
        </p:nvSpPr>
        <p:spPr/>
        <p:txBody>
          <a:bodyPr/>
          <a:lstStyle/>
          <a:p>
            <a:r>
              <a:rPr lang="zh-CN" altLang="en-US"/>
              <a:t>第三章</a:t>
            </a:r>
          </a:p>
        </p:txBody>
      </p:sp>
      <p:sp>
        <p:nvSpPr>
          <p:cNvPr id="3" name="标题 2"/>
          <p:cNvSpPr>
            <a:spLocks noGrp="1"/>
          </p:cNvSpPr>
          <p:nvPr>
            <p:ph type="ctrTitle" idx="14"/>
            <p:custDataLst>
              <p:tags r:id="rId3"/>
            </p:custDataLst>
          </p:nvPr>
        </p:nvSpPr>
        <p:spPr>
          <a:xfrm>
            <a:off x="2081532" y="3937004"/>
            <a:ext cx="5448297" cy="1219197"/>
          </a:xfrm>
        </p:spPr>
        <p:txBody>
          <a:bodyPr/>
          <a:lstStyle/>
          <a:p>
            <a:r>
              <a:rPr lang="zh-CN" altLang="en-US" sz="3800"/>
              <a:t>实施就业优先战略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908303" y="382273"/>
            <a:ext cx="92837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就业优先战略的实施</a:t>
            </a:r>
          </a:p>
        </p:txBody>
      </p:sp>
      <p:grpSp>
        <p:nvGrpSpPr>
          <p:cNvPr id="19" name="组合 18"/>
          <p:cNvGrpSpPr/>
          <p:nvPr/>
        </p:nvGrpSpPr>
        <p:grpSpPr>
          <a:xfrm>
            <a:off x="1660525" y="1765300"/>
            <a:ext cx="9220200" cy="4266565"/>
            <a:chOff x="3840" y="3000"/>
            <a:chExt cx="14520" cy="6719"/>
          </a:xfrm>
        </p:grpSpPr>
        <p:pic>
          <p:nvPicPr>
            <p:cNvPr id="4" name="图片 3" descr="C:/Users/Administrator/AppData/Roaming/Kingsoft/office6/wppai/generateppt/078363a702c5fbf580123e161e165468.jpg078363a702c5fbf580123e161e165468"/>
            <p:cNvPicPr preferRelativeResize="0">
              <a:picLocks noChangeAspect="1"/>
            </p:cNvPicPr>
            <p:nvPr>
              <p:custDataLst>
                <p:tags r:id="rId3"/>
              </p:custDataLst>
            </p:nvPr>
          </p:nvPicPr>
          <p:blipFill>
            <a:blip r:embed="rId13" cstate="email">
              <a:extLst>
                <a:ext uri="{28A0092B-C50C-407E-A947-70E740481C1C}">
                  <a14:useLocalDpi xmlns:a14="http://schemas.microsoft.com/office/drawing/2010/main"/>
                </a:ext>
              </a:extLst>
            </a:blip>
            <a:srcRect/>
            <a:stretch>
              <a:fillRect/>
            </a:stretch>
          </p:blipFill>
          <p:spPr>
            <a:xfrm>
              <a:off x="3840" y="3000"/>
              <a:ext cx="1919" cy="1919"/>
            </a:xfrm>
            <a:custGeom>
              <a:avLst/>
              <a:gdLst>
                <a:gd name="connisteX0" fmla="*/ 0 w 16933"/>
                <a:gd name="connsiteY0" fmla="*/ 609603 h 16933"/>
                <a:gd name="connisteX1" fmla="*/ 609603 w 16933"/>
                <a:gd name="connsiteY1" fmla="*/ 0 h 16933"/>
                <a:gd name="connisteX2" fmla="*/ 609603 w 16933"/>
                <a:gd name="connsiteY2" fmla="*/ 0 h 16933"/>
                <a:gd name="connisteX3" fmla="*/ 1219196 w 16933"/>
                <a:gd name="connsiteY3" fmla="*/ 609603 h 16933"/>
                <a:gd name="connisteX4" fmla="*/ 1219196 w 16933"/>
                <a:gd name="connsiteY4" fmla="*/ 609603 h 16933"/>
                <a:gd name="connisteX5" fmla="*/ 609603 w 16933"/>
                <a:gd name="connsiteY5" fmla="*/ 1219196 h 16933"/>
                <a:gd name="connisteX6" fmla="*/ 609603 w 16933"/>
                <a:gd name="connsiteY6" fmla="*/ 1219196 h 16933"/>
                <a:gd name="connisteX7" fmla="*/ 0 w 16933"/>
                <a:gd name="connsiteY7" fmla="*/ 609603 h 16933"/>
                <a:gd name="connisteX8" fmla="*/ 0 w 16933"/>
                <a:gd name="connsiteY8" fmla="*/ 60960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609603"/>
                  </a:moveTo>
                  <a:cubicBezTo>
                    <a:pt x="0" y="272930"/>
                    <a:pt x="272930" y="0"/>
                    <a:pt x="609603" y="0"/>
                  </a:cubicBezTo>
                  <a:lnTo>
                    <a:pt x="609603" y="0"/>
                  </a:lnTo>
                  <a:cubicBezTo>
                    <a:pt x="946276" y="0"/>
                    <a:pt x="1219197" y="272930"/>
                    <a:pt x="1219197" y="609603"/>
                  </a:cubicBezTo>
                  <a:lnTo>
                    <a:pt x="1219197" y="609603"/>
                  </a:lnTo>
                  <a:cubicBezTo>
                    <a:pt x="1219197" y="946276"/>
                    <a:pt x="946276" y="1219197"/>
                    <a:pt x="609603" y="1219197"/>
                  </a:cubicBezTo>
                  <a:lnTo>
                    <a:pt x="609603" y="1219197"/>
                  </a:lnTo>
                  <a:cubicBezTo>
                    <a:pt x="272930" y="1219197"/>
                    <a:pt x="0" y="946276"/>
                    <a:pt x="0" y="609603"/>
                  </a:cubicBezTo>
                  <a:lnTo>
                    <a:pt x="0" y="609603"/>
                  </a:lnTo>
                  <a:close/>
                </a:path>
              </a:pathLst>
            </a:custGeom>
            <a:blipFill rotWithShape="1">
              <a:blip r:embed="rId14"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pic>
          <p:nvPicPr>
            <p:cNvPr id="9" name="图片 8" descr="C:/Users/Administrator/AppData/Roaming/Kingsoft/office6/wppai/generateppt/59481fc074adbd899ff44d340294acfb.jpg59481fc074adbd899ff44d340294acfb"/>
            <p:cNvPicPr preferRelativeResize="0">
              <a:picLocks noChangeAspect="1"/>
            </p:cNvPicPr>
            <p:nvPr>
              <p:custDataLst>
                <p:tags r:id="rId4"/>
              </p:custDataLst>
            </p:nvPr>
          </p:nvPicPr>
          <p:blipFill>
            <a:blip r:embed="rId15" cstate="email">
              <a:extLst>
                <a:ext uri="{28A0092B-C50C-407E-A947-70E740481C1C}">
                  <a14:useLocalDpi xmlns:a14="http://schemas.microsoft.com/office/drawing/2010/main"/>
                </a:ext>
              </a:extLst>
            </a:blip>
            <a:srcRect/>
            <a:stretch>
              <a:fillRect/>
            </a:stretch>
          </p:blipFill>
          <p:spPr>
            <a:xfrm>
              <a:off x="3840" y="5400"/>
              <a:ext cx="1919" cy="1919"/>
            </a:xfrm>
            <a:custGeom>
              <a:avLst/>
              <a:gdLst>
                <a:gd name="connisteX0" fmla="*/ 0 w 16933"/>
                <a:gd name="connsiteY0" fmla="*/ 609603 h 16933"/>
                <a:gd name="connisteX1" fmla="*/ 609603 w 16933"/>
                <a:gd name="connsiteY1" fmla="*/ 0 h 16933"/>
                <a:gd name="connisteX2" fmla="*/ 609603 w 16933"/>
                <a:gd name="connsiteY2" fmla="*/ 0 h 16933"/>
                <a:gd name="connisteX3" fmla="*/ 1219196 w 16933"/>
                <a:gd name="connsiteY3" fmla="*/ 609603 h 16933"/>
                <a:gd name="connisteX4" fmla="*/ 1219196 w 16933"/>
                <a:gd name="connsiteY4" fmla="*/ 609603 h 16933"/>
                <a:gd name="connisteX5" fmla="*/ 609603 w 16933"/>
                <a:gd name="connsiteY5" fmla="*/ 1219196 h 16933"/>
                <a:gd name="connisteX6" fmla="*/ 609603 w 16933"/>
                <a:gd name="connsiteY6" fmla="*/ 1219196 h 16933"/>
                <a:gd name="connisteX7" fmla="*/ 0 w 16933"/>
                <a:gd name="connsiteY7" fmla="*/ 609603 h 16933"/>
                <a:gd name="connisteX8" fmla="*/ 0 w 16933"/>
                <a:gd name="connsiteY8" fmla="*/ 60960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609603"/>
                  </a:moveTo>
                  <a:cubicBezTo>
                    <a:pt x="0" y="272930"/>
                    <a:pt x="272930" y="0"/>
                    <a:pt x="609603" y="0"/>
                  </a:cubicBezTo>
                  <a:lnTo>
                    <a:pt x="609603" y="0"/>
                  </a:lnTo>
                  <a:cubicBezTo>
                    <a:pt x="946276" y="0"/>
                    <a:pt x="1219197" y="272930"/>
                    <a:pt x="1219197" y="609603"/>
                  </a:cubicBezTo>
                  <a:lnTo>
                    <a:pt x="1219197" y="609603"/>
                  </a:lnTo>
                  <a:cubicBezTo>
                    <a:pt x="1219197" y="946276"/>
                    <a:pt x="946276" y="1219197"/>
                    <a:pt x="609603" y="1219197"/>
                  </a:cubicBezTo>
                  <a:lnTo>
                    <a:pt x="609603" y="1219197"/>
                  </a:lnTo>
                  <a:cubicBezTo>
                    <a:pt x="272930" y="1219197"/>
                    <a:pt x="0" y="946276"/>
                    <a:pt x="0" y="609603"/>
                  </a:cubicBezTo>
                  <a:lnTo>
                    <a:pt x="0" y="609603"/>
                  </a:lnTo>
                  <a:close/>
                </a:path>
              </a:pathLst>
            </a:custGeom>
            <a:blipFill rotWithShape="1">
              <a:blip r:embed="rId14"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7" name="文本框 6"/>
            <p:cNvSpPr txBox="1"/>
            <p:nvPr>
              <p:custDataLst>
                <p:tags r:id="rId5"/>
              </p:custDataLst>
            </p:nvPr>
          </p:nvSpPr>
          <p:spPr>
            <a:xfrm>
              <a:off x="6160" y="3080"/>
              <a:ext cx="122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就业形势与政策导向</a:t>
              </a:r>
            </a:p>
          </p:txBody>
        </p:sp>
        <p:pic>
          <p:nvPicPr>
            <p:cNvPr id="14" name="图片 13" descr="C:/Users/Administrator/AppData/Roaming/Kingsoft/office6/wppai/generateppt/4a3d67a9834e7385a21f7c3537d479a8.jpg4a3d67a9834e7385a21f7c3537d479a8"/>
            <p:cNvPicPr preferRelativeResize="0">
              <a:picLocks noChangeAspect="1"/>
            </p:cNvPicPr>
            <p:nvPr>
              <p:custDataLst>
                <p:tags r:id="rId6"/>
              </p:custDataLst>
            </p:nvPr>
          </p:nvPicPr>
          <p:blipFill>
            <a:blip r:embed="rId16" cstate="email">
              <a:extLst>
                <a:ext uri="{28A0092B-C50C-407E-A947-70E740481C1C}">
                  <a14:useLocalDpi xmlns:a14="http://schemas.microsoft.com/office/drawing/2010/main"/>
                </a:ext>
              </a:extLst>
            </a:blip>
            <a:srcRect t="-26"/>
            <a:stretch>
              <a:fillRect/>
            </a:stretch>
          </p:blipFill>
          <p:spPr>
            <a:xfrm>
              <a:off x="3840" y="7800"/>
              <a:ext cx="1919" cy="1919"/>
            </a:xfrm>
            <a:custGeom>
              <a:avLst/>
              <a:gdLst>
                <a:gd name="connisteX0" fmla="*/ 0 w 16933"/>
                <a:gd name="connsiteY0" fmla="*/ 609603 h 16933"/>
                <a:gd name="connisteX1" fmla="*/ 609603 w 16933"/>
                <a:gd name="connsiteY1" fmla="*/ 0 h 16933"/>
                <a:gd name="connisteX2" fmla="*/ 609603 w 16933"/>
                <a:gd name="connsiteY2" fmla="*/ 0 h 16933"/>
                <a:gd name="connisteX3" fmla="*/ 1219196 w 16933"/>
                <a:gd name="connsiteY3" fmla="*/ 609603 h 16933"/>
                <a:gd name="connisteX4" fmla="*/ 1219196 w 16933"/>
                <a:gd name="connsiteY4" fmla="*/ 609603 h 16933"/>
                <a:gd name="connisteX5" fmla="*/ 609603 w 16933"/>
                <a:gd name="connsiteY5" fmla="*/ 1219196 h 16933"/>
                <a:gd name="connisteX6" fmla="*/ 609603 w 16933"/>
                <a:gd name="connsiteY6" fmla="*/ 1219196 h 16933"/>
                <a:gd name="connisteX7" fmla="*/ 0 w 16933"/>
                <a:gd name="connsiteY7" fmla="*/ 609603 h 16933"/>
                <a:gd name="connisteX8" fmla="*/ 0 w 16933"/>
                <a:gd name="connsiteY8" fmla="*/ 60960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609603"/>
                  </a:moveTo>
                  <a:cubicBezTo>
                    <a:pt x="0" y="272930"/>
                    <a:pt x="272930" y="0"/>
                    <a:pt x="609603" y="0"/>
                  </a:cubicBezTo>
                  <a:lnTo>
                    <a:pt x="609603" y="0"/>
                  </a:lnTo>
                  <a:cubicBezTo>
                    <a:pt x="946276" y="0"/>
                    <a:pt x="1219197" y="272930"/>
                    <a:pt x="1219197" y="609603"/>
                  </a:cubicBezTo>
                  <a:lnTo>
                    <a:pt x="1219197" y="609603"/>
                  </a:lnTo>
                  <a:cubicBezTo>
                    <a:pt x="1219197" y="946276"/>
                    <a:pt x="946276" y="1219197"/>
                    <a:pt x="609603" y="1219197"/>
                  </a:cubicBezTo>
                  <a:lnTo>
                    <a:pt x="609603" y="1219197"/>
                  </a:lnTo>
                  <a:cubicBezTo>
                    <a:pt x="272930" y="1219197"/>
                    <a:pt x="0" y="946276"/>
                    <a:pt x="0" y="609603"/>
                  </a:cubicBezTo>
                  <a:lnTo>
                    <a:pt x="0" y="609603"/>
                  </a:lnTo>
                  <a:close/>
                </a:path>
              </a:pathLst>
            </a:custGeom>
            <a:blipFill rotWithShape="1">
              <a:blip r:embed="rId14"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8" name="文本框 7"/>
            <p:cNvSpPr txBox="1"/>
            <p:nvPr>
              <p:custDataLst>
                <p:tags r:id="rId7"/>
              </p:custDataLst>
            </p:nvPr>
          </p:nvSpPr>
          <p:spPr>
            <a:xfrm>
              <a:off x="6160" y="3880"/>
              <a:ext cx="1216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我国就业形势总体稳定，但面临结构性就业矛盾，政策导向是实施就业优先战略和积极的就业政策。</a:t>
              </a:r>
            </a:p>
          </p:txBody>
        </p:sp>
        <p:sp>
          <p:nvSpPr>
            <p:cNvPr id="12" name="文本框 11"/>
            <p:cNvSpPr txBox="1"/>
            <p:nvPr>
              <p:custDataLst>
                <p:tags r:id="rId8"/>
              </p:custDataLst>
            </p:nvPr>
          </p:nvSpPr>
          <p:spPr>
            <a:xfrm>
              <a:off x="6160" y="5480"/>
              <a:ext cx="122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促进就业的多渠道措施</a:t>
              </a:r>
            </a:p>
          </p:txBody>
        </p:sp>
        <p:sp>
          <p:nvSpPr>
            <p:cNvPr id="13" name="文本框 12"/>
            <p:cNvSpPr txBox="1"/>
            <p:nvPr>
              <p:custDataLst>
                <p:tags r:id="rId9"/>
              </p:custDataLst>
            </p:nvPr>
          </p:nvSpPr>
          <p:spPr>
            <a:xfrm>
              <a:off x="6160" y="6280"/>
              <a:ext cx="1216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通过发展新经济、新业态、新模式，如数字经济、共享经济等，创造更多就业岗位，同时加强职业教育和培训，提高劳动者就业能力。</a:t>
              </a:r>
            </a:p>
          </p:txBody>
        </p:sp>
        <p:sp>
          <p:nvSpPr>
            <p:cNvPr id="17" name="文本框 16"/>
            <p:cNvSpPr txBox="1"/>
            <p:nvPr>
              <p:custDataLst>
                <p:tags r:id="rId10"/>
              </p:custDataLst>
            </p:nvPr>
          </p:nvSpPr>
          <p:spPr>
            <a:xfrm>
              <a:off x="6160" y="7880"/>
              <a:ext cx="122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提升就业质量的策略</a:t>
              </a:r>
            </a:p>
          </p:txBody>
        </p:sp>
        <p:sp>
          <p:nvSpPr>
            <p:cNvPr id="18" name="文本框 17"/>
            <p:cNvSpPr txBox="1"/>
            <p:nvPr>
              <p:custDataLst>
                <p:tags r:id="rId11"/>
              </p:custDataLst>
            </p:nvPr>
          </p:nvSpPr>
          <p:spPr>
            <a:xfrm>
              <a:off x="6160" y="8680"/>
              <a:ext cx="1216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提升就业质量的策略包括完善劳动法律法规，加强劳动保护，构建和谐劳动关系，以及推动企业提高工资水平和改善工作条件。</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39752" y="609603"/>
            <a:ext cx="11112502" cy="761997"/>
          </a:xfrm>
          <a:noFill/>
        </p:spPr>
        <p:txBody>
          <a:bodyPr lIns="0" tIns="0" rIns="0" bIns="0" anchor="t">
            <a:noAutofit/>
          </a:bodyPr>
          <a:lstStyle/>
          <a:p>
            <a:pPr algn="ctr">
              <a:lnSpc>
                <a:spcPct val="114000"/>
              </a:lnSpc>
            </a:pPr>
            <a:r>
              <a:rPr lang="zh-CN" altLang="en-US" sz="4400">
                <a:solidFill>
                  <a:schemeClr val="tx1"/>
                </a:solidFill>
                <a:latin typeface="Microsoft YaHei UI" panose="020B0503020204020204" charset="-122"/>
                <a:ea typeface="Microsoft YaHei UI" panose="020B0503020204020204" charset="-122"/>
              </a:rPr>
              <a:t>重点群体就业攻坚工程</a:t>
            </a:r>
          </a:p>
        </p:txBody>
      </p:sp>
      <p:sp>
        <p:nvSpPr>
          <p:cNvPr id="3" name="任意多边形 2"/>
          <p:cNvSpPr/>
          <p:nvPr>
            <p:custDataLst>
              <p:tags r:id="rId3"/>
            </p:custDataLst>
          </p:nvPr>
        </p:nvSpPr>
        <p:spPr>
          <a:xfrm>
            <a:off x="609603" y="1828800"/>
            <a:ext cx="7390765" cy="4418965"/>
          </a:xfrm>
          <a:custGeom>
            <a:avLst/>
            <a:gdLst>
              <a:gd name="connisteX0" fmla="*/ 0 w 102658"/>
              <a:gd name="connsiteY0" fmla="*/ 304796 h 61383"/>
              <a:gd name="connisteX1" fmla="*/ 304796 w 102658"/>
              <a:gd name="connsiteY1" fmla="*/ 0 h 61383"/>
              <a:gd name="connisteX2" fmla="*/ 7391396 w 102658"/>
              <a:gd name="connsiteY2" fmla="*/ 0 h 61383"/>
              <a:gd name="connisteX3" fmla="*/ 7391396 w 102658"/>
              <a:gd name="connsiteY3" fmla="*/ 4419596 h 61383"/>
              <a:gd name="connisteX4" fmla="*/ 0 w 102658"/>
              <a:gd name="connsiteY4" fmla="*/ 4419596 h 61383"/>
              <a:gd name="connisteX5" fmla="*/ 0 w 102658"/>
              <a:gd name="connsiteY5"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7391397" h="4419597">
                <a:moveTo>
                  <a:pt x="0" y="304797"/>
                </a:moveTo>
                <a:cubicBezTo>
                  <a:pt x="0" y="136465"/>
                  <a:pt x="136465" y="0"/>
                  <a:pt x="304797" y="0"/>
                </a:cubicBezTo>
                <a:lnTo>
                  <a:pt x="7391397" y="0"/>
                </a:lnTo>
                <a:lnTo>
                  <a:pt x="7391397" y="4419597"/>
                </a:lnTo>
                <a:lnTo>
                  <a:pt x="0" y="4419597"/>
                </a:lnTo>
                <a:lnTo>
                  <a:pt x="0" y="304797"/>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1" name="组合 10"/>
          <p:cNvGrpSpPr/>
          <p:nvPr/>
        </p:nvGrpSpPr>
        <p:grpSpPr>
          <a:xfrm>
            <a:off x="1066800" y="2336800"/>
            <a:ext cx="6553200" cy="3403600"/>
            <a:chOff x="1680" y="3680"/>
            <a:chExt cx="10320" cy="5360"/>
          </a:xfrm>
        </p:grpSpPr>
        <p:sp>
          <p:nvSpPr>
            <p:cNvPr id="4" name="文本框 3"/>
            <p:cNvSpPr txBox="1"/>
            <p:nvPr>
              <p:custDataLst>
                <p:tags r:id="rId5"/>
              </p:custDataLst>
            </p:nvPr>
          </p:nvSpPr>
          <p:spPr>
            <a:xfrm>
              <a:off x="1680" y="3680"/>
              <a:ext cx="10320" cy="640"/>
            </a:xfrm>
            <a:prstGeom prst="rect">
              <a:avLst/>
            </a:prstGeom>
            <a:noFill/>
          </p:spPr>
          <p:txBody>
            <a:bodyPr wrap="square" lIns="0" tIns="0" rIns="0" bIns="0" rtlCol="0" anchor="t">
              <a:noAutofit/>
            </a:bodyPr>
            <a:lstStyle/>
            <a:p>
              <a:pPr algn="l">
                <a:lnSpc>
                  <a:spcPct val="111000"/>
                </a:lnSpc>
              </a:pPr>
              <a:r>
                <a:rPr lang="en-US" altLang="en-US" sz="2400">
                  <a:solidFill>
                    <a:schemeClr val="bg1"/>
                  </a:solidFill>
                  <a:latin typeface="Microsoft YaHei UI" panose="020B0503020204020204" charset="-122"/>
                  <a:ea typeface="Microsoft YaHei UI" panose="020B0503020204020204" charset="-122"/>
                </a:rPr>
                <a:t>2023</a:t>
              </a:r>
              <a:r>
                <a:rPr lang="zh-CN" altLang="en-US" sz="2400">
                  <a:solidFill>
                    <a:schemeClr val="bg1"/>
                  </a:solidFill>
                  <a:latin typeface="Microsoft YaHei UI" panose="020B0503020204020204" charset="-122"/>
                  <a:ea typeface="Microsoft YaHei UI" panose="020B0503020204020204" charset="-122"/>
                </a:rPr>
                <a:t>届高校毕业生</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百万就业见习</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计划</a:t>
              </a:r>
            </a:p>
          </p:txBody>
        </p:sp>
        <p:sp>
          <p:nvSpPr>
            <p:cNvPr id="5" name="文本框 4"/>
            <p:cNvSpPr txBox="1"/>
            <p:nvPr>
              <p:custDataLst>
                <p:tags r:id="rId6"/>
              </p:custDataLst>
            </p:nvPr>
          </p:nvSpPr>
          <p:spPr>
            <a:xfrm>
              <a:off x="1680" y="4560"/>
              <a:ext cx="10280" cy="1440"/>
            </a:xfrm>
            <a:prstGeom prst="rect">
              <a:avLst/>
            </a:prstGeom>
            <a:noFill/>
          </p:spPr>
          <p:txBody>
            <a:bodyPr wrap="square" lIns="0" tIns="0" rIns="0" bIns="0" rtlCol="0" anchor="t">
              <a:noAutofit/>
            </a:bodyPr>
            <a:lstStyle/>
            <a:p>
              <a:pPr algn="l">
                <a:lnSpc>
                  <a:spcPct val="125000"/>
                </a:lnSpc>
              </a:pPr>
              <a:r>
                <a:rPr lang="en-US" altLang="zh-CN" sz="1600">
                  <a:solidFill>
                    <a:schemeClr val="bg1"/>
                  </a:solidFill>
                  <a:latin typeface="Microsoft YaHei UI" panose="020B0503020204020204" charset="-122"/>
                  <a:ea typeface="Microsoft YaHei UI" panose="020B0503020204020204" charset="-122"/>
                </a:rPr>
                <a:t>      </a:t>
              </a:r>
              <a:r>
                <a:rPr lang="zh-CN" altLang="en-US" sz="1600">
                  <a:solidFill>
                    <a:schemeClr val="bg1"/>
                  </a:solidFill>
                  <a:latin typeface="Microsoft YaHei UI" panose="020B0503020204020204" charset="-122"/>
                  <a:ea typeface="Microsoft YaHei UI" panose="020B0503020204020204" charset="-122"/>
                </a:rPr>
                <a:t>该计划为高校毕业生提供大量见习岗位，帮助他们积累工作经验、提升就业能力。通过政府引导、企业参与，为毕业生搭建了与市场接轨的桥梁，促进其顺利就业。</a:t>
              </a:r>
            </a:p>
          </p:txBody>
        </p:sp>
        <p:sp>
          <p:nvSpPr>
            <p:cNvPr id="6" name="文本框 5"/>
            <p:cNvSpPr txBox="1"/>
            <p:nvPr>
              <p:custDataLst>
                <p:tags r:id="rId7"/>
              </p:custDataLst>
            </p:nvPr>
          </p:nvSpPr>
          <p:spPr>
            <a:xfrm>
              <a:off x="1680" y="6720"/>
              <a:ext cx="10320" cy="640"/>
            </a:xfrm>
            <a:prstGeom prst="rect">
              <a:avLst/>
            </a:prstGeom>
            <a:noFill/>
          </p:spPr>
          <p:txBody>
            <a:bodyPr wrap="square" lIns="0" tIns="0" rIns="0" bIns="0" rtlCol="0" anchor="t">
              <a:noAutofit/>
            </a:bodyPr>
            <a:lstStyle/>
            <a:p>
              <a:pPr algn="l">
                <a:lnSpc>
                  <a:spcPct val="111000"/>
                </a:lnSpc>
              </a:pPr>
              <a:r>
                <a:rPr lang="zh-CN" altLang="en-US" sz="2400">
                  <a:solidFill>
                    <a:schemeClr val="bg1"/>
                  </a:solidFill>
                  <a:latin typeface="Microsoft YaHei UI" panose="020B0503020204020204" charset="-122"/>
                  <a:ea typeface="Microsoft YaHei UI" panose="020B0503020204020204" charset="-122"/>
                </a:rPr>
                <a:t>退役军人</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浪花计划</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海上就业案例</a:t>
              </a:r>
            </a:p>
          </p:txBody>
        </p:sp>
        <p:sp>
          <p:nvSpPr>
            <p:cNvPr id="7" name="文本框 6"/>
            <p:cNvSpPr txBox="1"/>
            <p:nvPr>
              <p:custDataLst>
                <p:tags r:id="rId8"/>
              </p:custDataLst>
            </p:nvPr>
          </p:nvSpPr>
          <p:spPr>
            <a:xfrm>
              <a:off x="1680" y="7600"/>
              <a:ext cx="10280" cy="1440"/>
            </a:xfrm>
            <a:prstGeom prst="rect">
              <a:avLst/>
            </a:prstGeom>
            <a:noFill/>
          </p:spPr>
          <p:txBody>
            <a:bodyPr wrap="square" lIns="0" tIns="0" rIns="0" bIns="0" rtlCol="0" anchor="t">
              <a:noAutofit/>
            </a:bodyPr>
            <a:lstStyle/>
            <a:p>
              <a:pPr algn="l">
                <a:lnSpc>
                  <a:spcPct val="125000"/>
                </a:lnSpc>
              </a:pPr>
              <a:r>
                <a:rPr lang="en-US" altLang="en-US" sz="1600">
                  <a:solidFill>
                    <a:schemeClr val="bg1"/>
                  </a:solidFill>
                  <a:latin typeface="Microsoft YaHei UI" panose="020B0503020204020204" charset="-122"/>
                  <a:ea typeface="Microsoft YaHei UI" panose="020B0503020204020204" charset="-122"/>
                </a:rPr>
                <a:t>     “</a:t>
              </a:r>
              <a:r>
                <a:rPr lang="zh-CN" altLang="en-US" sz="1600">
                  <a:solidFill>
                    <a:schemeClr val="bg1"/>
                  </a:solidFill>
                  <a:latin typeface="Microsoft YaHei UI" panose="020B0503020204020204" charset="-122"/>
                  <a:ea typeface="Microsoft YaHei UI" panose="020B0503020204020204" charset="-122"/>
                </a:rPr>
                <a:t>浪花计划</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为退役军人提供海上就业机会，充分发挥他们的优势和特长。通过专业培训和岗位对接，让退役军人在新的领域实现就业，既解决了他们的就业问题，也为海洋产业发展注入了新力量。</a:t>
              </a:r>
            </a:p>
          </p:txBody>
        </p:sp>
      </p:grpSp>
      <p:pic>
        <p:nvPicPr>
          <p:cNvPr id="8" name="图片 7" descr="C:/Users/Administrator/AppData/Roaming/Kingsoft/office6/wppai/generateppt/bf2d259e-767c-4a70-b672-2c8c803d2502.jpgbf2d259e-767c-4a70-b672-2c8c803d2502"/>
          <p:cNvPicPr preferRelativeResize="0">
            <a:picLocks noChangeAspect="1"/>
          </p:cNvPicPr>
          <p:nvPr>
            <p:custDataLst>
              <p:tags r:id="rId4"/>
            </p:custDataLst>
          </p:nvPr>
        </p:nvPicPr>
        <p:blipFill>
          <a:blip r:embed="rId10" cstate="email">
            <a:extLst>
              <a:ext uri="{28A0092B-C50C-407E-A947-70E740481C1C}">
                <a14:useLocalDpi xmlns:a14="http://schemas.microsoft.com/office/drawing/2010/main"/>
              </a:ext>
            </a:extLst>
          </a:blip>
          <a:srcRect/>
          <a:stretch>
            <a:fillRect/>
          </a:stretch>
        </p:blipFill>
        <p:spPr>
          <a:xfrm>
            <a:off x="8001000" y="1828800"/>
            <a:ext cx="3581400" cy="4418965"/>
          </a:xfrm>
          <a:prstGeom prst="rect">
            <a:avLst/>
          </a:prstGeom>
          <a:blipFill rotWithShape="1">
            <a:blip r:embed="rId11"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609603"/>
            <a:ext cx="92837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新就业形态保障创新</a:t>
            </a:r>
          </a:p>
        </p:txBody>
      </p:sp>
      <p:pic>
        <p:nvPicPr>
          <p:cNvPr id="5" name="图片 4" descr="C:/Users/Administrator/AppData/Roaming/Kingsoft/office6/wppai/generateppt/564b55b1-b47c-40ee-9f72-5b9a7ab3ccab.jpg564b55b1-b47c-40ee-9f72-5b9a7ab3ccab"/>
          <p:cNvPicPr preferRelativeResize="0">
            <a:picLocks noChangeAspect="1"/>
          </p:cNvPicPr>
          <p:nvPr>
            <p:custDataLst>
              <p:tags r:id="rId3"/>
            </p:custDataLst>
          </p:nvPr>
        </p:nvPicPr>
        <p:blipFill>
          <a:blip r:embed="rId10" cstate="email">
            <a:extLst>
              <a:ext uri="{28A0092B-C50C-407E-A947-70E740481C1C}">
                <a14:useLocalDpi xmlns:a14="http://schemas.microsoft.com/office/drawing/2010/main"/>
              </a:ext>
            </a:extLst>
          </a:blip>
          <a:srcRect/>
          <a:stretch>
            <a:fillRect/>
          </a:stretch>
        </p:blipFill>
        <p:spPr>
          <a:xfrm>
            <a:off x="609603" y="1828800"/>
            <a:ext cx="3581400" cy="4418965"/>
          </a:xfrm>
          <a:prstGeom prst="rect">
            <a:avLst/>
          </a:prstGeom>
          <a:blipFill rotWithShape="1">
            <a:blip r:embed="rId11"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8" name="矩形 7"/>
          <p:cNvSpPr/>
          <p:nvPr>
            <p:custDataLst>
              <p:tags r:id="rId4"/>
            </p:custDataLst>
          </p:nvPr>
        </p:nvSpPr>
        <p:spPr>
          <a:xfrm>
            <a:off x="4190997" y="1828800"/>
            <a:ext cx="7391400" cy="4418965"/>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3" name="组合 12"/>
          <p:cNvGrpSpPr/>
          <p:nvPr/>
        </p:nvGrpSpPr>
        <p:grpSpPr>
          <a:xfrm>
            <a:off x="4648200" y="2336800"/>
            <a:ext cx="6553200" cy="3403600"/>
            <a:chOff x="7320" y="3680"/>
            <a:chExt cx="10320" cy="5360"/>
          </a:xfrm>
        </p:grpSpPr>
        <p:sp>
          <p:nvSpPr>
            <p:cNvPr id="9" name="文本框 8"/>
            <p:cNvSpPr txBox="1"/>
            <p:nvPr>
              <p:custDataLst>
                <p:tags r:id="rId5"/>
              </p:custDataLst>
            </p:nvPr>
          </p:nvSpPr>
          <p:spPr>
            <a:xfrm>
              <a:off x="7320" y="3680"/>
              <a:ext cx="10320" cy="640"/>
            </a:xfrm>
            <a:prstGeom prst="rect">
              <a:avLst/>
            </a:prstGeom>
            <a:noFill/>
          </p:spPr>
          <p:txBody>
            <a:bodyPr wrap="square" lIns="0" tIns="0" rIns="0" bIns="0" rtlCol="0" anchor="t">
              <a:noAutofit/>
            </a:bodyPr>
            <a:lstStyle/>
            <a:p>
              <a:pPr algn="l">
                <a:lnSpc>
                  <a:spcPct val="111000"/>
                </a:lnSpc>
              </a:pPr>
              <a:r>
                <a:rPr lang="zh-CN" altLang="en-US" sz="2400">
                  <a:solidFill>
                    <a:schemeClr val="bg1"/>
                  </a:solidFill>
                  <a:latin typeface="Microsoft YaHei UI" panose="020B0503020204020204" charset="-122"/>
                  <a:ea typeface="Microsoft YaHei UI" panose="020B0503020204020204" charset="-122"/>
                </a:rPr>
                <a:t>美团</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同舟计划</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骑手职业发展体系</a:t>
              </a:r>
            </a:p>
          </p:txBody>
        </p:sp>
        <p:sp>
          <p:nvSpPr>
            <p:cNvPr id="10" name="文本框 9"/>
            <p:cNvSpPr txBox="1"/>
            <p:nvPr>
              <p:custDataLst>
                <p:tags r:id="rId6"/>
              </p:custDataLst>
            </p:nvPr>
          </p:nvSpPr>
          <p:spPr>
            <a:xfrm>
              <a:off x="7320" y="4560"/>
              <a:ext cx="10280" cy="1440"/>
            </a:xfrm>
            <a:prstGeom prst="rect">
              <a:avLst/>
            </a:prstGeom>
            <a:noFill/>
          </p:spPr>
          <p:txBody>
            <a:bodyPr wrap="square" lIns="0" tIns="0" rIns="0" bIns="0" rtlCol="0" anchor="t">
              <a:noAutofit/>
            </a:bodyPr>
            <a:lstStyle/>
            <a:p>
              <a:pPr algn="l">
                <a:lnSpc>
                  <a:spcPct val="125000"/>
                </a:lnSpc>
              </a:pPr>
              <a:r>
                <a:rPr lang="en-US" altLang="zh-CN" sz="1600">
                  <a:solidFill>
                    <a:schemeClr val="bg1"/>
                  </a:solidFill>
                  <a:latin typeface="Microsoft YaHei UI" panose="020B0503020204020204" charset="-122"/>
                  <a:ea typeface="Microsoft YaHei UI" panose="020B0503020204020204" charset="-122"/>
                </a:rPr>
                <a:t>       </a:t>
              </a:r>
              <a:r>
                <a:rPr lang="zh-CN" altLang="en-US" sz="1600">
                  <a:solidFill>
                    <a:schemeClr val="bg1"/>
                  </a:solidFill>
                  <a:latin typeface="Microsoft YaHei UI" panose="020B0503020204020204" charset="-122"/>
                  <a:ea typeface="Microsoft YaHei UI" panose="020B0503020204020204" charset="-122"/>
                </a:rPr>
                <a:t>美团</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同舟计划</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致力于为骑手提供更完善的职业发展保障。该体系包括技能培训、晋升通道、福利保障等方面，让骑手在工作中有更多的成长机会和发展空间，提升他们的职业归属感和稳定性。</a:t>
              </a:r>
            </a:p>
          </p:txBody>
        </p:sp>
        <p:sp>
          <p:nvSpPr>
            <p:cNvPr id="11" name="文本框 10"/>
            <p:cNvSpPr txBox="1"/>
            <p:nvPr>
              <p:custDataLst>
                <p:tags r:id="rId7"/>
              </p:custDataLst>
            </p:nvPr>
          </p:nvSpPr>
          <p:spPr>
            <a:xfrm>
              <a:off x="7320" y="6720"/>
              <a:ext cx="10320" cy="640"/>
            </a:xfrm>
            <a:prstGeom prst="rect">
              <a:avLst/>
            </a:prstGeom>
            <a:noFill/>
          </p:spPr>
          <p:txBody>
            <a:bodyPr wrap="square" lIns="0" tIns="0" rIns="0" bIns="0" rtlCol="0" anchor="t">
              <a:noAutofit/>
            </a:bodyPr>
            <a:lstStyle/>
            <a:p>
              <a:pPr algn="l">
                <a:lnSpc>
                  <a:spcPct val="111000"/>
                </a:lnSpc>
              </a:pPr>
              <a:r>
                <a:rPr lang="zh-CN" altLang="en-US" sz="2400">
                  <a:solidFill>
                    <a:schemeClr val="bg1"/>
                  </a:solidFill>
                  <a:latin typeface="Microsoft YaHei UI" panose="020B0503020204020204" charset="-122"/>
                  <a:ea typeface="Microsoft YaHei UI" panose="020B0503020204020204" charset="-122"/>
                </a:rPr>
                <a:t>灵活就业工伤保险江苏试点成效</a:t>
              </a:r>
            </a:p>
          </p:txBody>
        </p:sp>
        <p:sp>
          <p:nvSpPr>
            <p:cNvPr id="12" name="文本框 11"/>
            <p:cNvSpPr txBox="1"/>
            <p:nvPr>
              <p:custDataLst>
                <p:tags r:id="rId8"/>
              </p:custDataLst>
            </p:nvPr>
          </p:nvSpPr>
          <p:spPr>
            <a:xfrm>
              <a:off x="7320" y="7600"/>
              <a:ext cx="10280" cy="1440"/>
            </a:xfrm>
            <a:prstGeom prst="rect">
              <a:avLst/>
            </a:prstGeom>
            <a:noFill/>
          </p:spPr>
          <p:txBody>
            <a:bodyPr wrap="square" lIns="0" tIns="0" rIns="0" bIns="0" rtlCol="0" anchor="t">
              <a:noAutofit/>
            </a:bodyPr>
            <a:lstStyle/>
            <a:p>
              <a:pPr algn="l">
                <a:lnSpc>
                  <a:spcPct val="125000"/>
                </a:lnSpc>
              </a:pPr>
              <a:r>
                <a:rPr lang="en-US" altLang="zh-CN" sz="1600">
                  <a:solidFill>
                    <a:schemeClr val="bg1"/>
                  </a:solidFill>
                  <a:latin typeface="Microsoft YaHei UI" panose="020B0503020204020204" charset="-122"/>
                  <a:ea typeface="Microsoft YaHei UI" panose="020B0503020204020204" charset="-122"/>
                </a:rPr>
                <a:t>      </a:t>
              </a:r>
              <a:r>
                <a:rPr lang="zh-CN" altLang="en-US" sz="1600">
                  <a:solidFill>
                    <a:schemeClr val="bg1"/>
                  </a:solidFill>
                  <a:latin typeface="Microsoft YaHei UI" panose="020B0503020204020204" charset="-122"/>
                  <a:ea typeface="Microsoft YaHei UI" panose="020B0503020204020204" charset="-122"/>
                </a:rPr>
                <a:t>江苏开展灵活就业工伤保险试点，为灵活就业人员提供了工伤保险保障。通过试点，有效解决了灵活就业人员在工作中面临的工伤风险问题，提高了他们的社会保障水平，也为全国推广提供了有益经验。</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custDataLst>
              <p:tags r:id="rId2"/>
            </p:custDataLst>
          </p:nvPr>
        </p:nvPicPr>
        <p:blipFill>
          <a:blip r:embed="rId13"/>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2" name="标题 1"/>
          <p:cNvSpPr>
            <a:spLocks noGrp="1"/>
          </p:cNvSpPr>
          <p:nvPr>
            <p:ph type="title"/>
            <p:custDataLst>
              <p:tags r:id="rId3"/>
            </p:custDataLst>
          </p:nvPr>
        </p:nvSpPr>
        <p:spPr>
          <a:xfrm>
            <a:off x="539752" y="609603"/>
            <a:ext cx="11112502" cy="761997"/>
          </a:xfrm>
          <a:noFill/>
        </p:spPr>
        <p:txBody>
          <a:bodyPr lIns="0" tIns="0" rIns="0" bIns="0" anchor="t">
            <a:noAutofit/>
          </a:bodyPr>
          <a:lstStyle/>
          <a:p>
            <a:pPr algn="ctr">
              <a:lnSpc>
                <a:spcPct val="114000"/>
              </a:lnSpc>
            </a:pPr>
            <a:r>
              <a:rPr lang="zh-CN" altLang="en-US" sz="4400">
                <a:solidFill>
                  <a:schemeClr val="bg1"/>
                </a:solidFill>
                <a:latin typeface="Microsoft YaHei UI" panose="020B0503020204020204" charset="-122"/>
                <a:ea typeface="Microsoft YaHei UI" panose="020B0503020204020204" charset="-122"/>
              </a:rPr>
              <a:t>终身职业技能培训体系</a:t>
            </a:r>
          </a:p>
        </p:txBody>
      </p:sp>
      <p:grpSp>
        <p:nvGrpSpPr>
          <p:cNvPr id="12" name="组合 11"/>
          <p:cNvGrpSpPr/>
          <p:nvPr/>
        </p:nvGrpSpPr>
        <p:grpSpPr>
          <a:xfrm>
            <a:off x="609600" y="2006600"/>
            <a:ext cx="11049000" cy="4064000"/>
            <a:chOff x="960" y="3160"/>
            <a:chExt cx="17400" cy="6400"/>
          </a:xfrm>
        </p:grpSpPr>
        <p:sp>
          <p:nvSpPr>
            <p:cNvPr id="4" name="任意多边形 3"/>
            <p:cNvSpPr/>
            <p:nvPr>
              <p:custDataLst>
                <p:tags r:id="rId4"/>
              </p:custDataLst>
            </p:nvPr>
          </p:nvSpPr>
          <p:spPr>
            <a:xfrm>
              <a:off x="960" y="3560"/>
              <a:ext cx="1920" cy="1920"/>
            </a:xfrm>
            <a:custGeom>
              <a:avLst/>
              <a:gdLst>
                <a:gd name="connisteX0" fmla="*/ 0 w 16933"/>
                <a:gd name="connsiteY0" fmla="*/ 243843 h 16933"/>
                <a:gd name="connisteX1" fmla="*/ 243843 w 16933"/>
                <a:gd name="connsiteY1" fmla="*/ 0 h 16933"/>
                <a:gd name="connisteX2" fmla="*/ 975363 w 16933"/>
                <a:gd name="connsiteY2" fmla="*/ 0 h 16933"/>
                <a:gd name="connisteX3" fmla="*/ 1219196 w 16933"/>
                <a:gd name="connsiteY3" fmla="*/ 243843 h 16933"/>
                <a:gd name="connisteX4" fmla="*/ 1219196 w 16933"/>
                <a:gd name="connsiteY4" fmla="*/ 975363 h 16933"/>
                <a:gd name="connisteX5" fmla="*/ 975363 w 16933"/>
                <a:gd name="connsiteY5" fmla="*/ 1219196 h 16933"/>
                <a:gd name="connisteX6" fmla="*/ 243843 w 16933"/>
                <a:gd name="connsiteY6" fmla="*/ 1219196 h 16933"/>
                <a:gd name="connisteX7" fmla="*/ 0 w 16933"/>
                <a:gd name="connsiteY7" fmla="*/ 975363 h 16933"/>
                <a:gd name="connisteX8" fmla="*/ 0 w 16933"/>
                <a:gd name="connsiteY8" fmla="*/ 24384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243843"/>
                  </a:moveTo>
                  <a:cubicBezTo>
                    <a:pt x="0" y="109170"/>
                    <a:pt x="109170" y="0"/>
                    <a:pt x="243843" y="0"/>
                  </a:cubicBezTo>
                  <a:lnTo>
                    <a:pt x="975363" y="0"/>
                  </a:lnTo>
                  <a:cubicBezTo>
                    <a:pt x="1110027" y="0"/>
                    <a:pt x="1219197" y="109170"/>
                    <a:pt x="1219197" y="243843"/>
                  </a:cubicBezTo>
                  <a:lnTo>
                    <a:pt x="1219197" y="975363"/>
                  </a:lnTo>
                  <a:cubicBezTo>
                    <a:pt x="1219197" y="1110027"/>
                    <a:pt x="1110027" y="1219197"/>
                    <a:pt x="975363" y="1219197"/>
                  </a:cubicBezTo>
                  <a:lnTo>
                    <a:pt x="243843" y="1219197"/>
                  </a:lnTo>
                  <a:cubicBezTo>
                    <a:pt x="109170" y="1219197"/>
                    <a:pt x="0" y="1110027"/>
                    <a:pt x="0" y="975363"/>
                  </a:cubicBezTo>
                  <a:lnTo>
                    <a:pt x="0" y="243843"/>
                  </a:lnTo>
                  <a:close/>
                </a:path>
              </a:pathLst>
            </a:custGeom>
            <a:solidFill>
              <a:schemeClr val="bg1"/>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5"/>
              </p:custDataLst>
            </p:nvPr>
          </p:nvSpPr>
          <p:spPr>
            <a:xfrm>
              <a:off x="1230" y="3843"/>
              <a:ext cx="1380" cy="1260"/>
            </a:xfrm>
            <a:prstGeom prst="rect">
              <a:avLst/>
            </a:prstGeom>
            <a:noFill/>
          </p:spPr>
          <p:txBody>
            <a:bodyPr wrap="square" lIns="0" tIns="0" rIns="0" bIns="0" rtlCol="0" anchor="ctr">
              <a:noAutofit/>
            </a:bodyPr>
            <a:lstStyle/>
            <a:p>
              <a:pPr algn="ctr">
                <a:lnSpc>
                  <a:spcPct val="109000"/>
                </a:lnSpc>
              </a:pPr>
              <a:r>
                <a:rPr lang="en-US" altLang="en-US" sz="4800">
                  <a:solidFill>
                    <a:schemeClr val="accent5"/>
                  </a:solidFill>
                  <a:latin typeface="Microsoft YaHei UI" panose="020B0503020204020204" charset="-122"/>
                  <a:ea typeface="Microsoft YaHei UI" panose="020B0503020204020204" charset="-122"/>
                </a:rPr>
                <a:t>01</a:t>
              </a:r>
            </a:p>
          </p:txBody>
        </p:sp>
        <p:sp>
          <p:nvSpPr>
            <p:cNvPr id="6" name="文本框 5"/>
            <p:cNvSpPr txBox="1"/>
            <p:nvPr>
              <p:custDataLst>
                <p:tags r:id="rId6"/>
              </p:custDataLst>
            </p:nvPr>
          </p:nvSpPr>
          <p:spPr>
            <a:xfrm>
              <a:off x="3360" y="3160"/>
              <a:ext cx="15000" cy="640"/>
            </a:xfrm>
            <a:prstGeom prst="rect">
              <a:avLst/>
            </a:prstGeom>
            <a:noFill/>
          </p:spPr>
          <p:txBody>
            <a:bodyPr wrap="square" lIns="0" tIns="0" rIns="0" bIns="0" rtlCol="0" anchor="t">
              <a:noAutofit/>
            </a:bodyPr>
            <a:lstStyle/>
            <a:p>
              <a:pPr algn="l">
                <a:lnSpc>
                  <a:spcPct val="111000"/>
                </a:lnSpc>
              </a:pPr>
              <a:r>
                <a:rPr lang="en-US" altLang="en-US"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十四五</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职业技能培训规划图解</a:t>
              </a:r>
            </a:p>
          </p:txBody>
        </p:sp>
        <p:sp>
          <p:nvSpPr>
            <p:cNvPr id="7" name="文本框 6"/>
            <p:cNvSpPr txBox="1"/>
            <p:nvPr>
              <p:custDataLst>
                <p:tags r:id="rId7"/>
              </p:custDataLst>
            </p:nvPr>
          </p:nvSpPr>
          <p:spPr>
            <a:xfrm>
              <a:off x="3360" y="3960"/>
              <a:ext cx="14960" cy="1920"/>
            </a:xfrm>
            <a:prstGeom prst="rect">
              <a:avLst/>
            </a:prstGeom>
            <a:noFill/>
          </p:spPr>
          <p:txBody>
            <a:bodyPr wrap="square" lIns="0" tIns="0" rIns="0" bIns="0" rtlCol="0" anchor="t">
              <a:noAutofit/>
            </a:bodyPr>
            <a:lstStyle/>
            <a:p>
              <a:pPr algn="l">
                <a:lnSpc>
                  <a:spcPct val="125000"/>
                </a:lnSpc>
              </a:pPr>
              <a:r>
                <a:rPr lang="en-US" altLang="zh-CN" sz="1600">
                  <a:solidFill>
                    <a:schemeClr val="bg1"/>
                  </a:solidFill>
                  <a:latin typeface="Microsoft YaHei UI" panose="020B0503020204020204" charset="-122"/>
                  <a:ea typeface="Microsoft YaHei UI" panose="020B0503020204020204" charset="-122"/>
                </a:rPr>
                <a:t>      “</a:t>
              </a:r>
              <a:r>
                <a:rPr lang="zh-CN" altLang="en-US" sz="1600">
                  <a:solidFill>
                    <a:schemeClr val="bg1"/>
                  </a:solidFill>
                  <a:latin typeface="Microsoft YaHei UI" panose="020B0503020204020204" charset="-122"/>
                  <a:ea typeface="Microsoft YaHei UI" panose="020B0503020204020204" charset="-122"/>
                </a:rPr>
                <a:t>十四五</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职业技能培训规划明确了培训目标、任务和措施，旨在构建终身职业技能培训体系。通过加强培训资源整合、创新培训模式、提高培训质量，为劳动者提供更全面、更优质的职业技能培训服务。</a:t>
              </a:r>
            </a:p>
          </p:txBody>
        </p:sp>
        <p:sp>
          <p:nvSpPr>
            <p:cNvPr id="8" name="任意多边形 7"/>
            <p:cNvSpPr/>
            <p:nvPr>
              <p:custDataLst>
                <p:tags r:id="rId8"/>
              </p:custDataLst>
            </p:nvPr>
          </p:nvSpPr>
          <p:spPr>
            <a:xfrm>
              <a:off x="960" y="7240"/>
              <a:ext cx="1920" cy="1919"/>
            </a:xfrm>
            <a:custGeom>
              <a:avLst/>
              <a:gdLst>
                <a:gd name="connisteX0" fmla="*/ 0 w 16933"/>
                <a:gd name="connsiteY0" fmla="*/ 243843 h 16933"/>
                <a:gd name="connisteX1" fmla="*/ 243843 w 16933"/>
                <a:gd name="connsiteY1" fmla="*/ 0 h 16933"/>
                <a:gd name="connisteX2" fmla="*/ 975363 w 16933"/>
                <a:gd name="connsiteY2" fmla="*/ 0 h 16933"/>
                <a:gd name="connisteX3" fmla="*/ 1219196 w 16933"/>
                <a:gd name="connsiteY3" fmla="*/ 243843 h 16933"/>
                <a:gd name="connisteX4" fmla="*/ 1219196 w 16933"/>
                <a:gd name="connsiteY4" fmla="*/ 975363 h 16933"/>
                <a:gd name="connisteX5" fmla="*/ 975363 w 16933"/>
                <a:gd name="connsiteY5" fmla="*/ 1219196 h 16933"/>
                <a:gd name="connisteX6" fmla="*/ 243843 w 16933"/>
                <a:gd name="connsiteY6" fmla="*/ 1219196 h 16933"/>
                <a:gd name="connisteX7" fmla="*/ 0 w 16933"/>
                <a:gd name="connsiteY7" fmla="*/ 975363 h 16933"/>
                <a:gd name="connisteX8" fmla="*/ 0 w 16933"/>
                <a:gd name="connsiteY8" fmla="*/ 24384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243843"/>
                  </a:moveTo>
                  <a:cubicBezTo>
                    <a:pt x="0" y="109170"/>
                    <a:pt x="109170" y="0"/>
                    <a:pt x="243843" y="0"/>
                  </a:cubicBezTo>
                  <a:lnTo>
                    <a:pt x="975363" y="0"/>
                  </a:lnTo>
                  <a:cubicBezTo>
                    <a:pt x="1110027" y="0"/>
                    <a:pt x="1219197" y="109170"/>
                    <a:pt x="1219197" y="243843"/>
                  </a:cubicBezTo>
                  <a:lnTo>
                    <a:pt x="1219197" y="975363"/>
                  </a:lnTo>
                  <a:cubicBezTo>
                    <a:pt x="1219197" y="1110027"/>
                    <a:pt x="1110027" y="1219197"/>
                    <a:pt x="975363" y="1219197"/>
                  </a:cubicBezTo>
                  <a:lnTo>
                    <a:pt x="243843" y="1219197"/>
                  </a:lnTo>
                  <a:cubicBezTo>
                    <a:pt x="109170" y="1219197"/>
                    <a:pt x="0" y="1110027"/>
                    <a:pt x="0" y="975363"/>
                  </a:cubicBezTo>
                  <a:lnTo>
                    <a:pt x="0" y="243843"/>
                  </a:lnTo>
                  <a:close/>
                </a:path>
              </a:pathLst>
            </a:custGeom>
            <a:solidFill>
              <a:schemeClr val="bg1"/>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custDataLst>
                <p:tags r:id="rId9"/>
              </p:custDataLst>
            </p:nvPr>
          </p:nvSpPr>
          <p:spPr>
            <a:xfrm>
              <a:off x="1230" y="7523"/>
              <a:ext cx="1380" cy="1260"/>
            </a:xfrm>
            <a:prstGeom prst="rect">
              <a:avLst/>
            </a:prstGeom>
            <a:noFill/>
          </p:spPr>
          <p:txBody>
            <a:bodyPr wrap="square" lIns="0" tIns="0" rIns="0" bIns="0" rtlCol="0" anchor="ctr">
              <a:noAutofit/>
            </a:bodyPr>
            <a:lstStyle/>
            <a:p>
              <a:pPr algn="ctr">
                <a:lnSpc>
                  <a:spcPct val="109000"/>
                </a:lnSpc>
              </a:pPr>
              <a:r>
                <a:rPr lang="en-US" altLang="en-US" sz="4800">
                  <a:solidFill>
                    <a:schemeClr val="accent5"/>
                  </a:solidFill>
                  <a:latin typeface="Microsoft YaHei UI" panose="020B0503020204020204" charset="-122"/>
                  <a:ea typeface="Microsoft YaHei UI" panose="020B0503020204020204" charset="-122"/>
                </a:rPr>
                <a:t>02</a:t>
              </a:r>
            </a:p>
          </p:txBody>
        </p:sp>
        <p:sp>
          <p:nvSpPr>
            <p:cNvPr id="10" name="文本框 9"/>
            <p:cNvSpPr txBox="1"/>
            <p:nvPr>
              <p:custDataLst>
                <p:tags r:id="rId10"/>
              </p:custDataLst>
            </p:nvPr>
          </p:nvSpPr>
          <p:spPr>
            <a:xfrm>
              <a:off x="3360" y="6840"/>
              <a:ext cx="15000" cy="640"/>
            </a:xfrm>
            <a:prstGeom prst="rect">
              <a:avLst/>
            </a:prstGeom>
            <a:noFill/>
          </p:spPr>
          <p:txBody>
            <a:bodyPr wrap="square" lIns="0" tIns="0" rIns="0" bIns="0" rtlCol="0" anchor="t">
              <a:noAutofit/>
            </a:bodyPr>
            <a:lstStyle/>
            <a:p>
              <a:pPr algn="l">
                <a:lnSpc>
                  <a:spcPct val="111000"/>
                </a:lnSpc>
              </a:pPr>
              <a:r>
                <a:rPr lang="zh-CN" altLang="en-US" sz="2400">
                  <a:solidFill>
                    <a:schemeClr val="bg1"/>
                  </a:solidFill>
                  <a:latin typeface="Microsoft YaHei UI" panose="020B0503020204020204" charset="-122"/>
                  <a:ea typeface="Microsoft YaHei UI" panose="020B0503020204020204" charset="-122"/>
                </a:rPr>
                <a:t>广东</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粤菜师傅</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广东技工</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南粤家政</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三项工程成果</a:t>
              </a:r>
            </a:p>
          </p:txBody>
        </p:sp>
        <p:sp>
          <p:nvSpPr>
            <p:cNvPr id="11" name="文本框 10"/>
            <p:cNvSpPr txBox="1"/>
            <p:nvPr>
              <p:custDataLst>
                <p:tags r:id="rId11"/>
              </p:custDataLst>
            </p:nvPr>
          </p:nvSpPr>
          <p:spPr>
            <a:xfrm>
              <a:off x="3360" y="7640"/>
              <a:ext cx="14960" cy="1920"/>
            </a:xfrm>
            <a:prstGeom prst="rect">
              <a:avLst/>
            </a:prstGeom>
            <a:noFill/>
          </p:spPr>
          <p:txBody>
            <a:bodyPr wrap="square" lIns="0" tIns="0" rIns="0" bIns="0" rtlCol="0" anchor="t">
              <a:noAutofit/>
            </a:bodyPr>
            <a:lstStyle/>
            <a:p>
              <a:pPr algn="l">
                <a:lnSpc>
                  <a:spcPct val="125000"/>
                </a:lnSpc>
              </a:pPr>
              <a:r>
                <a:rPr lang="en-US" altLang="zh-CN" sz="1600">
                  <a:solidFill>
                    <a:schemeClr val="bg1"/>
                  </a:solidFill>
                  <a:latin typeface="Microsoft YaHei UI" panose="020B0503020204020204" charset="-122"/>
                  <a:ea typeface="Microsoft YaHei UI" panose="020B0503020204020204" charset="-122"/>
                </a:rPr>
                <a:t>      </a:t>
              </a:r>
              <a:r>
                <a:rPr lang="zh-CN" altLang="en-US" sz="1600">
                  <a:solidFill>
                    <a:schemeClr val="bg1"/>
                  </a:solidFill>
                  <a:latin typeface="Microsoft YaHei UI" panose="020B0503020204020204" charset="-122"/>
                  <a:ea typeface="Microsoft YaHei UI" panose="020B0503020204020204" charset="-122"/>
                </a:rPr>
                <a:t>广东的</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粤菜师傅</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广东技工</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南粤家政</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三项工程取得了显著成效。</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粤菜师傅</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工程培养了大量粤菜烹饪人才，推动了粤菜文化传承和餐饮产业发展；</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广东技工</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工程提高了劳动者的技能水平，为制造业转型升级提供了人才支撑；</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南粤家政</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工程规范了家政服务市场，提升了家政服务质量，满足了社会对家政服务的需求。</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3"/>
            <p:custDataLst>
              <p:tags r:id="rId2"/>
            </p:custDataLst>
          </p:nvPr>
        </p:nvSpPr>
        <p:spPr/>
        <p:txBody>
          <a:bodyPr/>
          <a:lstStyle/>
          <a:p>
            <a:r>
              <a:rPr lang="zh-CN" altLang="en-US"/>
              <a:t>第四章</a:t>
            </a:r>
          </a:p>
        </p:txBody>
      </p:sp>
      <p:sp>
        <p:nvSpPr>
          <p:cNvPr id="3" name="标题 2"/>
          <p:cNvSpPr>
            <a:spLocks noGrp="1"/>
          </p:cNvSpPr>
          <p:nvPr>
            <p:ph type="ctrTitle" idx="14"/>
            <p:custDataLst>
              <p:tags r:id="rId3"/>
            </p:custDataLst>
          </p:nvPr>
        </p:nvSpPr>
        <p:spPr>
          <a:xfrm>
            <a:off x="1950087" y="3937004"/>
            <a:ext cx="5448297" cy="1219197"/>
          </a:xfrm>
        </p:spPr>
        <p:txBody>
          <a:bodyPr/>
          <a:lstStyle/>
          <a:p>
            <a:r>
              <a:rPr lang="zh-CN" altLang="en-US" sz="3800"/>
              <a:t>健全社会保障体系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ctrTitle" idx="13"/>
            <p:custDataLst>
              <p:tags r:id="rId2"/>
            </p:custDataLst>
          </p:nvPr>
        </p:nvSpPr>
        <p:spPr/>
        <p:txBody>
          <a:bodyPr/>
          <a:lstStyle/>
          <a:p>
            <a:r>
              <a:rPr lang="zh-CN" altLang="en-US"/>
              <a:t>目录</a:t>
            </a:r>
          </a:p>
        </p:txBody>
      </p:sp>
      <p:sp>
        <p:nvSpPr>
          <p:cNvPr id="22" name="副标题 21"/>
          <p:cNvSpPr>
            <a:spLocks noGrp="1"/>
          </p:cNvSpPr>
          <p:nvPr>
            <p:ph type="subTitle" idx="14"/>
            <p:custDataLst>
              <p:tags r:id="rId3"/>
            </p:custDataLst>
          </p:nvPr>
        </p:nvSpPr>
        <p:spPr/>
        <p:txBody>
          <a:bodyPr/>
          <a:lstStyle/>
          <a:p>
            <a:r>
              <a:rPr lang="zh-CN" altLang="en-US"/>
              <a:t>CONTENTS</a:t>
            </a:r>
          </a:p>
        </p:txBody>
      </p:sp>
      <p:grpSp>
        <p:nvGrpSpPr>
          <p:cNvPr id="23" name="组合 22"/>
          <p:cNvGrpSpPr/>
          <p:nvPr>
            <p:custDataLst>
              <p:tags r:id="rId4"/>
            </p:custDataLst>
          </p:nvPr>
        </p:nvGrpSpPr>
        <p:grpSpPr>
          <a:xfrm>
            <a:off x="4283075" y="1385570"/>
            <a:ext cx="7375525" cy="4024630"/>
            <a:chOff x="6745" y="2182"/>
            <a:chExt cx="11615" cy="6338"/>
          </a:xfrm>
        </p:grpSpPr>
        <p:sp>
          <p:nvSpPr>
            <p:cNvPr id="2" name="文本框 1"/>
            <p:cNvSpPr txBox="1"/>
            <p:nvPr>
              <p:custDataLst>
                <p:tags r:id="rId5"/>
              </p:custDataLst>
            </p:nvPr>
          </p:nvSpPr>
          <p:spPr>
            <a:xfrm>
              <a:off x="6745" y="2182"/>
              <a:ext cx="1670" cy="1523"/>
            </a:xfrm>
            <a:prstGeom prst="rect">
              <a:avLst/>
            </a:prstGeom>
            <a:noFill/>
          </p:spPr>
          <p:txBody>
            <a:bodyPr wrap="square" lIns="0" tIns="0" rIns="0" bIns="0" rtlCol="0" anchor="ctr">
              <a:noAutofit/>
            </a:bodyPr>
            <a:lstStyle/>
            <a:p>
              <a:pPr algn="ctr">
                <a:lnSpc>
                  <a:spcPct val="109000"/>
                </a:lnSpc>
              </a:pPr>
              <a:r>
                <a:rPr lang="en-US" altLang="en-US" sz="5800">
                  <a:solidFill>
                    <a:schemeClr val="accent5"/>
                  </a:solidFill>
                  <a:latin typeface="Microsoft YaHei UI" panose="020B0503020204020204" charset="-122"/>
                  <a:ea typeface="Microsoft YaHei UI" panose="020B0503020204020204" charset="-122"/>
                </a:rPr>
                <a:t>01</a:t>
              </a:r>
            </a:p>
          </p:txBody>
        </p:sp>
        <p:sp>
          <p:nvSpPr>
            <p:cNvPr id="3" name="矩形 2"/>
            <p:cNvSpPr/>
            <p:nvPr>
              <p:custDataLst>
                <p:tags r:id="rId6"/>
              </p:custDataLst>
            </p:nvPr>
          </p:nvSpPr>
          <p:spPr>
            <a:xfrm>
              <a:off x="8700" y="2280"/>
              <a:ext cx="20" cy="144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custDataLst>
                <p:tags r:id="rId7"/>
              </p:custDataLst>
            </p:nvPr>
          </p:nvSpPr>
          <p:spPr>
            <a:xfrm>
              <a:off x="9120" y="2280"/>
              <a:ext cx="3070" cy="1440"/>
            </a:xfrm>
            <a:prstGeom prst="rect">
              <a:avLst/>
            </a:prstGeom>
            <a:noFill/>
          </p:spPr>
          <p:txBody>
            <a:bodyPr wrap="square" lIns="0" tIns="0" rIns="0" bIns="0" rtlCol="0" anchor="ctr">
              <a:noAutofit/>
            </a:bodyPr>
            <a:lstStyle/>
            <a:p>
              <a:pPr algn="l">
                <a:lnSpc>
                  <a:spcPct val="111000"/>
                </a:lnSpc>
              </a:pPr>
              <a:r>
                <a:rPr lang="zh-CN" altLang="en-US">
                  <a:solidFill>
                    <a:schemeClr val="tx1"/>
                  </a:solidFill>
                  <a:latin typeface="Microsoft YaHei UI" panose="020B0503020204020204" charset="-122"/>
                  <a:ea typeface="Microsoft YaHei UI" panose="020B0503020204020204" charset="-122"/>
                </a:rPr>
                <a:t>前言</a:t>
              </a:r>
            </a:p>
          </p:txBody>
        </p:sp>
        <p:sp>
          <p:nvSpPr>
            <p:cNvPr id="5" name="文本框 4"/>
            <p:cNvSpPr txBox="1"/>
            <p:nvPr>
              <p:custDataLst>
                <p:tags r:id="rId8"/>
              </p:custDataLst>
            </p:nvPr>
          </p:nvSpPr>
          <p:spPr>
            <a:xfrm>
              <a:off x="12915" y="2182"/>
              <a:ext cx="1670" cy="1523"/>
            </a:xfrm>
            <a:prstGeom prst="rect">
              <a:avLst/>
            </a:prstGeom>
            <a:noFill/>
          </p:spPr>
          <p:txBody>
            <a:bodyPr wrap="square" lIns="0" tIns="0" rIns="0" bIns="0" rtlCol="0" anchor="ctr">
              <a:noAutofit/>
            </a:bodyPr>
            <a:lstStyle/>
            <a:p>
              <a:pPr algn="ctr">
                <a:lnSpc>
                  <a:spcPct val="109000"/>
                </a:lnSpc>
              </a:pPr>
              <a:r>
                <a:rPr lang="en-US" altLang="en-US" sz="5800">
                  <a:solidFill>
                    <a:schemeClr val="accent5"/>
                  </a:solidFill>
                  <a:latin typeface="Microsoft YaHei UI" panose="020B0503020204020204" charset="-122"/>
                  <a:ea typeface="Microsoft YaHei UI" panose="020B0503020204020204" charset="-122"/>
                </a:rPr>
                <a:t>02</a:t>
              </a:r>
            </a:p>
          </p:txBody>
        </p:sp>
        <p:sp>
          <p:nvSpPr>
            <p:cNvPr id="6" name="矩形 5"/>
            <p:cNvSpPr/>
            <p:nvPr>
              <p:custDataLst>
                <p:tags r:id="rId9"/>
              </p:custDataLst>
            </p:nvPr>
          </p:nvSpPr>
          <p:spPr>
            <a:xfrm>
              <a:off x="14870" y="2280"/>
              <a:ext cx="20" cy="144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custDataLst>
                <p:tags r:id="rId10"/>
              </p:custDataLst>
            </p:nvPr>
          </p:nvSpPr>
          <p:spPr>
            <a:xfrm>
              <a:off x="15290" y="2280"/>
              <a:ext cx="3070" cy="1440"/>
            </a:xfrm>
            <a:prstGeom prst="rect">
              <a:avLst/>
            </a:prstGeom>
            <a:noFill/>
          </p:spPr>
          <p:txBody>
            <a:bodyPr wrap="square" lIns="0" tIns="0" rIns="0" bIns="0" rtlCol="0" anchor="ctr">
              <a:noAutofit/>
            </a:bodyPr>
            <a:lstStyle/>
            <a:p>
              <a:pPr algn="l">
                <a:lnSpc>
                  <a:spcPct val="111000"/>
                </a:lnSpc>
              </a:pPr>
              <a:r>
                <a:rPr lang="zh-CN" altLang="en-US">
                  <a:solidFill>
                    <a:schemeClr val="tx1"/>
                  </a:solidFill>
                  <a:latin typeface="Microsoft YaHei UI" panose="020B0503020204020204" charset="-122"/>
                  <a:ea typeface="Microsoft YaHei UI" panose="020B0503020204020204" charset="-122"/>
                </a:rPr>
                <a:t>完善分配制度</a:t>
              </a:r>
            </a:p>
          </p:txBody>
        </p:sp>
        <p:sp>
          <p:nvSpPr>
            <p:cNvPr id="8" name="文本框 7"/>
            <p:cNvSpPr txBox="1"/>
            <p:nvPr>
              <p:custDataLst>
                <p:tags r:id="rId11"/>
              </p:custDataLst>
            </p:nvPr>
          </p:nvSpPr>
          <p:spPr>
            <a:xfrm>
              <a:off x="6745" y="4582"/>
              <a:ext cx="1670" cy="1523"/>
            </a:xfrm>
            <a:prstGeom prst="rect">
              <a:avLst/>
            </a:prstGeom>
            <a:noFill/>
          </p:spPr>
          <p:txBody>
            <a:bodyPr wrap="square" lIns="0" tIns="0" rIns="0" bIns="0" rtlCol="0" anchor="ctr">
              <a:noAutofit/>
            </a:bodyPr>
            <a:lstStyle/>
            <a:p>
              <a:pPr algn="ctr">
                <a:lnSpc>
                  <a:spcPct val="109000"/>
                </a:lnSpc>
              </a:pPr>
              <a:r>
                <a:rPr lang="en-US" altLang="en-US" sz="5800">
                  <a:solidFill>
                    <a:schemeClr val="accent5"/>
                  </a:solidFill>
                  <a:latin typeface="Microsoft YaHei UI" panose="020B0503020204020204" charset="-122"/>
                  <a:ea typeface="Microsoft YaHei UI" panose="020B0503020204020204" charset="-122"/>
                </a:rPr>
                <a:t>03</a:t>
              </a:r>
            </a:p>
          </p:txBody>
        </p:sp>
        <p:sp>
          <p:nvSpPr>
            <p:cNvPr id="9" name="矩形 8"/>
            <p:cNvSpPr/>
            <p:nvPr>
              <p:custDataLst>
                <p:tags r:id="rId12"/>
              </p:custDataLst>
            </p:nvPr>
          </p:nvSpPr>
          <p:spPr>
            <a:xfrm>
              <a:off x="8700" y="4680"/>
              <a:ext cx="20" cy="144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13"/>
              </p:custDataLst>
            </p:nvPr>
          </p:nvSpPr>
          <p:spPr>
            <a:xfrm>
              <a:off x="9120" y="4680"/>
              <a:ext cx="3070" cy="1440"/>
            </a:xfrm>
            <a:prstGeom prst="rect">
              <a:avLst/>
            </a:prstGeom>
            <a:noFill/>
          </p:spPr>
          <p:txBody>
            <a:bodyPr wrap="square" lIns="0" tIns="0" rIns="0" bIns="0" rtlCol="0" anchor="ctr">
              <a:noAutofit/>
            </a:bodyPr>
            <a:lstStyle/>
            <a:p>
              <a:pPr algn="l">
                <a:lnSpc>
                  <a:spcPct val="111000"/>
                </a:lnSpc>
              </a:pPr>
              <a:r>
                <a:rPr lang="zh-CN" altLang="en-US">
                  <a:solidFill>
                    <a:schemeClr val="tx1"/>
                  </a:solidFill>
                  <a:latin typeface="Microsoft YaHei UI" panose="020B0503020204020204" charset="-122"/>
                  <a:ea typeface="Microsoft YaHei UI" panose="020B0503020204020204" charset="-122"/>
                </a:rPr>
                <a:t>实施就业优先战略</a:t>
              </a:r>
            </a:p>
          </p:txBody>
        </p:sp>
        <p:sp>
          <p:nvSpPr>
            <p:cNvPr id="11" name="文本框 10"/>
            <p:cNvSpPr txBox="1"/>
            <p:nvPr>
              <p:custDataLst>
                <p:tags r:id="rId14"/>
              </p:custDataLst>
            </p:nvPr>
          </p:nvSpPr>
          <p:spPr>
            <a:xfrm>
              <a:off x="12915" y="4582"/>
              <a:ext cx="1670" cy="1523"/>
            </a:xfrm>
            <a:prstGeom prst="rect">
              <a:avLst/>
            </a:prstGeom>
            <a:noFill/>
          </p:spPr>
          <p:txBody>
            <a:bodyPr wrap="square" lIns="0" tIns="0" rIns="0" bIns="0" rtlCol="0" anchor="ctr">
              <a:noAutofit/>
            </a:bodyPr>
            <a:lstStyle/>
            <a:p>
              <a:pPr algn="ctr">
                <a:lnSpc>
                  <a:spcPct val="109000"/>
                </a:lnSpc>
              </a:pPr>
              <a:r>
                <a:rPr lang="en-US" altLang="en-US" sz="5800">
                  <a:solidFill>
                    <a:schemeClr val="accent5"/>
                  </a:solidFill>
                  <a:latin typeface="Microsoft YaHei UI" panose="020B0503020204020204" charset="-122"/>
                  <a:ea typeface="Microsoft YaHei UI" panose="020B0503020204020204" charset="-122"/>
                </a:rPr>
                <a:t>04</a:t>
              </a:r>
            </a:p>
          </p:txBody>
        </p:sp>
        <p:sp>
          <p:nvSpPr>
            <p:cNvPr id="12" name="矩形 11"/>
            <p:cNvSpPr/>
            <p:nvPr>
              <p:custDataLst>
                <p:tags r:id="rId15"/>
              </p:custDataLst>
            </p:nvPr>
          </p:nvSpPr>
          <p:spPr>
            <a:xfrm>
              <a:off x="14870" y="4680"/>
              <a:ext cx="20" cy="144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custDataLst>
                <p:tags r:id="rId16"/>
              </p:custDataLst>
            </p:nvPr>
          </p:nvSpPr>
          <p:spPr>
            <a:xfrm>
              <a:off x="15290" y="4680"/>
              <a:ext cx="3070" cy="1440"/>
            </a:xfrm>
            <a:prstGeom prst="rect">
              <a:avLst/>
            </a:prstGeom>
            <a:noFill/>
          </p:spPr>
          <p:txBody>
            <a:bodyPr wrap="square" lIns="0" tIns="0" rIns="0" bIns="0" rtlCol="0" anchor="ctr">
              <a:noAutofit/>
            </a:bodyPr>
            <a:lstStyle/>
            <a:p>
              <a:pPr algn="l">
                <a:lnSpc>
                  <a:spcPct val="111000"/>
                </a:lnSpc>
              </a:pPr>
              <a:r>
                <a:rPr lang="zh-CN" altLang="en-US">
                  <a:solidFill>
                    <a:schemeClr val="tx1"/>
                  </a:solidFill>
                  <a:latin typeface="Microsoft YaHei UI" panose="020B0503020204020204" charset="-122"/>
                  <a:ea typeface="Microsoft YaHei UI" panose="020B0503020204020204" charset="-122"/>
                </a:rPr>
                <a:t>健全社会保障体系</a:t>
              </a:r>
            </a:p>
          </p:txBody>
        </p:sp>
        <p:sp>
          <p:nvSpPr>
            <p:cNvPr id="14" name="文本框 13"/>
            <p:cNvSpPr txBox="1"/>
            <p:nvPr>
              <p:custDataLst>
                <p:tags r:id="rId17"/>
              </p:custDataLst>
            </p:nvPr>
          </p:nvSpPr>
          <p:spPr>
            <a:xfrm>
              <a:off x="6745" y="6982"/>
              <a:ext cx="1670" cy="1523"/>
            </a:xfrm>
            <a:prstGeom prst="rect">
              <a:avLst/>
            </a:prstGeom>
            <a:noFill/>
          </p:spPr>
          <p:txBody>
            <a:bodyPr wrap="square" lIns="0" tIns="0" rIns="0" bIns="0" rtlCol="0" anchor="ctr">
              <a:noAutofit/>
            </a:bodyPr>
            <a:lstStyle/>
            <a:p>
              <a:pPr algn="ctr">
                <a:lnSpc>
                  <a:spcPct val="109000"/>
                </a:lnSpc>
              </a:pPr>
              <a:r>
                <a:rPr lang="en-US" altLang="en-US" sz="5800">
                  <a:solidFill>
                    <a:schemeClr val="accent5"/>
                  </a:solidFill>
                  <a:latin typeface="Microsoft YaHei UI" panose="020B0503020204020204" charset="-122"/>
                  <a:ea typeface="Microsoft YaHei UI" panose="020B0503020204020204" charset="-122"/>
                </a:rPr>
                <a:t>05</a:t>
              </a:r>
            </a:p>
          </p:txBody>
        </p:sp>
        <p:sp>
          <p:nvSpPr>
            <p:cNvPr id="15" name="矩形 14"/>
            <p:cNvSpPr/>
            <p:nvPr>
              <p:custDataLst>
                <p:tags r:id="rId18"/>
              </p:custDataLst>
            </p:nvPr>
          </p:nvSpPr>
          <p:spPr>
            <a:xfrm>
              <a:off x="8700" y="7080"/>
              <a:ext cx="20" cy="144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文本框 15"/>
            <p:cNvSpPr txBox="1"/>
            <p:nvPr>
              <p:custDataLst>
                <p:tags r:id="rId19"/>
              </p:custDataLst>
            </p:nvPr>
          </p:nvSpPr>
          <p:spPr>
            <a:xfrm>
              <a:off x="9120" y="7080"/>
              <a:ext cx="3070" cy="1440"/>
            </a:xfrm>
            <a:prstGeom prst="rect">
              <a:avLst/>
            </a:prstGeom>
            <a:noFill/>
          </p:spPr>
          <p:txBody>
            <a:bodyPr wrap="square" lIns="0" tIns="0" rIns="0" bIns="0" rtlCol="0" anchor="ctr">
              <a:noAutofit/>
            </a:bodyPr>
            <a:lstStyle/>
            <a:p>
              <a:pPr algn="l">
                <a:lnSpc>
                  <a:spcPct val="111000"/>
                </a:lnSpc>
              </a:pPr>
              <a:r>
                <a:rPr lang="zh-CN" altLang="en-US">
                  <a:solidFill>
                    <a:schemeClr val="tx1"/>
                  </a:solidFill>
                  <a:latin typeface="Microsoft YaHei UI" panose="020B0503020204020204" charset="-122"/>
                  <a:ea typeface="Microsoft YaHei UI" panose="020B0503020204020204" charset="-122"/>
                </a:rPr>
                <a:t>推进健康中国建设</a:t>
              </a:r>
            </a:p>
          </p:txBody>
        </p:sp>
        <p:sp>
          <p:nvSpPr>
            <p:cNvPr id="17" name="文本框 16"/>
            <p:cNvSpPr txBox="1"/>
            <p:nvPr>
              <p:custDataLst>
                <p:tags r:id="rId20"/>
              </p:custDataLst>
            </p:nvPr>
          </p:nvSpPr>
          <p:spPr>
            <a:xfrm>
              <a:off x="12915" y="6982"/>
              <a:ext cx="1670" cy="1523"/>
            </a:xfrm>
            <a:prstGeom prst="rect">
              <a:avLst/>
            </a:prstGeom>
            <a:noFill/>
          </p:spPr>
          <p:txBody>
            <a:bodyPr wrap="square" lIns="0" tIns="0" rIns="0" bIns="0" rtlCol="0" anchor="ctr">
              <a:noAutofit/>
            </a:bodyPr>
            <a:lstStyle/>
            <a:p>
              <a:pPr algn="ctr">
                <a:lnSpc>
                  <a:spcPct val="109000"/>
                </a:lnSpc>
              </a:pPr>
              <a:r>
                <a:rPr lang="en-US" altLang="en-US" sz="5800">
                  <a:solidFill>
                    <a:schemeClr val="accent5"/>
                  </a:solidFill>
                  <a:latin typeface="Microsoft YaHei UI" panose="020B0503020204020204" charset="-122"/>
                  <a:ea typeface="Microsoft YaHei UI" panose="020B0503020204020204" charset="-122"/>
                </a:rPr>
                <a:t>06</a:t>
              </a:r>
            </a:p>
          </p:txBody>
        </p:sp>
        <p:sp>
          <p:nvSpPr>
            <p:cNvPr id="18" name="矩形 17"/>
            <p:cNvSpPr/>
            <p:nvPr>
              <p:custDataLst>
                <p:tags r:id="rId21"/>
              </p:custDataLst>
            </p:nvPr>
          </p:nvSpPr>
          <p:spPr>
            <a:xfrm>
              <a:off x="14870" y="7080"/>
              <a:ext cx="20" cy="1440"/>
            </a:xfrm>
            <a:prstGeom prst="rect">
              <a:avLst/>
            </a:pr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custDataLst>
                <p:tags r:id="rId22"/>
              </p:custDataLst>
            </p:nvPr>
          </p:nvSpPr>
          <p:spPr>
            <a:xfrm>
              <a:off x="15290" y="7080"/>
              <a:ext cx="3070" cy="1440"/>
            </a:xfrm>
            <a:prstGeom prst="rect">
              <a:avLst/>
            </a:prstGeom>
            <a:noFill/>
          </p:spPr>
          <p:txBody>
            <a:bodyPr wrap="square" lIns="0" tIns="0" rIns="0" bIns="0" rtlCol="0" anchor="ctr">
              <a:noAutofit/>
            </a:bodyPr>
            <a:lstStyle/>
            <a:p>
              <a:pPr algn="l">
                <a:lnSpc>
                  <a:spcPct val="111000"/>
                </a:lnSpc>
              </a:pPr>
              <a:r>
                <a:rPr lang="zh-CN" altLang="en-US">
                  <a:solidFill>
                    <a:schemeClr val="tx1"/>
                  </a:solidFill>
                  <a:latin typeface="Microsoft YaHei UI" panose="020B0503020204020204" charset="-122"/>
                  <a:ea typeface="Microsoft YaHei UI" panose="020B0503020204020204" charset="-122"/>
                </a:rPr>
                <a:t>总结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custDataLst>
              <p:tags r:id="rId2"/>
            </p:custDataLst>
          </p:nvPr>
        </p:nvPicPr>
        <p:blipFill>
          <a:blip r:embed="rId14"/>
          <a:stretch>
            <a:fillRect/>
          </a:stretch>
        </p:blipFill>
        <p:spPr>
          <a:xfrm>
            <a:off x="0" y="0"/>
            <a:ext cx="12191365" cy="183642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2" name="标题 1"/>
          <p:cNvSpPr>
            <a:spLocks noGrp="1"/>
          </p:cNvSpPr>
          <p:nvPr>
            <p:ph type="title"/>
            <p:custDataLst>
              <p:tags r:id="rId3"/>
            </p:custDataLst>
          </p:nvPr>
        </p:nvSpPr>
        <p:spPr>
          <a:xfrm>
            <a:off x="520703" y="2082799"/>
            <a:ext cx="111125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社会保障体系的完善</a:t>
            </a:r>
          </a:p>
        </p:txBody>
      </p:sp>
      <p:grpSp>
        <p:nvGrpSpPr>
          <p:cNvPr id="16" name="组合 15"/>
          <p:cNvGrpSpPr/>
          <p:nvPr/>
        </p:nvGrpSpPr>
        <p:grpSpPr>
          <a:xfrm>
            <a:off x="584200" y="3900805"/>
            <a:ext cx="11049000" cy="1727200"/>
            <a:chOff x="960" y="7120"/>
            <a:chExt cx="17400" cy="2720"/>
          </a:xfrm>
        </p:grpSpPr>
        <p:sp>
          <p:nvSpPr>
            <p:cNvPr id="7" name="任意多边形 6"/>
            <p:cNvSpPr/>
            <p:nvPr>
              <p:custDataLst>
                <p:tags r:id="rId4"/>
              </p:custDataLst>
            </p:nvPr>
          </p:nvSpPr>
          <p:spPr>
            <a:xfrm>
              <a:off x="960" y="7120"/>
              <a:ext cx="80"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任意多边形 9"/>
            <p:cNvSpPr/>
            <p:nvPr>
              <p:custDataLst>
                <p:tags r:id="rId5"/>
              </p:custDataLst>
            </p:nvPr>
          </p:nvSpPr>
          <p:spPr>
            <a:xfrm>
              <a:off x="6960" y="7120"/>
              <a:ext cx="81"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6"/>
              </p:custDataLst>
            </p:nvPr>
          </p:nvSpPr>
          <p:spPr>
            <a:xfrm>
              <a:off x="1200" y="7120"/>
              <a:ext cx="5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社会保障体系的框架</a:t>
              </a:r>
            </a:p>
          </p:txBody>
        </p:sp>
        <p:sp>
          <p:nvSpPr>
            <p:cNvPr id="9" name="文本框 8"/>
            <p:cNvSpPr txBox="1"/>
            <p:nvPr>
              <p:custDataLst>
                <p:tags r:id="rId7"/>
              </p:custDataLst>
            </p:nvPr>
          </p:nvSpPr>
          <p:spPr>
            <a:xfrm>
              <a:off x="1200" y="7920"/>
              <a:ext cx="5120" cy="192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我国社会保障体系包括社会保险、社会救助、社会福利、优抚安置和住房保障等，形成了覆盖全民、城乡统筹的社会保障体系框架。</a:t>
              </a:r>
            </a:p>
          </p:txBody>
        </p:sp>
        <p:sp>
          <p:nvSpPr>
            <p:cNvPr id="13" name="任意多边形 12"/>
            <p:cNvSpPr/>
            <p:nvPr>
              <p:custDataLst>
                <p:tags r:id="rId8"/>
              </p:custDataLst>
            </p:nvPr>
          </p:nvSpPr>
          <p:spPr>
            <a:xfrm>
              <a:off x="12960" y="7120"/>
              <a:ext cx="80"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custDataLst>
                <p:tags r:id="rId9"/>
              </p:custDataLst>
            </p:nvPr>
          </p:nvSpPr>
          <p:spPr>
            <a:xfrm>
              <a:off x="7200" y="7120"/>
              <a:ext cx="5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社会保障覆盖面的扩大</a:t>
              </a:r>
            </a:p>
          </p:txBody>
        </p:sp>
        <p:sp>
          <p:nvSpPr>
            <p:cNvPr id="12" name="文本框 11"/>
            <p:cNvSpPr txBox="1"/>
            <p:nvPr>
              <p:custDataLst>
                <p:tags r:id="rId10"/>
              </p:custDataLst>
            </p:nvPr>
          </p:nvSpPr>
          <p:spPr>
            <a:xfrm>
              <a:off x="7200" y="7920"/>
              <a:ext cx="5120" cy="192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社会保障覆盖面不断扩大，特别是对农村居民、低收入群体和特殊困难群体的保障力度加大，确保了基本民生底线。</a:t>
              </a:r>
            </a:p>
          </p:txBody>
        </p:sp>
        <p:sp>
          <p:nvSpPr>
            <p:cNvPr id="14" name="文本框 13"/>
            <p:cNvSpPr txBox="1"/>
            <p:nvPr>
              <p:custDataLst>
                <p:tags r:id="rId11"/>
              </p:custDataLst>
            </p:nvPr>
          </p:nvSpPr>
          <p:spPr>
            <a:xfrm>
              <a:off x="13200" y="7120"/>
              <a:ext cx="5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社会保障水平的提升</a:t>
              </a:r>
            </a:p>
          </p:txBody>
        </p:sp>
        <p:sp>
          <p:nvSpPr>
            <p:cNvPr id="15" name="文本框 14"/>
            <p:cNvSpPr txBox="1"/>
            <p:nvPr>
              <p:custDataLst>
                <p:tags r:id="rId12"/>
              </p:custDataLst>
            </p:nvPr>
          </p:nvSpPr>
          <p:spPr>
            <a:xfrm>
              <a:off x="13200" y="7920"/>
              <a:ext cx="5120" cy="192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社会保障水平的提升体现在提高基本养老金、最低生活保障标准，以及扩大医疗保障范围和提高报销比例等方面。</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534288" y="609603"/>
            <a:ext cx="92837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养老保险全国统筹实践</a:t>
            </a:r>
          </a:p>
        </p:txBody>
      </p:sp>
      <p:grpSp>
        <p:nvGrpSpPr>
          <p:cNvPr id="14" name="组合 13"/>
          <p:cNvGrpSpPr/>
          <p:nvPr/>
        </p:nvGrpSpPr>
        <p:grpSpPr>
          <a:xfrm>
            <a:off x="1485900" y="1945001"/>
            <a:ext cx="9220200" cy="4220850"/>
            <a:chOff x="3840" y="3160"/>
            <a:chExt cx="14520" cy="6647"/>
          </a:xfrm>
        </p:grpSpPr>
        <p:pic>
          <p:nvPicPr>
            <p:cNvPr id="4" name="图片 3" descr="C:/Users/Administrator/AppData/Roaming/Kingsoft/office6/wppai/generateppt/8fefb738-dbc9-439f-9249-fe42e9ca2493.jpg8fefb738-dbc9-439f-9249-fe42e9ca2493"/>
            <p:cNvPicPr preferRelativeResize="0">
              <a:picLocks noChangeAspect="1"/>
            </p:cNvPicPr>
            <p:nvPr>
              <p:custDataLst>
                <p:tags r:id="rId3"/>
              </p:custDataLst>
            </p:nvPr>
          </p:nvPicPr>
          <p:blipFill>
            <a:blip r:embed="rId10" cstate="email">
              <a:extLst>
                <a:ext uri="{28A0092B-C50C-407E-A947-70E740481C1C}">
                  <a14:useLocalDpi xmlns:a14="http://schemas.microsoft.com/office/drawing/2010/main"/>
                </a:ext>
              </a:extLst>
            </a:blip>
            <a:srcRect/>
            <a:stretch>
              <a:fillRect/>
            </a:stretch>
          </p:blipFill>
          <p:spPr>
            <a:xfrm>
              <a:off x="3840" y="3320"/>
              <a:ext cx="2400" cy="2400"/>
            </a:xfrm>
            <a:custGeom>
              <a:avLst/>
              <a:gdLst>
                <a:gd name="connisteX0" fmla="*/ 0 w 21166"/>
                <a:gd name="connsiteY0" fmla="*/ 761996 h 21166"/>
                <a:gd name="connisteX1" fmla="*/ 761996 w 21166"/>
                <a:gd name="connsiteY1" fmla="*/ 0 h 21166"/>
                <a:gd name="connisteX2" fmla="*/ 761996 w 21166"/>
                <a:gd name="connsiteY2" fmla="*/ 0 h 21166"/>
                <a:gd name="connisteX3" fmla="*/ 1524003 w 21166"/>
                <a:gd name="connsiteY3" fmla="*/ 761996 h 21166"/>
                <a:gd name="connisteX4" fmla="*/ 1524003 w 21166"/>
                <a:gd name="connsiteY4" fmla="*/ 761996 h 21166"/>
                <a:gd name="connisteX5" fmla="*/ 761996 w 21166"/>
                <a:gd name="connsiteY5" fmla="*/ 1524003 h 21166"/>
                <a:gd name="connisteX6" fmla="*/ 761996 w 21166"/>
                <a:gd name="connsiteY6" fmla="*/ 1524003 h 21166"/>
                <a:gd name="connisteX7" fmla="*/ 0 w 21166"/>
                <a:gd name="connsiteY7" fmla="*/ 761996 h 21166"/>
                <a:gd name="connisteX8" fmla="*/ 0 w 21166"/>
                <a:gd name="connsiteY8" fmla="*/ 761996 h 2116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524003" h="1524003">
                  <a:moveTo>
                    <a:pt x="0" y="761997"/>
                  </a:moveTo>
                  <a:cubicBezTo>
                    <a:pt x="0" y="341163"/>
                    <a:pt x="341163" y="0"/>
                    <a:pt x="761997" y="0"/>
                  </a:cubicBezTo>
                  <a:lnTo>
                    <a:pt x="761997" y="0"/>
                  </a:lnTo>
                  <a:cubicBezTo>
                    <a:pt x="1182840" y="0"/>
                    <a:pt x="1524003" y="341163"/>
                    <a:pt x="1524003" y="761997"/>
                  </a:cubicBezTo>
                  <a:lnTo>
                    <a:pt x="1524003" y="761997"/>
                  </a:lnTo>
                  <a:cubicBezTo>
                    <a:pt x="1524003" y="1182840"/>
                    <a:pt x="1182840" y="1524003"/>
                    <a:pt x="761997" y="1524003"/>
                  </a:cubicBezTo>
                  <a:lnTo>
                    <a:pt x="761997" y="1524003"/>
                  </a:lnTo>
                  <a:cubicBezTo>
                    <a:pt x="341163" y="1524003"/>
                    <a:pt x="0" y="1182840"/>
                    <a:pt x="0" y="761997"/>
                  </a:cubicBezTo>
                  <a:lnTo>
                    <a:pt x="0" y="761997"/>
                  </a:lnTo>
                  <a:close/>
                </a:path>
              </a:pathLst>
            </a:custGeom>
            <a:blipFill rotWithShape="1">
              <a:blip r:embed="rId11"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pic>
          <p:nvPicPr>
            <p:cNvPr id="9" name="图片 8" descr="C:/Users/Administrator/AppData/Roaming/Kingsoft/office6/wppai/generateppt/d4808e9d-7ae4-4f18-9e9d-06e91bca1525.jpgd4808e9d-7ae4-4f18-9e9d-06e91bca1525"/>
            <p:cNvPicPr preferRelativeResize="0">
              <a:picLocks noChangeAspect="1"/>
            </p:cNvPicPr>
            <p:nvPr>
              <p:custDataLst>
                <p:tags r:id="rId4"/>
              </p:custDataLst>
            </p:nvPr>
          </p:nvPicPr>
          <p:blipFill>
            <a:blip r:embed="rId12" cstate="email">
              <a:extLst>
                <a:ext uri="{28A0092B-C50C-407E-A947-70E740481C1C}">
                  <a14:useLocalDpi xmlns:a14="http://schemas.microsoft.com/office/drawing/2010/main"/>
                </a:ext>
              </a:extLst>
            </a:blip>
            <a:srcRect/>
            <a:stretch>
              <a:fillRect/>
            </a:stretch>
          </p:blipFill>
          <p:spPr>
            <a:xfrm>
              <a:off x="3840" y="7000"/>
              <a:ext cx="2400" cy="2400"/>
            </a:xfrm>
            <a:custGeom>
              <a:avLst/>
              <a:gdLst>
                <a:gd name="connisteX0" fmla="*/ 0 w 21166"/>
                <a:gd name="connsiteY0" fmla="*/ 761996 h 21166"/>
                <a:gd name="connisteX1" fmla="*/ 761996 w 21166"/>
                <a:gd name="connsiteY1" fmla="*/ 0 h 21166"/>
                <a:gd name="connisteX2" fmla="*/ 761996 w 21166"/>
                <a:gd name="connsiteY2" fmla="*/ 0 h 21166"/>
                <a:gd name="connisteX3" fmla="*/ 1524003 w 21166"/>
                <a:gd name="connsiteY3" fmla="*/ 761996 h 21166"/>
                <a:gd name="connisteX4" fmla="*/ 1524003 w 21166"/>
                <a:gd name="connsiteY4" fmla="*/ 761996 h 21166"/>
                <a:gd name="connisteX5" fmla="*/ 761996 w 21166"/>
                <a:gd name="connsiteY5" fmla="*/ 1524003 h 21166"/>
                <a:gd name="connisteX6" fmla="*/ 761996 w 21166"/>
                <a:gd name="connsiteY6" fmla="*/ 1524003 h 21166"/>
                <a:gd name="connisteX7" fmla="*/ 0 w 21166"/>
                <a:gd name="connsiteY7" fmla="*/ 761996 h 21166"/>
                <a:gd name="connisteX8" fmla="*/ 0 w 21166"/>
                <a:gd name="connsiteY8" fmla="*/ 761996 h 2116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524003" h="1524003">
                  <a:moveTo>
                    <a:pt x="0" y="761997"/>
                  </a:moveTo>
                  <a:cubicBezTo>
                    <a:pt x="0" y="341163"/>
                    <a:pt x="341163" y="0"/>
                    <a:pt x="761997" y="0"/>
                  </a:cubicBezTo>
                  <a:lnTo>
                    <a:pt x="761997" y="0"/>
                  </a:lnTo>
                  <a:cubicBezTo>
                    <a:pt x="1182840" y="0"/>
                    <a:pt x="1524003" y="341163"/>
                    <a:pt x="1524003" y="761997"/>
                  </a:cubicBezTo>
                  <a:lnTo>
                    <a:pt x="1524003" y="761997"/>
                  </a:lnTo>
                  <a:cubicBezTo>
                    <a:pt x="1524003" y="1182840"/>
                    <a:pt x="1182840" y="1524003"/>
                    <a:pt x="761997" y="1524003"/>
                  </a:cubicBezTo>
                  <a:lnTo>
                    <a:pt x="761997" y="1524003"/>
                  </a:lnTo>
                  <a:cubicBezTo>
                    <a:pt x="341163" y="1524003"/>
                    <a:pt x="0" y="1182840"/>
                    <a:pt x="0" y="761997"/>
                  </a:cubicBezTo>
                  <a:lnTo>
                    <a:pt x="0" y="761997"/>
                  </a:lnTo>
                  <a:close/>
                </a:path>
              </a:pathLst>
            </a:custGeom>
            <a:blipFill rotWithShape="1">
              <a:blip r:embed="rId11"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7" name="文本框 6"/>
            <p:cNvSpPr txBox="1"/>
            <p:nvPr>
              <p:custDataLst>
                <p:tags r:id="rId5"/>
              </p:custDataLst>
            </p:nvPr>
          </p:nvSpPr>
          <p:spPr>
            <a:xfrm>
              <a:off x="6800" y="3160"/>
              <a:ext cx="115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中央调剂金制度运行机制</a:t>
              </a:r>
            </a:p>
          </p:txBody>
        </p:sp>
        <p:sp>
          <p:nvSpPr>
            <p:cNvPr id="8" name="文本框 7"/>
            <p:cNvSpPr txBox="1"/>
            <p:nvPr>
              <p:custDataLst>
                <p:tags r:id="rId6"/>
              </p:custDataLst>
            </p:nvPr>
          </p:nvSpPr>
          <p:spPr>
            <a:xfrm>
              <a:off x="6800" y="3960"/>
              <a:ext cx="11520" cy="192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中央调剂金制度是养老保险全国统筹的重要举措。它通过各省份按照一定规则上解资金形成调剂基金，再根据各地离退休人数等因素进行调剂拨付。这种机制平衡了地区间养老保险基金的负担，增强了基金的互助共济能力，保障了养老金的按时足额发放。</a:t>
              </a:r>
            </a:p>
          </p:txBody>
        </p:sp>
        <p:sp>
          <p:nvSpPr>
            <p:cNvPr id="12" name="文本框 11"/>
            <p:cNvSpPr txBox="1"/>
            <p:nvPr>
              <p:custDataLst>
                <p:tags r:id="rId7"/>
              </p:custDataLst>
            </p:nvPr>
          </p:nvSpPr>
          <p:spPr>
            <a:xfrm>
              <a:off x="6800" y="6840"/>
              <a:ext cx="115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东三省养老金支付能力提升数据对比</a:t>
              </a:r>
            </a:p>
          </p:txBody>
        </p:sp>
        <p:sp>
          <p:nvSpPr>
            <p:cNvPr id="13" name="文本框 12"/>
            <p:cNvSpPr txBox="1"/>
            <p:nvPr>
              <p:custDataLst>
                <p:tags r:id="rId8"/>
              </p:custDataLst>
            </p:nvPr>
          </p:nvSpPr>
          <p:spPr>
            <a:xfrm>
              <a:off x="6649" y="7887"/>
              <a:ext cx="11520" cy="192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在实施养老保险全国统筹前，东三省养老金支付面临较大压力。统筹后，通过中央调剂金的支持等措施，养老金支付能力显著提升。</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828804" y="422278"/>
            <a:ext cx="7531099" cy="761997"/>
          </a:xfrm>
          <a:noFill/>
        </p:spPr>
        <p:txBody>
          <a:bodyPr lIns="0" tIns="0" rIns="0" bIns="0" anchor="t">
            <a:noAutofit/>
          </a:bodyPr>
          <a:lstStyle/>
          <a:p>
            <a:pPr algn="r">
              <a:lnSpc>
                <a:spcPct val="114000"/>
              </a:lnSpc>
            </a:pPr>
            <a:r>
              <a:rPr lang="zh-CN" altLang="en-US" sz="4400">
                <a:solidFill>
                  <a:schemeClr val="tx1"/>
                </a:solidFill>
                <a:latin typeface="Microsoft YaHei UI" panose="020B0503020204020204" charset="-122"/>
                <a:ea typeface="Microsoft YaHei UI" panose="020B0503020204020204" charset="-122"/>
              </a:rPr>
              <a:t>长护险制度创新探索</a:t>
            </a:r>
          </a:p>
        </p:txBody>
      </p:sp>
      <p:grpSp>
        <p:nvGrpSpPr>
          <p:cNvPr id="12" name="组合 11"/>
          <p:cNvGrpSpPr/>
          <p:nvPr/>
        </p:nvGrpSpPr>
        <p:grpSpPr>
          <a:xfrm>
            <a:off x="1524000" y="1732280"/>
            <a:ext cx="9144000" cy="4418330"/>
            <a:chOff x="3840" y="2880"/>
            <a:chExt cx="14400" cy="6958"/>
          </a:xfrm>
        </p:grpSpPr>
        <p:sp>
          <p:nvSpPr>
            <p:cNvPr id="4" name="任意多边形 3"/>
            <p:cNvSpPr/>
            <p:nvPr>
              <p:custDataLst>
                <p:tags r:id="rId3"/>
              </p:custDataLst>
            </p:nvPr>
          </p:nvSpPr>
          <p:spPr>
            <a:xfrm>
              <a:off x="3840" y="2880"/>
              <a:ext cx="14400" cy="3359"/>
            </a:xfrm>
            <a:custGeom>
              <a:avLst/>
              <a:gdLst>
                <a:gd name="connisteX0" fmla="*/ 0 w 127000"/>
                <a:gd name="connsiteY0" fmla="*/ 304796 h 29633"/>
                <a:gd name="connisteX1" fmla="*/ 304796 w 127000"/>
                <a:gd name="connsiteY1" fmla="*/ 0 h 29633"/>
                <a:gd name="connisteX2" fmla="*/ 9144000 w 127000"/>
                <a:gd name="connsiteY2" fmla="*/ 0 h 29633"/>
                <a:gd name="connisteX3" fmla="*/ 9144000 w 127000"/>
                <a:gd name="connsiteY3" fmla="*/ 1828800 h 29633"/>
                <a:gd name="connisteX4" fmla="*/ 8839203 w 127000"/>
                <a:gd name="connsiteY4" fmla="*/ 2133596 h 29633"/>
                <a:gd name="connisteX5" fmla="*/ 0 w 127000"/>
                <a:gd name="connsiteY5" fmla="*/ 2133596 h 29633"/>
                <a:gd name="connisteX6" fmla="*/ 0 w 127000"/>
                <a:gd name="connsiteY6" fmla="*/ 304796 h 296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9144000" h="2133597">
                  <a:moveTo>
                    <a:pt x="0" y="304797"/>
                  </a:moveTo>
                  <a:cubicBezTo>
                    <a:pt x="0" y="136465"/>
                    <a:pt x="136465" y="0"/>
                    <a:pt x="304797" y="0"/>
                  </a:cubicBezTo>
                  <a:lnTo>
                    <a:pt x="9144000" y="0"/>
                  </a:lnTo>
                  <a:lnTo>
                    <a:pt x="9144000" y="1828800"/>
                  </a:lnTo>
                  <a:cubicBezTo>
                    <a:pt x="9144000" y="1997141"/>
                    <a:pt x="9007535" y="2133597"/>
                    <a:pt x="8839203" y="2133597"/>
                  </a:cubicBezTo>
                  <a:lnTo>
                    <a:pt x="0" y="2133597"/>
                  </a:lnTo>
                  <a:lnTo>
                    <a:pt x="0" y="304797"/>
                  </a:lnTo>
                  <a:close/>
                </a:path>
              </a:pathLst>
            </a:custGeom>
            <a:gradFill>
              <a:gsLst>
                <a:gs pos="0">
                  <a:schemeClr val="accent2"/>
                </a:gs>
                <a:gs pos="100000">
                  <a:schemeClr val="accent1"/>
                </a:gs>
              </a:gsLst>
              <a:lin ang="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4320" y="3600"/>
              <a:ext cx="1919" cy="1919"/>
            </a:xfrm>
            <a:prstGeom prst="rect">
              <a:avLst/>
            </a:prstGeom>
            <a:noFill/>
          </p:spPr>
        </p:pic>
        <p:sp>
          <p:nvSpPr>
            <p:cNvPr id="6" name="文本框 5"/>
            <p:cNvSpPr txBox="1"/>
            <p:nvPr>
              <p:custDataLst>
                <p:tags r:id="rId5"/>
              </p:custDataLst>
            </p:nvPr>
          </p:nvSpPr>
          <p:spPr>
            <a:xfrm>
              <a:off x="6720" y="3240"/>
              <a:ext cx="11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上海长护险</a:t>
              </a:r>
              <a:r>
                <a:rPr lang="en-US" altLang="zh-CN" sz="2400">
                  <a:solidFill>
                    <a:schemeClr val="tx1"/>
                  </a:solidFill>
                  <a:latin typeface="Microsoft YaHei UI" panose="020B0503020204020204" charset="-122"/>
                  <a:ea typeface="Microsoft YaHei UI" panose="020B0503020204020204" charset="-122"/>
                </a:rPr>
                <a:t>2.0</a:t>
              </a:r>
              <a:r>
                <a:rPr lang="zh-CN" altLang="en-US" sz="2400">
                  <a:solidFill>
                    <a:schemeClr val="tx1"/>
                  </a:solidFill>
                  <a:latin typeface="Microsoft YaHei UI" panose="020B0503020204020204" charset="-122"/>
                  <a:ea typeface="Microsoft YaHei UI" panose="020B0503020204020204" charset="-122"/>
                </a:rPr>
                <a:t>版服务清单剖析</a:t>
              </a:r>
            </a:p>
          </p:txBody>
        </p:sp>
        <p:sp>
          <p:nvSpPr>
            <p:cNvPr id="7" name="文本框 6"/>
            <p:cNvSpPr txBox="1"/>
            <p:nvPr>
              <p:custDataLst>
                <p:tags r:id="rId6"/>
              </p:custDataLst>
            </p:nvPr>
          </p:nvSpPr>
          <p:spPr>
            <a:xfrm>
              <a:off x="6720" y="3960"/>
              <a:ext cx="11120" cy="192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上海长护险</a:t>
              </a:r>
              <a:r>
                <a:rPr lang="en-US" altLang="zh-CN" sz="1600">
                  <a:solidFill>
                    <a:schemeClr val="tx1"/>
                  </a:solidFill>
                  <a:latin typeface="Microsoft YaHei UI" panose="020B0503020204020204" charset="-122"/>
                  <a:ea typeface="Microsoft YaHei UI" panose="020B0503020204020204" charset="-122"/>
                </a:rPr>
                <a:t>2.0</a:t>
              </a:r>
              <a:r>
                <a:rPr lang="zh-CN" altLang="en-US" sz="1600">
                  <a:solidFill>
                    <a:schemeClr val="tx1"/>
                  </a:solidFill>
                  <a:latin typeface="Microsoft YaHei UI" panose="020B0503020204020204" charset="-122"/>
                  <a:ea typeface="Microsoft YaHei UI" panose="020B0503020204020204" charset="-122"/>
                </a:rPr>
                <a:t>版服务清单在原有基础上进行了优化和拓展。它涵盖了更多样化的护理服务项目，如增加了康复护理、心理关怀等服务内容。同时，对服务质量和标准进行了更严格的规范，提高了服务的专业性和针对性，更好地满足了失能老人的护理需求。</a:t>
              </a:r>
            </a:p>
          </p:txBody>
        </p:sp>
        <p:sp>
          <p:nvSpPr>
            <p:cNvPr id="8" name="任意多边形 7"/>
            <p:cNvSpPr/>
            <p:nvPr>
              <p:custDataLst>
                <p:tags r:id="rId7"/>
              </p:custDataLst>
            </p:nvPr>
          </p:nvSpPr>
          <p:spPr>
            <a:xfrm>
              <a:off x="3840" y="6480"/>
              <a:ext cx="14400" cy="3359"/>
            </a:xfrm>
            <a:custGeom>
              <a:avLst/>
              <a:gdLst>
                <a:gd name="connisteX0" fmla="*/ 0 w 127000"/>
                <a:gd name="connsiteY0" fmla="*/ 304796 h 29633"/>
                <a:gd name="connisteX1" fmla="*/ 304796 w 127000"/>
                <a:gd name="connsiteY1" fmla="*/ 0 h 29633"/>
                <a:gd name="connisteX2" fmla="*/ 9144000 w 127000"/>
                <a:gd name="connsiteY2" fmla="*/ 0 h 29633"/>
                <a:gd name="connisteX3" fmla="*/ 9144000 w 127000"/>
                <a:gd name="connsiteY3" fmla="*/ 1828800 h 29633"/>
                <a:gd name="connisteX4" fmla="*/ 8839203 w 127000"/>
                <a:gd name="connsiteY4" fmla="*/ 2133596 h 29633"/>
                <a:gd name="connisteX5" fmla="*/ 0 w 127000"/>
                <a:gd name="connsiteY5" fmla="*/ 2133596 h 29633"/>
                <a:gd name="connisteX6" fmla="*/ 0 w 127000"/>
                <a:gd name="connsiteY6" fmla="*/ 304796 h 296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9144000" h="2133597">
                  <a:moveTo>
                    <a:pt x="0" y="304797"/>
                  </a:moveTo>
                  <a:cubicBezTo>
                    <a:pt x="0" y="136465"/>
                    <a:pt x="136465" y="0"/>
                    <a:pt x="304797" y="0"/>
                  </a:cubicBezTo>
                  <a:lnTo>
                    <a:pt x="9144000" y="0"/>
                  </a:lnTo>
                  <a:lnTo>
                    <a:pt x="9144000" y="1828800"/>
                  </a:lnTo>
                  <a:cubicBezTo>
                    <a:pt x="9144000" y="1997141"/>
                    <a:pt x="9007535" y="2133597"/>
                    <a:pt x="8839203" y="2133597"/>
                  </a:cubicBezTo>
                  <a:lnTo>
                    <a:pt x="0" y="2133597"/>
                  </a:lnTo>
                  <a:lnTo>
                    <a:pt x="0" y="304797"/>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p:cNvPicPr/>
            <p:nvPr>
              <p:custDataLst>
                <p:tags r:id="rId8"/>
              </p:custDataLst>
            </p:nvPr>
          </p:nvPicPr>
          <p:blipFill>
            <a:blip r:embed="rId14">
              <a:extLst>
                <a:ext uri="{96DAC541-7B7A-43D3-8B79-37D633B846F1}">
                  <asvg:svgBlip xmlns:asvg="http://schemas.microsoft.com/office/drawing/2016/SVG/main" r:embed="rId15"/>
                </a:ext>
              </a:extLst>
            </a:blip>
            <a:stretch>
              <a:fillRect/>
            </a:stretch>
          </p:blipFill>
          <p:spPr>
            <a:xfrm>
              <a:off x="4320" y="7200"/>
              <a:ext cx="1919" cy="1919"/>
            </a:xfrm>
            <a:prstGeom prst="rect">
              <a:avLst/>
            </a:prstGeom>
            <a:noFill/>
          </p:spPr>
        </p:pic>
        <p:sp>
          <p:nvSpPr>
            <p:cNvPr id="10" name="文本框 9"/>
            <p:cNvSpPr txBox="1"/>
            <p:nvPr>
              <p:custDataLst>
                <p:tags r:id="rId9"/>
              </p:custDataLst>
            </p:nvPr>
          </p:nvSpPr>
          <p:spPr>
            <a:xfrm>
              <a:off x="6720" y="6840"/>
              <a:ext cx="11160" cy="640"/>
            </a:xfrm>
            <a:prstGeom prst="rect">
              <a:avLst/>
            </a:prstGeom>
            <a:noFill/>
          </p:spPr>
          <p:txBody>
            <a:bodyPr wrap="square" lIns="0" tIns="0" rIns="0" bIns="0" rtlCol="0" anchor="t">
              <a:noAutofit/>
            </a:bodyPr>
            <a:lstStyle/>
            <a:p>
              <a:pPr algn="l">
                <a:lnSpc>
                  <a:spcPct val="111000"/>
                </a:lnSpc>
              </a:pPr>
              <a:r>
                <a:rPr lang="zh-CN" altLang="en-US" sz="2400">
                  <a:solidFill>
                    <a:schemeClr val="bg1"/>
                  </a:solidFill>
                  <a:latin typeface="Microsoft YaHei UI" panose="020B0503020204020204" charset="-122"/>
                  <a:ea typeface="Microsoft YaHei UI" panose="020B0503020204020204" charset="-122"/>
                </a:rPr>
                <a:t>青岛</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农村居家养老长护险</a:t>
              </a:r>
              <a:r>
                <a:rPr lang="en-US" altLang="zh-CN" sz="2400">
                  <a:solidFill>
                    <a:schemeClr val="bg1"/>
                  </a:solidFill>
                  <a:latin typeface="Microsoft YaHei UI" panose="020B0503020204020204" charset="-122"/>
                  <a:ea typeface="Microsoft YaHei UI" panose="020B0503020204020204" charset="-122"/>
                </a:rPr>
                <a:t>”</a:t>
              </a:r>
              <a:r>
                <a:rPr lang="zh-CN" altLang="en-US" sz="2400">
                  <a:solidFill>
                    <a:schemeClr val="bg1"/>
                  </a:solidFill>
                  <a:latin typeface="Microsoft YaHei UI" panose="020B0503020204020204" charset="-122"/>
                  <a:ea typeface="Microsoft YaHei UI" panose="020B0503020204020204" charset="-122"/>
                </a:rPr>
                <a:t>改革突破</a:t>
              </a:r>
            </a:p>
          </p:txBody>
        </p:sp>
        <p:sp>
          <p:nvSpPr>
            <p:cNvPr id="11" name="文本框 10"/>
            <p:cNvSpPr txBox="1"/>
            <p:nvPr>
              <p:custDataLst>
                <p:tags r:id="rId10"/>
              </p:custDataLst>
            </p:nvPr>
          </p:nvSpPr>
          <p:spPr>
            <a:xfrm>
              <a:off x="6720" y="7560"/>
              <a:ext cx="11120" cy="1920"/>
            </a:xfrm>
            <a:prstGeom prst="rect">
              <a:avLst/>
            </a:prstGeom>
            <a:noFill/>
          </p:spPr>
          <p:txBody>
            <a:bodyPr wrap="square" lIns="0" tIns="0" rIns="0" bIns="0" rtlCol="0" anchor="t">
              <a:noAutofit/>
            </a:bodyPr>
            <a:lstStyle/>
            <a:p>
              <a:pPr algn="l">
                <a:lnSpc>
                  <a:spcPct val="125000"/>
                </a:lnSpc>
              </a:pPr>
              <a:r>
                <a:rPr lang="en-US" altLang="zh-CN" sz="1600">
                  <a:solidFill>
                    <a:schemeClr val="bg1"/>
                  </a:solidFill>
                  <a:latin typeface="Microsoft YaHei UI" panose="020B0503020204020204" charset="-122"/>
                  <a:ea typeface="Microsoft YaHei UI" panose="020B0503020204020204" charset="-122"/>
                </a:rPr>
                <a:t>       </a:t>
              </a:r>
              <a:r>
                <a:rPr lang="zh-CN" altLang="en-US" sz="1600">
                  <a:solidFill>
                    <a:schemeClr val="bg1"/>
                  </a:solidFill>
                  <a:latin typeface="Microsoft YaHei UI" panose="020B0503020204020204" charset="-122"/>
                  <a:ea typeface="Microsoft YaHei UI" panose="020B0503020204020204" charset="-122"/>
                </a:rPr>
                <a:t>青岛</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农村居家养老长护险</a:t>
              </a:r>
              <a:r>
                <a:rPr lang="en-US" altLang="zh-CN" sz="1600">
                  <a:solidFill>
                    <a:schemeClr val="bg1"/>
                  </a:solidFill>
                  <a:latin typeface="Microsoft YaHei UI" panose="020B0503020204020204" charset="-122"/>
                  <a:ea typeface="Microsoft YaHei UI" panose="020B0503020204020204" charset="-122"/>
                </a:rPr>
                <a:t>”</a:t>
              </a:r>
              <a:r>
                <a:rPr lang="zh-CN" altLang="en-US" sz="1600">
                  <a:solidFill>
                    <a:schemeClr val="bg1"/>
                  </a:solidFill>
                  <a:latin typeface="Microsoft YaHei UI" panose="020B0503020204020204" charset="-122"/>
                  <a:ea typeface="Microsoft YaHei UI" panose="020B0503020204020204" charset="-122"/>
                </a:rPr>
                <a:t>是长护险制度在农村地区的创新实践。它突破了传统长护险主要覆盖城市的局限，将农村老人纳入保障范围。通过整合农村医疗资源和养老服务资源，为农村失能老人提供了便捷、实惠的居家护理服务，提升了农村老人的生活质量。</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600963" y="609603"/>
            <a:ext cx="9283702" cy="761997"/>
          </a:xfrm>
          <a:noFill/>
        </p:spPr>
        <p:txBody>
          <a:bodyPr lIns="0" tIns="0" rIns="0" bIns="0" anchor="t">
            <a:noAutofit/>
          </a:bodyPr>
          <a:lstStyle/>
          <a:p>
            <a:pPr algn="l">
              <a:lnSpc>
                <a:spcPct val="114000"/>
              </a:lnSpc>
            </a:pPr>
            <a:r>
              <a:rPr lang="zh-CN" altLang="en-US" sz="4400">
                <a:solidFill>
                  <a:schemeClr val="tx1"/>
                </a:solidFill>
                <a:latin typeface="微软雅黑" panose="020B0503020204020204" charset="-122"/>
                <a:ea typeface="微软雅黑" panose="020B0503020204020204" charset="-122"/>
              </a:rPr>
              <a:t>住房保障体系多维构建</a:t>
            </a:r>
          </a:p>
        </p:txBody>
      </p:sp>
      <p:grpSp>
        <p:nvGrpSpPr>
          <p:cNvPr id="13" name="组合 12"/>
          <p:cNvGrpSpPr/>
          <p:nvPr/>
        </p:nvGrpSpPr>
        <p:grpSpPr>
          <a:xfrm>
            <a:off x="1244600" y="2057400"/>
            <a:ext cx="9272905" cy="3962400"/>
            <a:chOff x="960" y="3240"/>
            <a:chExt cx="14603" cy="6240"/>
          </a:xfrm>
        </p:grpSpPr>
        <p:sp>
          <p:nvSpPr>
            <p:cNvPr id="5" name="任意多边形 4"/>
            <p:cNvSpPr/>
            <p:nvPr>
              <p:custDataLst>
                <p:tags r:id="rId3"/>
              </p:custDataLst>
            </p:nvPr>
          </p:nvSpPr>
          <p:spPr>
            <a:xfrm>
              <a:off x="960" y="3240"/>
              <a:ext cx="1200" cy="1199"/>
            </a:xfrm>
            <a:custGeom>
              <a:avLst/>
              <a:gdLst>
                <a:gd name="connisteX0" fmla="*/ 0 w 10583"/>
                <a:gd name="connsiteY0" fmla="*/ 101598 h 10583"/>
                <a:gd name="connisteX1" fmla="*/ 101598 w 10583"/>
                <a:gd name="connsiteY1" fmla="*/ 0 h 10583"/>
                <a:gd name="connisteX2" fmla="*/ 660397 w 10583"/>
                <a:gd name="connsiteY2" fmla="*/ 0 h 10583"/>
                <a:gd name="connisteX3" fmla="*/ 761996 w 10583"/>
                <a:gd name="connsiteY3" fmla="*/ 101598 h 10583"/>
                <a:gd name="connisteX4" fmla="*/ 761996 w 10583"/>
                <a:gd name="connsiteY4" fmla="*/ 660397 h 10583"/>
                <a:gd name="connisteX5" fmla="*/ 660397 w 10583"/>
                <a:gd name="connsiteY5" fmla="*/ 761996 h 10583"/>
                <a:gd name="connisteX6" fmla="*/ 101598 w 10583"/>
                <a:gd name="connsiteY6" fmla="*/ 761996 h 10583"/>
                <a:gd name="connisteX7" fmla="*/ 0 w 10583"/>
                <a:gd name="connsiteY7" fmla="*/ 660397 h 10583"/>
                <a:gd name="connisteX8" fmla="*/ 0 w 10583"/>
                <a:gd name="connsiteY8" fmla="*/ 101598 h 105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761997" h="761997">
                  <a:moveTo>
                    <a:pt x="0" y="101599"/>
                  </a:moveTo>
                  <a:cubicBezTo>
                    <a:pt x="0" y="45491"/>
                    <a:pt x="45491" y="0"/>
                    <a:pt x="101599" y="0"/>
                  </a:cubicBezTo>
                  <a:lnTo>
                    <a:pt x="660398" y="0"/>
                  </a:lnTo>
                  <a:cubicBezTo>
                    <a:pt x="716515" y="0"/>
                    <a:pt x="761997" y="45491"/>
                    <a:pt x="761997" y="101599"/>
                  </a:cubicBezTo>
                  <a:lnTo>
                    <a:pt x="761997" y="660398"/>
                  </a:lnTo>
                  <a:cubicBezTo>
                    <a:pt x="761997" y="716515"/>
                    <a:pt x="716515" y="761997"/>
                    <a:pt x="660398" y="761997"/>
                  </a:cubicBezTo>
                  <a:lnTo>
                    <a:pt x="101599" y="761997"/>
                  </a:lnTo>
                  <a:cubicBezTo>
                    <a:pt x="45491" y="761997"/>
                    <a:pt x="0" y="716515"/>
                    <a:pt x="0" y="660398"/>
                  </a:cubicBezTo>
                  <a:lnTo>
                    <a:pt x="0" y="101599"/>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custDataLst>
                <p:tags r:id="rId4"/>
              </p:custDataLst>
            </p:nvPr>
          </p:nvSpPr>
          <p:spPr>
            <a:xfrm>
              <a:off x="1160" y="3445"/>
              <a:ext cx="800" cy="735"/>
            </a:xfrm>
            <a:prstGeom prst="rect">
              <a:avLst/>
            </a:prstGeom>
            <a:noFill/>
          </p:spPr>
          <p:txBody>
            <a:bodyPr wrap="square" lIns="0" tIns="0" rIns="0" bIns="0" rtlCol="0" anchor="ctr">
              <a:noAutofit/>
            </a:bodyPr>
            <a:lstStyle/>
            <a:p>
              <a:pPr algn="ctr">
                <a:lnSpc>
                  <a:spcPct val="109000"/>
                </a:lnSpc>
              </a:pPr>
              <a:r>
                <a:rPr lang="en-US" altLang="en-US" sz="2800">
                  <a:solidFill>
                    <a:schemeClr val="bg1"/>
                  </a:solidFill>
                  <a:latin typeface="Microsoft YaHei UI" panose="020B0503020204020204" charset="-122"/>
                  <a:ea typeface="Microsoft YaHei UI" panose="020B0503020204020204" charset="-122"/>
                </a:rPr>
                <a:t>01</a:t>
              </a:r>
            </a:p>
          </p:txBody>
        </p:sp>
        <p:sp>
          <p:nvSpPr>
            <p:cNvPr id="7" name="文本框 6"/>
            <p:cNvSpPr txBox="1"/>
            <p:nvPr>
              <p:custDataLst>
                <p:tags r:id="rId5"/>
              </p:custDataLst>
            </p:nvPr>
          </p:nvSpPr>
          <p:spPr>
            <a:xfrm>
              <a:off x="2563" y="3320"/>
              <a:ext cx="130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保障性租赁住房融资模式</a:t>
              </a:r>
            </a:p>
          </p:txBody>
        </p:sp>
        <p:sp>
          <p:nvSpPr>
            <p:cNvPr id="8" name="文本框 7"/>
            <p:cNvSpPr txBox="1"/>
            <p:nvPr>
              <p:custDataLst>
                <p:tags r:id="rId6"/>
              </p:custDataLst>
            </p:nvPr>
          </p:nvSpPr>
          <p:spPr>
            <a:xfrm>
              <a:off x="2480" y="4263"/>
              <a:ext cx="12960" cy="192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保障性租赁住房融资模式为保障性租赁住房建设提供了新的资金渠道。它通过将保障性租赁住房的底层资产打包上市，吸引社会资本参与投资。这种模式盘活了存量资产，提高了资金使用效率，促进了保障性租赁住房的可持续发展。</a:t>
              </a:r>
            </a:p>
          </p:txBody>
        </p:sp>
        <p:sp>
          <p:nvSpPr>
            <p:cNvPr id="9" name="任意多边形 8"/>
            <p:cNvSpPr/>
            <p:nvPr>
              <p:custDataLst>
                <p:tags r:id="rId7"/>
              </p:custDataLst>
            </p:nvPr>
          </p:nvSpPr>
          <p:spPr>
            <a:xfrm>
              <a:off x="960" y="6840"/>
              <a:ext cx="1200" cy="1199"/>
            </a:xfrm>
            <a:custGeom>
              <a:avLst/>
              <a:gdLst>
                <a:gd name="connisteX0" fmla="*/ 0 w 10583"/>
                <a:gd name="connsiteY0" fmla="*/ 101598 h 10583"/>
                <a:gd name="connisteX1" fmla="*/ 101598 w 10583"/>
                <a:gd name="connsiteY1" fmla="*/ 0 h 10583"/>
                <a:gd name="connisteX2" fmla="*/ 660397 w 10583"/>
                <a:gd name="connsiteY2" fmla="*/ 0 h 10583"/>
                <a:gd name="connisteX3" fmla="*/ 761996 w 10583"/>
                <a:gd name="connsiteY3" fmla="*/ 101598 h 10583"/>
                <a:gd name="connisteX4" fmla="*/ 761996 w 10583"/>
                <a:gd name="connsiteY4" fmla="*/ 660397 h 10583"/>
                <a:gd name="connisteX5" fmla="*/ 660397 w 10583"/>
                <a:gd name="connsiteY5" fmla="*/ 761996 h 10583"/>
                <a:gd name="connisteX6" fmla="*/ 101598 w 10583"/>
                <a:gd name="connsiteY6" fmla="*/ 761996 h 10583"/>
                <a:gd name="connisteX7" fmla="*/ 0 w 10583"/>
                <a:gd name="connsiteY7" fmla="*/ 660397 h 10583"/>
                <a:gd name="connisteX8" fmla="*/ 0 w 10583"/>
                <a:gd name="connsiteY8" fmla="*/ 101598 h 105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761997" h="761997">
                  <a:moveTo>
                    <a:pt x="0" y="101599"/>
                  </a:moveTo>
                  <a:cubicBezTo>
                    <a:pt x="0" y="45491"/>
                    <a:pt x="45491" y="0"/>
                    <a:pt x="101599" y="0"/>
                  </a:cubicBezTo>
                  <a:lnTo>
                    <a:pt x="660398" y="0"/>
                  </a:lnTo>
                  <a:cubicBezTo>
                    <a:pt x="716515" y="0"/>
                    <a:pt x="761997" y="45491"/>
                    <a:pt x="761997" y="101599"/>
                  </a:cubicBezTo>
                  <a:lnTo>
                    <a:pt x="761997" y="660398"/>
                  </a:lnTo>
                  <a:cubicBezTo>
                    <a:pt x="761997" y="716515"/>
                    <a:pt x="716515" y="761997"/>
                    <a:pt x="660398" y="761997"/>
                  </a:cubicBezTo>
                  <a:lnTo>
                    <a:pt x="101599" y="761997"/>
                  </a:lnTo>
                  <a:cubicBezTo>
                    <a:pt x="45491" y="761997"/>
                    <a:pt x="0" y="716515"/>
                    <a:pt x="0" y="660398"/>
                  </a:cubicBezTo>
                  <a:lnTo>
                    <a:pt x="0" y="101599"/>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8"/>
              </p:custDataLst>
            </p:nvPr>
          </p:nvSpPr>
          <p:spPr>
            <a:xfrm>
              <a:off x="1160" y="7045"/>
              <a:ext cx="800" cy="735"/>
            </a:xfrm>
            <a:prstGeom prst="rect">
              <a:avLst/>
            </a:prstGeom>
            <a:noFill/>
          </p:spPr>
          <p:txBody>
            <a:bodyPr wrap="square" lIns="0" tIns="0" rIns="0" bIns="0" rtlCol="0" anchor="ctr">
              <a:noAutofit/>
            </a:bodyPr>
            <a:lstStyle/>
            <a:p>
              <a:pPr algn="ctr">
                <a:lnSpc>
                  <a:spcPct val="109000"/>
                </a:lnSpc>
              </a:pPr>
              <a:r>
                <a:rPr lang="en-US" altLang="en-US" sz="2800">
                  <a:solidFill>
                    <a:schemeClr val="bg1"/>
                  </a:solidFill>
                  <a:latin typeface="Microsoft YaHei UI" panose="020B0503020204020204" charset="-122"/>
                  <a:ea typeface="Microsoft YaHei UI" panose="020B0503020204020204" charset="-122"/>
                </a:rPr>
                <a:t>02</a:t>
              </a:r>
            </a:p>
          </p:txBody>
        </p:sp>
        <p:sp>
          <p:nvSpPr>
            <p:cNvPr id="11" name="文本框 10"/>
            <p:cNvSpPr txBox="1"/>
            <p:nvPr>
              <p:custDataLst>
                <p:tags r:id="rId9"/>
              </p:custDataLst>
            </p:nvPr>
          </p:nvSpPr>
          <p:spPr>
            <a:xfrm>
              <a:off x="2480" y="6840"/>
              <a:ext cx="130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北京集体土地建设租赁住房试点分析</a:t>
              </a:r>
            </a:p>
          </p:txBody>
        </p:sp>
        <p:sp>
          <p:nvSpPr>
            <p:cNvPr id="12" name="文本框 11"/>
            <p:cNvSpPr txBox="1"/>
            <p:nvPr>
              <p:custDataLst>
                <p:tags r:id="rId10"/>
              </p:custDataLst>
            </p:nvPr>
          </p:nvSpPr>
          <p:spPr>
            <a:xfrm>
              <a:off x="2480" y="7560"/>
              <a:ext cx="12960" cy="192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北京集体土地建设租赁住房试点是住房保障体系的重要探索。它充分利用集体土地资源，增加了租赁住房的供给。在试点过程中，通过创新土地供应方式、优化规划设计等措施，提高了租赁住房的建设质量和管理水平。同时，为租户提供了稳定、安全的居住环境，缓解了住房供需矛盾。</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3"/>
            <p:custDataLst>
              <p:tags r:id="rId2"/>
            </p:custDataLst>
          </p:nvPr>
        </p:nvSpPr>
        <p:spPr/>
        <p:txBody>
          <a:bodyPr/>
          <a:lstStyle/>
          <a:p>
            <a:r>
              <a:rPr lang="zh-CN" altLang="en-US"/>
              <a:t>第五章</a:t>
            </a:r>
          </a:p>
        </p:txBody>
      </p:sp>
      <p:sp>
        <p:nvSpPr>
          <p:cNvPr id="3" name="标题 2"/>
          <p:cNvSpPr>
            <a:spLocks noGrp="1"/>
          </p:cNvSpPr>
          <p:nvPr>
            <p:ph type="ctrTitle" idx="14"/>
            <p:custDataLst>
              <p:tags r:id="rId3"/>
            </p:custDataLst>
          </p:nvPr>
        </p:nvSpPr>
        <p:spPr>
          <a:xfrm>
            <a:off x="1830072" y="3937004"/>
            <a:ext cx="5448297" cy="1219197"/>
          </a:xfrm>
        </p:spPr>
        <p:txBody>
          <a:bodyPr/>
          <a:lstStyle/>
          <a:p>
            <a:r>
              <a:rPr lang="zh-CN" altLang="en-US" sz="3800"/>
              <a:t>推进健康中国建设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609603"/>
            <a:ext cx="6464296"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推进健康中国建设</a:t>
            </a:r>
          </a:p>
        </p:txBody>
      </p:sp>
      <p:grpSp>
        <p:nvGrpSpPr>
          <p:cNvPr id="16" name="组合 15"/>
          <p:cNvGrpSpPr/>
          <p:nvPr/>
        </p:nvGrpSpPr>
        <p:grpSpPr>
          <a:xfrm>
            <a:off x="584200" y="1979930"/>
            <a:ext cx="6400800" cy="3962400"/>
            <a:chOff x="960" y="3600"/>
            <a:chExt cx="10080" cy="6240"/>
          </a:xfrm>
        </p:grpSpPr>
        <p:sp>
          <p:nvSpPr>
            <p:cNvPr id="4" name="任意多边形 3"/>
            <p:cNvSpPr/>
            <p:nvPr>
              <p:custDataLst>
                <p:tags r:id="rId4"/>
              </p:custDataLst>
            </p:nvPr>
          </p:nvSpPr>
          <p:spPr>
            <a:xfrm>
              <a:off x="960" y="3600"/>
              <a:ext cx="80" cy="1759"/>
            </a:xfrm>
            <a:custGeom>
              <a:avLst/>
              <a:gdLst>
                <a:gd name="connisteX0" fmla="*/ 0 w 705"/>
                <a:gd name="connsiteY0" fmla="*/ 25402 h 15522"/>
                <a:gd name="connisteX1" fmla="*/ 25402 w 705"/>
                <a:gd name="connsiteY1" fmla="*/ 0 h 15522"/>
                <a:gd name="connisteX2" fmla="*/ 25402 w 705"/>
                <a:gd name="connsiteY2" fmla="*/ 0 h 15522"/>
                <a:gd name="connisteX3" fmla="*/ 50804 w 705"/>
                <a:gd name="connsiteY3" fmla="*/ 25402 h 15522"/>
                <a:gd name="connisteX4" fmla="*/ 50804 w 705"/>
                <a:gd name="connsiteY4" fmla="*/ 1092195 h 15522"/>
                <a:gd name="connisteX5" fmla="*/ 25402 w 705"/>
                <a:gd name="connsiteY5" fmla="*/ 1117597 h 15522"/>
                <a:gd name="connisteX6" fmla="*/ 25402 w 705"/>
                <a:gd name="connsiteY6" fmla="*/ 1117597 h 15522"/>
                <a:gd name="connisteX7" fmla="*/ 0 w 705"/>
                <a:gd name="connsiteY7" fmla="*/ 1092195 h 15522"/>
                <a:gd name="connisteX8" fmla="*/ 0 w 705"/>
                <a:gd name="connsiteY8" fmla="*/ 25402 h 155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117598">
                  <a:moveTo>
                    <a:pt x="0" y="25402"/>
                  </a:moveTo>
                  <a:cubicBezTo>
                    <a:pt x="0" y="11375"/>
                    <a:pt x="11375" y="0"/>
                    <a:pt x="25402" y="0"/>
                  </a:cubicBezTo>
                  <a:lnTo>
                    <a:pt x="25402" y="0"/>
                  </a:lnTo>
                  <a:cubicBezTo>
                    <a:pt x="39429" y="0"/>
                    <a:pt x="50804" y="11375"/>
                    <a:pt x="50804" y="25402"/>
                  </a:cubicBezTo>
                  <a:lnTo>
                    <a:pt x="50804" y="1092196"/>
                  </a:lnTo>
                  <a:cubicBezTo>
                    <a:pt x="50804" y="1106232"/>
                    <a:pt x="39429" y="1117598"/>
                    <a:pt x="25402" y="1117598"/>
                  </a:cubicBezTo>
                  <a:lnTo>
                    <a:pt x="25402" y="1117598"/>
                  </a:lnTo>
                  <a:cubicBezTo>
                    <a:pt x="11375" y="1117598"/>
                    <a:pt x="0" y="1106232"/>
                    <a:pt x="0" y="10921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5"/>
              </p:custDataLst>
            </p:nvPr>
          </p:nvSpPr>
          <p:spPr>
            <a:xfrm>
              <a:off x="1200" y="3600"/>
              <a:ext cx="98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健康中国战略概述</a:t>
              </a:r>
            </a:p>
          </p:txBody>
        </p:sp>
        <p:sp>
          <p:nvSpPr>
            <p:cNvPr id="6" name="文本框 5"/>
            <p:cNvSpPr txBox="1"/>
            <p:nvPr>
              <p:custDataLst>
                <p:tags r:id="rId6"/>
              </p:custDataLst>
            </p:nvPr>
          </p:nvSpPr>
          <p:spPr>
            <a:xfrm>
              <a:off x="1200" y="4400"/>
              <a:ext cx="980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健康中国战略旨在全方位全周期保障人民健康，推动健康服务、健康保障、健康环境和健康产业的发展。</a:t>
              </a:r>
            </a:p>
          </p:txBody>
        </p:sp>
        <p:sp>
          <p:nvSpPr>
            <p:cNvPr id="7" name="任意多边形 6"/>
            <p:cNvSpPr/>
            <p:nvPr>
              <p:custDataLst>
                <p:tags r:id="rId7"/>
              </p:custDataLst>
            </p:nvPr>
          </p:nvSpPr>
          <p:spPr>
            <a:xfrm>
              <a:off x="960" y="5840"/>
              <a:ext cx="80" cy="1760"/>
            </a:xfrm>
            <a:custGeom>
              <a:avLst/>
              <a:gdLst>
                <a:gd name="connisteX0" fmla="*/ 0 w 705"/>
                <a:gd name="connsiteY0" fmla="*/ 25402 h 15522"/>
                <a:gd name="connisteX1" fmla="*/ 25402 w 705"/>
                <a:gd name="connsiteY1" fmla="*/ 0 h 15522"/>
                <a:gd name="connisteX2" fmla="*/ 25402 w 705"/>
                <a:gd name="connsiteY2" fmla="*/ 0 h 15522"/>
                <a:gd name="connisteX3" fmla="*/ 50804 w 705"/>
                <a:gd name="connsiteY3" fmla="*/ 25402 h 15522"/>
                <a:gd name="connisteX4" fmla="*/ 50804 w 705"/>
                <a:gd name="connsiteY4" fmla="*/ 1092195 h 15522"/>
                <a:gd name="connisteX5" fmla="*/ 25402 w 705"/>
                <a:gd name="connsiteY5" fmla="*/ 1117597 h 15522"/>
                <a:gd name="connisteX6" fmla="*/ 25402 w 705"/>
                <a:gd name="connsiteY6" fmla="*/ 1117597 h 15522"/>
                <a:gd name="connisteX7" fmla="*/ 0 w 705"/>
                <a:gd name="connsiteY7" fmla="*/ 1092195 h 15522"/>
                <a:gd name="connisteX8" fmla="*/ 0 w 705"/>
                <a:gd name="connsiteY8" fmla="*/ 25402 h 155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117598">
                  <a:moveTo>
                    <a:pt x="0" y="25402"/>
                  </a:moveTo>
                  <a:cubicBezTo>
                    <a:pt x="0" y="11375"/>
                    <a:pt x="11375" y="0"/>
                    <a:pt x="25402" y="0"/>
                  </a:cubicBezTo>
                  <a:lnTo>
                    <a:pt x="25402" y="0"/>
                  </a:lnTo>
                  <a:cubicBezTo>
                    <a:pt x="39429" y="0"/>
                    <a:pt x="50804" y="11375"/>
                    <a:pt x="50804" y="25402"/>
                  </a:cubicBezTo>
                  <a:lnTo>
                    <a:pt x="50804" y="1092196"/>
                  </a:lnTo>
                  <a:cubicBezTo>
                    <a:pt x="50804" y="1106232"/>
                    <a:pt x="39429" y="1117598"/>
                    <a:pt x="25402" y="1117598"/>
                  </a:cubicBezTo>
                  <a:lnTo>
                    <a:pt x="25402" y="1117598"/>
                  </a:lnTo>
                  <a:cubicBezTo>
                    <a:pt x="11375" y="1117598"/>
                    <a:pt x="0" y="1106232"/>
                    <a:pt x="0" y="10921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8"/>
              </p:custDataLst>
            </p:nvPr>
          </p:nvSpPr>
          <p:spPr>
            <a:xfrm>
              <a:off x="1200" y="5840"/>
              <a:ext cx="98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公共卫生服务体系完善</a:t>
              </a:r>
            </a:p>
          </p:txBody>
        </p:sp>
        <p:sp>
          <p:nvSpPr>
            <p:cNvPr id="9" name="文本框 8"/>
            <p:cNvSpPr txBox="1"/>
            <p:nvPr>
              <p:custDataLst>
                <p:tags r:id="rId9"/>
              </p:custDataLst>
            </p:nvPr>
          </p:nvSpPr>
          <p:spPr>
            <a:xfrm>
              <a:off x="1200" y="6640"/>
              <a:ext cx="980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完善公共卫生服务体系，加强疾病预防控制和医疗救治，提高应对突发公共卫生事件的能力。</a:t>
              </a:r>
            </a:p>
          </p:txBody>
        </p:sp>
        <p:sp>
          <p:nvSpPr>
            <p:cNvPr id="10" name="任意多边形 9"/>
            <p:cNvSpPr/>
            <p:nvPr>
              <p:custDataLst>
                <p:tags r:id="rId10"/>
              </p:custDataLst>
            </p:nvPr>
          </p:nvSpPr>
          <p:spPr>
            <a:xfrm>
              <a:off x="960" y="8080"/>
              <a:ext cx="80" cy="1760"/>
            </a:xfrm>
            <a:custGeom>
              <a:avLst/>
              <a:gdLst>
                <a:gd name="connisteX0" fmla="*/ 0 w 705"/>
                <a:gd name="connsiteY0" fmla="*/ 25402 h 15522"/>
                <a:gd name="connisteX1" fmla="*/ 25402 w 705"/>
                <a:gd name="connsiteY1" fmla="*/ 0 h 15522"/>
                <a:gd name="connisteX2" fmla="*/ 25402 w 705"/>
                <a:gd name="connsiteY2" fmla="*/ 0 h 15522"/>
                <a:gd name="connisteX3" fmla="*/ 50804 w 705"/>
                <a:gd name="connsiteY3" fmla="*/ 25402 h 15522"/>
                <a:gd name="connisteX4" fmla="*/ 50804 w 705"/>
                <a:gd name="connsiteY4" fmla="*/ 1092195 h 15522"/>
                <a:gd name="connisteX5" fmla="*/ 25402 w 705"/>
                <a:gd name="connsiteY5" fmla="*/ 1117597 h 15522"/>
                <a:gd name="connisteX6" fmla="*/ 25402 w 705"/>
                <a:gd name="connsiteY6" fmla="*/ 1117597 h 15522"/>
                <a:gd name="connisteX7" fmla="*/ 0 w 705"/>
                <a:gd name="connsiteY7" fmla="*/ 1092195 h 15522"/>
                <a:gd name="connisteX8" fmla="*/ 0 w 705"/>
                <a:gd name="connsiteY8" fmla="*/ 25402 h 155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117598">
                  <a:moveTo>
                    <a:pt x="0" y="25402"/>
                  </a:moveTo>
                  <a:cubicBezTo>
                    <a:pt x="0" y="11375"/>
                    <a:pt x="11375" y="0"/>
                    <a:pt x="25402" y="0"/>
                  </a:cubicBezTo>
                  <a:lnTo>
                    <a:pt x="25402" y="0"/>
                  </a:lnTo>
                  <a:cubicBezTo>
                    <a:pt x="39429" y="0"/>
                    <a:pt x="50804" y="11375"/>
                    <a:pt x="50804" y="25402"/>
                  </a:cubicBezTo>
                  <a:lnTo>
                    <a:pt x="50804" y="1092196"/>
                  </a:lnTo>
                  <a:cubicBezTo>
                    <a:pt x="50804" y="1106232"/>
                    <a:pt x="39429" y="1117598"/>
                    <a:pt x="25402" y="1117598"/>
                  </a:cubicBezTo>
                  <a:lnTo>
                    <a:pt x="25402" y="1117598"/>
                  </a:lnTo>
                  <a:cubicBezTo>
                    <a:pt x="11375" y="1117598"/>
                    <a:pt x="0" y="1106232"/>
                    <a:pt x="0" y="10921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custDataLst>
                <p:tags r:id="rId11"/>
              </p:custDataLst>
            </p:nvPr>
          </p:nvSpPr>
          <p:spPr>
            <a:xfrm>
              <a:off x="1200" y="8080"/>
              <a:ext cx="98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健康促进与疾病预防</a:t>
              </a:r>
            </a:p>
          </p:txBody>
        </p:sp>
        <p:sp>
          <p:nvSpPr>
            <p:cNvPr id="12" name="文本框 11"/>
            <p:cNvSpPr txBox="1"/>
            <p:nvPr>
              <p:custDataLst>
                <p:tags r:id="rId12"/>
              </p:custDataLst>
            </p:nvPr>
          </p:nvSpPr>
          <p:spPr>
            <a:xfrm>
              <a:off x="1200" y="8880"/>
              <a:ext cx="980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通过健康教育、健康促进活动，提高全民健康素养，同时加强慢性病管理和传染病预防控制，减少疾病发生率。</a:t>
              </a:r>
            </a:p>
          </p:txBody>
        </p:sp>
      </p:grpSp>
      <p:pic>
        <p:nvPicPr>
          <p:cNvPr id="13" name="图片 12" descr="C:/Users/Administrator/AppData/Roaming/Kingsoft/office6/wppai/generateppt/a7271dafad112184b5d875e8ddf07307.jpga7271dafad112184b5d875e8ddf07307"/>
          <p:cNvPicPr preferRelativeResize="0">
            <a:picLocks noChangeAspect="1"/>
          </p:cNvPicPr>
          <p:nvPr>
            <p:custDataLst>
              <p:tags r:id="rId3"/>
            </p:custDataLst>
          </p:nvPr>
        </p:nvPicPr>
        <p:blipFill>
          <a:blip r:embed="rId14" cstate="email">
            <a:extLst>
              <a:ext uri="{28A0092B-C50C-407E-A947-70E740481C1C}">
                <a14:useLocalDpi xmlns:a14="http://schemas.microsoft.com/office/drawing/2010/main"/>
              </a:ext>
            </a:extLst>
          </a:blip>
          <a:srcRect/>
          <a:stretch>
            <a:fillRect/>
          </a:stretch>
        </p:blipFill>
        <p:spPr>
          <a:xfrm>
            <a:off x="7543800" y="609603"/>
            <a:ext cx="4038600" cy="5638800"/>
          </a:xfrm>
          <a:prstGeom prst="rect">
            <a:avLst/>
          </a:prstGeom>
          <a:blipFill rotWithShape="1">
            <a:blip r:embed="rId15"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609603"/>
            <a:ext cx="111125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三医联动改革深化</a:t>
            </a:r>
          </a:p>
        </p:txBody>
      </p:sp>
      <p:grpSp>
        <p:nvGrpSpPr>
          <p:cNvPr id="17" name="组合 16"/>
          <p:cNvGrpSpPr/>
          <p:nvPr/>
        </p:nvGrpSpPr>
        <p:grpSpPr>
          <a:xfrm>
            <a:off x="609600" y="1828800"/>
            <a:ext cx="10972797" cy="4419603"/>
            <a:chOff x="960" y="2880"/>
            <a:chExt cx="17280" cy="6960"/>
          </a:xfrm>
        </p:grpSpPr>
        <p:pic>
          <p:nvPicPr>
            <p:cNvPr id="4" name="图片 3" descr="C:/Users/Administrator/AppData/Roaming/Kingsoft/office6/wppai/generateppt/ab831196-c6fc-4092-8661-33b9276719bd.jpgab831196-c6fc-4092-8661-33b9276719bd"/>
            <p:cNvPicPr preferRelativeResize="0">
              <a:picLocks noChangeAspect="1"/>
            </p:cNvPicPr>
            <p:nvPr>
              <p:custDataLst>
                <p:tags r:id="rId3"/>
              </p:custDataLst>
            </p:nvPr>
          </p:nvPicPr>
          <p:blipFill>
            <a:blip r:embed="rId12" cstate="email">
              <a:extLst>
                <a:ext uri="{28A0092B-C50C-407E-A947-70E740481C1C}">
                  <a14:useLocalDpi xmlns:a14="http://schemas.microsoft.com/office/drawing/2010/main"/>
                </a:ext>
              </a:extLst>
            </a:blip>
            <a:srcRect t="-16"/>
            <a:stretch>
              <a:fillRect/>
            </a:stretch>
          </p:blipFill>
          <p:spPr>
            <a:xfrm>
              <a:off x="960" y="2880"/>
              <a:ext cx="8399" cy="3120"/>
            </a:xfrm>
            <a:custGeom>
              <a:avLst/>
              <a:gdLst>
                <a:gd name="connisteX0" fmla="*/ 0 w 74083"/>
                <a:gd name="connsiteY0" fmla="*/ 304796 h 27516"/>
                <a:gd name="connisteX1" fmla="*/ 304796 w 74083"/>
                <a:gd name="connsiteY1" fmla="*/ 0 h 27516"/>
                <a:gd name="connisteX2" fmla="*/ 5333996 w 74083"/>
                <a:gd name="connsiteY2" fmla="*/ 0 h 27516"/>
                <a:gd name="connisteX3" fmla="*/ 5333996 w 74083"/>
                <a:gd name="connsiteY3" fmla="*/ 1981203 h 27516"/>
                <a:gd name="connisteX4" fmla="*/ 0 w 74083"/>
                <a:gd name="connsiteY4" fmla="*/ 1981203 h 27516"/>
                <a:gd name="connisteX5" fmla="*/ 0 w 74083"/>
                <a:gd name="connsiteY5" fmla="*/ 304796 h 2751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5333997" h="1981203">
                  <a:moveTo>
                    <a:pt x="0" y="304797"/>
                  </a:moveTo>
                  <a:cubicBezTo>
                    <a:pt x="0" y="136465"/>
                    <a:pt x="136465" y="0"/>
                    <a:pt x="304797" y="0"/>
                  </a:cubicBezTo>
                  <a:lnTo>
                    <a:pt x="5333997" y="0"/>
                  </a:lnTo>
                  <a:lnTo>
                    <a:pt x="5333997" y="1981203"/>
                  </a:lnTo>
                  <a:lnTo>
                    <a:pt x="0" y="1981203"/>
                  </a:lnTo>
                  <a:lnTo>
                    <a:pt x="0" y="304797"/>
                  </a:lnTo>
                  <a:close/>
                </a:path>
              </a:pathLst>
            </a:custGeom>
            <a:blipFill rotWithShape="1">
              <a:blip r:embed="rId13"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7" name="任意多边形 6"/>
            <p:cNvSpPr/>
            <p:nvPr>
              <p:custDataLst>
                <p:tags r:id="rId4"/>
              </p:custDataLst>
            </p:nvPr>
          </p:nvSpPr>
          <p:spPr>
            <a:xfrm>
              <a:off x="960" y="6000"/>
              <a:ext cx="8399" cy="3840"/>
            </a:xfrm>
            <a:custGeom>
              <a:avLst/>
              <a:gdLst>
                <a:gd name="connisteX0" fmla="*/ 0 w 74083"/>
                <a:gd name="connsiteY0" fmla="*/ 0 h 33866"/>
                <a:gd name="connisteX1" fmla="*/ 5333996 w 74083"/>
                <a:gd name="connsiteY1" fmla="*/ 0 h 33866"/>
                <a:gd name="connisteX2" fmla="*/ 5333996 w 74083"/>
                <a:gd name="connsiteY2" fmla="*/ 2133596 h 33866"/>
                <a:gd name="connisteX3" fmla="*/ 5029200 w 74083"/>
                <a:gd name="connsiteY3" fmla="*/ 2438403 h 33866"/>
                <a:gd name="connisteX4" fmla="*/ 0 w 74083"/>
                <a:gd name="connsiteY4" fmla="*/ 2438403 h 33866"/>
                <a:gd name="connisteX5" fmla="*/ 0 w 74083"/>
                <a:gd name="connsiteY5" fmla="*/ 0 h 3386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5333997" h="2438403">
                  <a:moveTo>
                    <a:pt x="0" y="0"/>
                  </a:moveTo>
                  <a:lnTo>
                    <a:pt x="5333997" y="0"/>
                  </a:lnTo>
                  <a:lnTo>
                    <a:pt x="5333997" y="2133597"/>
                  </a:lnTo>
                  <a:cubicBezTo>
                    <a:pt x="5333997" y="2301938"/>
                    <a:pt x="5197541" y="2438403"/>
                    <a:pt x="5029200" y="2438403"/>
                  </a:cubicBezTo>
                  <a:lnTo>
                    <a:pt x="0" y="2438403"/>
                  </a:lnTo>
                  <a:lnTo>
                    <a:pt x="0" y="0"/>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0" name="图片 9" descr="C:/Users/Administrator/AppData/Roaming/Kingsoft/office6/wppai/generateppt/c0e85a60-bef8-4b23-a131-7cbb31e0773a.jpgc0e85a60-bef8-4b23-a131-7cbb31e0773a"/>
            <p:cNvPicPr preferRelativeResize="0">
              <a:picLocks noChangeAspect="1"/>
            </p:cNvPicPr>
            <p:nvPr>
              <p:custDataLst>
                <p:tags r:id="rId5"/>
              </p:custDataLst>
            </p:nvPr>
          </p:nvPicPr>
          <p:blipFill>
            <a:blip r:embed="rId14" cstate="email">
              <a:extLst>
                <a:ext uri="{28A0092B-C50C-407E-A947-70E740481C1C}">
                  <a14:useLocalDpi xmlns:a14="http://schemas.microsoft.com/office/drawing/2010/main"/>
                </a:ext>
              </a:extLst>
            </a:blip>
            <a:srcRect t="-16"/>
            <a:stretch>
              <a:fillRect/>
            </a:stretch>
          </p:blipFill>
          <p:spPr>
            <a:xfrm>
              <a:off x="9840" y="2880"/>
              <a:ext cx="8399" cy="3120"/>
            </a:xfrm>
            <a:custGeom>
              <a:avLst/>
              <a:gdLst>
                <a:gd name="connisteX0" fmla="*/ 0 w 74083"/>
                <a:gd name="connsiteY0" fmla="*/ 304796 h 27516"/>
                <a:gd name="connisteX1" fmla="*/ 304796 w 74083"/>
                <a:gd name="connsiteY1" fmla="*/ 0 h 27516"/>
                <a:gd name="connisteX2" fmla="*/ 5333996 w 74083"/>
                <a:gd name="connsiteY2" fmla="*/ 0 h 27516"/>
                <a:gd name="connisteX3" fmla="*/ 5333996 w 74083"/>
                <a:gd name="connsiteY3" fmla="*/ 1981203 h 27516"/>
                <a:gd name="connisteX4" fmla="*/ 0 w 74083"/>
                <a:gd name="connsiteY4" fmla="*/ 1981203 h 27516"/>
                <a:gd name="connisteX5" fmla="*/ 0 w 74083"/>
                <a:gd name="connsiteY5" fmla="*/ 304796 h 2751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5333997" h="1981203">
                  <a:moveTo>
                    <a:pt x="0" y="304797"/>
                  </a:moveTo>
                  <a:cubicBezTo>
                    <a:pt x="0" y="136465"/>
                    <a:pt x="136465" y="0"/>
                    <a:pt x="304797" y="0"/>
                  </a:cubicBezTo>
                  <a:lnTo>
                    <a:pt x="5333997" y="0"/>
                  </a:lnTo>
                  <a:lnTo>
                    <a:pt x="5333997" y="1981203"/>
                  </a:lnTo>
                  <a:lnTo>
                    <a:pt x="0" y="1981203"/>
                  </a:lnTo>
                  <a:lnTo>
                    <a:pt x="0" y="304797"/>
                  </a:lnTo>
                  <a:close/>
                </a:path>
              </a:pathLst>
            </a:custGeom>
            <a:blipFill rotWithShape="1">
              <a:blip r:embed="rId13"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13" name="任意多边形 12"/>
            <p:cNvSpPr/>
            <p:nvPr>
              <p:custDataLst>
                <p:tags r:id="rId6"/>
              </p:custDataLst>
            </p:nvPr>
          </p:nvSpPr>
          <p:spPr>
            <a:xfrm>
              <a:off x="9840" y="6000"/>
              <a:ext cx="8400" cy="3840"/>
            </a:xfrm>
            <a:custGeom>
              <a:avLst/>
              <a:gdLst>
                <a:gd name="connisteX0" fmla="*/ 0 w 74083"/>
                <a:gd name="connsiteY0" fmla="*/ 0 h 33866"/>
                <a:gd name="connisteX1" fmla="*/ 5333996 w 74083"/>
                <a:gd name="connsiteY1" fmla="*/ 0 h 33866"/>
                <a:gd name="connisteX2" fmla="*/ 5333996 w 74083"/>
                <a:gd name="connsiteY2" fmla="*/ 2133596 h 33866"/>
                <a:gd name="connisteX3" fmla="*/ 5029200 w 74083"/>
                <a:gd name="connsiteY3" fmla="*/ 2438403 h 33866"/>
                <a:gd name="connisteX4" fmla="*/ 0 w 74083"/>
                <a:gd name="connsiteY4" fmla="*/ 2438403 h 33866"/>
                <a:gd name="connisteX5" fmla="*/ 0 w 74083"/>
                <a:gd name="connsiteY5" fmla="*/ 0 h 3386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5333997" h="2438403">
                  <a:moveTo>
                    <a:pt x="0" y="0"/>
                  </a:moveTo>
                  <a:lnTo>
                    <a:pt x="5333997" y="0"/>
                  </a:lnTo>
                  <a:lnTo>
                    <a:pt x="5333997" y="2133597"/>
                  </a:lnTo>
                  <a:cubicBezTo>
                    <a:pt x="5333997" y="2301938"/>
                    <a:pt x="5197541" y="2438403"/>
                    <a:pt x="5029200" y="2438403"/>
                  </a:cubicBezTo>
                  <a:lnTo>
                    <a:pt x="0" y="2438403"/>
                  </a:lnTo>
                  <a:lnTo>
                    <a:pt x="0" y="0"/>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7"/>
              </p:custDataLst>
            </p:nvPr>
          </p:nvSpPr>
          <p:spPr>
            <a:xfrm>
              <a:off x="1440" y="6320"/>
              <a:ext cx="75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福建三明医改</a:t>
              </a:r>
              <a:r>
                <a:rPr lang="en-US" altLang="zh-CN" sz="2400">
                  <a:solidFill>
                    <a:schemeClr val="tx1"/>
                  </a:solidFill>
                  <a:latin typeface="Microsoft YaHei UI" panose="020B0503020204020204" charset="-122"/>
                  <a:ea typeface="Microsoft YaHei UI" panose="020B0503020204020204" charset="-122"/>
                </a:rPr>
                <a:t>3.0</a:t>
              </a:r>
              <a:r>
                <a:rPr lang="zh-CN" altLang="en-US" sz="2400">
                  <a:solidFill>
                    <a:schemeClr val="tx1"/>
                  </a:solidFill>
                  <a:latin typeface="Microsoft YaHei UI" panose="020B0503020204020204" charset="-122"/>
                  <a:ea typeface="Microsoft YaHei UI" panose="020B0503020204020204" charset="-122"/>
                </a:rPr>
                <a:t>版经验解析</a:t>
              </a:r>
            </a:p>
          </p:txBody>
        </p:sp>
        <p:sp>
          <p:nvSpPr>
            <p:cNvPr id="9" name="文本框 8"/>
            <p:cNvSpPr txBox="1"/>
            <p:nvPr>
              <p:custDataLst>
                <p:tags r:id="rId8"/>
              </p:custDataLst>
            </p:nvPr>
          </p:nvSpPr>
          <p:spPr>
            <a:xfrm>
              <a:off x="1440" y="7120"/>
              <a:ext cx="7520" cy="240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福建三明医改</a:t>
              </a:r>
              <a:r>
                <a:rPr lang="en-US" altLang="zh-CN" sz="1600">
                  <a:solidFill>
                    <a:schemeClr val="tx1"/>
                  </a:solidFill>
                  <a:latin typeface="Microsoft YaHei UI" panose="020B0503020204020204" charset="-122"/>
                  <a:ea typeface="Microsoft YaHei UI" panose="020B0503020204020204" charset="-122"/>
                </a:rPr>
                <a:t>3.0</a:t>
              </a:r>
              <a:r>
                <a:rPr lang="zh-CN" altLang="en-US" sz="1600">
                  <a:solidFill>
                    <a:schemeClr val="tx1"/>
                  </a:solidFill>
                  <a:latin typeface="Microsoft YaHei UI" panose="020B0503020204020204" charset="-122"/>
                  <a:ea typeface="Microsoft YaHei UI" panose="020B0503020204020204" charset="-122"/>
                </a:rPr>
                <a:t>版以</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腾空间、调结构、保衔接</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为路径，通过药品耗材集中带量采购等方式，挤出虚高水分，为医疗服务价格调整腾出空间。同时，注重医疗、医保、医药三医联动，形成改革合力。</a:t>
              </a:r>
            </a:p>
          </p:txBody>
        </p:sp>
        <p:sp>
          <p:nvSpPr>
            <p:cNvPr id="14" name="文本框 13"/>
            <p:cNvSpPr txBox="1"/>
            <p:nvPr>
              <p:custDataLst>
                <p:tags r:id="rId9"/>
              </p:custDataLst>
            </p:nvPr>
          </p:nvSpPr>
          <p:spPr>
            <a:xfrm>
              <a:off x="10320" y="6320"/>
              <a:ext cx="75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改革前后核心指标变化对比</a:t>
              </a:r>
            </a:p>
          </p:txBody>
        </p:sp>
        <p:sp>
          <p:nvSpPr>
            <p:cNvPr id="15" name="文本框 14"/>
            <p:cNvSpPr txBox="1"/>
            <p:nvPr>
              <p:custDataLst>
                <p:tags r:id="rId10"/>
              </p:custDataLst>
            </p:nvPr>
          </p:nvSpPr>
          <p:spPr>
            <a:xfrm>
              <a:off x="10320" y="7120"/>
              <a:ext cx="7520" cy="240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改革前，县域就诊率较低，药占比较高。改革后，县域就诊率显著提升，患者外流现象得到有效遏制；药占比大幅下降，医疗费用结构更加合理。例如，三明市县域就诊率从改革前的约</a:t>
              </a:r>
              <a:r>
                <a:rPr lang="en-US" altLang="zh-CN" sz="1600">
                  <a:solidFill>
                    <a:schemeClr val="tx1"/>
                  </a:solidFill>
                  <a:latin typeface="Microsoft YaHei UI" panose="020B0503020204020204" charset="-122"/>
                  <a:ea typeface="Microsoft YaHei UI" panose="020B0503020204020204" charset="-122"/>
                </a:rPr>
                <a:t>70%</a:t>
              </a:r>
              <a:r>
                <a:rPr lang="zh-CN" altLang="en-US" sz="1600">
                  <a:solidFill>
                    <a:schemeClr val="tx1"/>
                  </a:solidFill>
                  <a:latin typeface="Microsoft YaHei UI" panose="020B0503020204020204" charset="-122"/>
                  <a:ea typeface="Microsoft YaHei UI" panose="020B0503020204020204" charset="-122"/>
                </a:rPr>
                <a:t>提升到了</a:t>
              </a:r>
              <a:r>
                <a:rPr lang="en-US" altLang="zh-CN" sz="1600">
                  <a:solidFill>
                    <a:schemeClr val="tx1"/>
                  </a:solidFill>
                  <a:latin typeface="Microsoft YaHei UI" panose="020B0503020204020204" charset="-122"/>
                  <a:ea typeface="Microsoft YaHei UI" panose="020B0503020204020204" charset="-122"/>
                </a:rPr>
                <a:t>90%</a:t>
              </a:r>
              <a:r>
                <a:rPr lang="zh-CN" altLang="en-US" sz="1600">
                  <a:solidFill>
                    <a:schemeClr val="tx1"/>
                  </a:solidFill>
                  <a:latin typeface="Microsoft YaHei UI" panose="020B0503020204020204" charset="-122"/>
                  <a:ea typeface="Microsoft YaHei UI" panose="020B0503020204020204" charset="-122"/>
                </a:rPr>
                <a:t>以上，药占比从</a:t>
              </a:r>
              <a:r>
                <a:rPr lang="en-US" altLang="zh-CN" sz="1600">
                  <a:solidFill>
                    <a:schemeClr val="tx1"/>
                  </a:solidFill>
                  <a:latin typeface="Microsoft YaHei UI" panose="020B0503020204020204" charset="-122"/>
                  <a:ea typeface="Microsoft YaHei UI" panose="020B0503020204020204" charset="-122"/>
                </a:rPr>
                <a:t>42%</a:t>
              </a:r>
              <a:r>
                <a:rPr lang="zh-CN" altLang="en-US" sz="1600">
                  <a:solidFill>
                    <a:schemeClr val="tx1"/>
                  </a:solidFill>
                  <a:latin typeface="Microsoft YaHei UI" panose="020B0503020204020204" charset="-122"/>
                  <a:ea typeface="Microsoft YaHei UI" panose="020B0503020204020204" charset="-122"/>
                </a:rPr>
                <a:t>下降到了</a:t>
              </a:r>
              <a:r>
                <a:rPr lang="en-US" altLang="zh-CN" sz="1600">
                  <a:solidFill>
                    <a:schemeClr val="tx1"/>
                  </a:solidFill>
                  <a:latin typeface="Microsoft YaHei UI" panose="020B0503020204020204" charset="-122"/>
                  <a:ea typeface="Microsoft YaHei UI" panose="020B0503020204020204" charset="-122"/>
                </a:rPr>
                <a:t>25%</a:t>
              </a:r>
              <a:r>
                <a:rPr lang="zh-CN" altLang="en-US" sz="1600">
                  <a:solidFill>
                    <a:schemeClr val="tx1"/>
                  </a:solidFill>
                  <a:latin typeface="Microsoft YaHei UI" panose="020B0503020204020204" charset="-122"/>
                  <a:ea typeface="Microsoft YaHei UI" panose="020B0503020204020204" charset="-122"/>
                </a:rPr>
                <a:t>左右。</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custDataLst>
              <p:tags r:id="rId2"/>
            </p:custDataLst>
          </p:nvPr>
        </p:nvPicPr>
        <p:blipFill>
          <a:blip r:embed="rId13"/>
          <a:stretch>
            <a:fillRect/>
          </a:stretch>
        </p:blipFill>
        <p:spPr>
          <a:xfrm>
            <a:off x="0" y="0"/>
            <a:ext cx="12191365" cy="18288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2" name="标题 1"/>
          <p:cNvSpPr>
            <a:spLocks noGrp="1"/>
          </p:cNvSpPr>
          <p:nvPr>
            <p:ph type="title"/>
            <p:custDataLst>
              <p:tags r:id="rId3"/>
            </p:custDataLst>
          </p:nvPr>
        </p:nvSpPr>
        <p:spPr>
          <a:xfrm>
            <a:off x="539752" y="609603"/>
            <a:ext cx="11112502" cy="761997"/>
          </a:xfrm>
          <a:noFill/>
        </p:spPr>
        <p:txBody>
          <a:bodyPr lIns="0" tIns="0" rIns="0" bIns="0" anchor="t">
            <a:noAutofit/>
          </a:bodyPr>
          <a:lstStyle/>
          <a:p>
            <a:pPr algn="ctr">
              <a:lnSpc>
                <a:spcPct val="114000"/>
              </a:lnSpc>
            </a:pPr>
            <a:r>
              <a:rPr lang="zh-CN" altLang="en-US" sz="4400">
                <a:solidFill>
                  <a:schemeClr val="bg1"/>
                </a:solidFill>
                <a:latin typeface="Microsoft YaHei UI" panose="020B0503020204020204" charset="-122"/>
                <a:ea typeface="Microsoft YaHei UI" panose="020B0503020204020204" charset="-122"/>
              </a:rPr>
              <a:t>中医药传承创新工程</a:t>
            </a:r>
          </a:p>
        </p:txBody>
      </p:sp>
      <p:grpSp>
        <p:nvGrpSpPr>
          <p:cNvPr id="12" name="组合 11"/>
          <p:cNvGrpSpPr/>
          <p:nvPr/>
        </p:nvGrpSpPr>
        <p:grpSpPr>
          <a:xfrm>
            <a:off x="571500" y="2565400"/>
            <a:ext cx="11049000" cy="3556000"/>
            <a:chOff x="900" y="4040"/>
            <a:chExt cx="17400" cy="5600"/>
          </a:xfrm>
        </p:grpSpPr>
        <p:sp>
          <p:nvSpPr>
            <p:cNvPr id="4" name="任意多边形 3"/>
            <p:cNvSpPr/>
            <p:nvPr>
              <p:custDataLst>
                <p:tags r:id="rId4"/>
              </p:custDataLst>
            </p:nvPr>
          </p:nvSpPr>
          <p:spPr>
            <a:xfrm>
              <a:off x="4080" y="4040"/>
              <a:ext cx="1920" cy="1920"/>
            </a:xfrm>
            <a:custGeom>
              <a:avLst/>
              <a:gdLst>
                <a:gd name="connisteX0" fmla="*/ 0 w 16933"/>
                <a:gd name="connsiteY0" fmla="*/ 243843 h 16933"/>
                <a:gd name="connisteX1" fmla="*/ 243843 w 16933"/>
                <a:gd name="connsiteY1" fmla="*/ 0 h 16933"/>
                <a:gd name="connisteX2" fmla="*/ 975363 w 16933"/>
                <a:gd name="connsiteY2" fmla="*/ 0 h 16933"/>
                <a:gd name="connisteX3" fmla="*/ 1219196 w 16933"/>
                <a:gd name="connsiteY3" fmla="*/ 243843 h 16933"/>
                <a:gd name="connisteX4" fmla="*/ 1219196 w 16933"/>
                <a:gd name="connsiteY4" fmla="*/ 975363 h 16933"/>
                <a:gd name="connisteX5" fmla="*/ 975363 w 16933"/>
                <a:gd name="connsiteY5" fmla="*/ 1219196 h 16933"/>
                <a:gd name="connisteX6" fmla="*/ 243843 w 16933"/>
                <a:gd name="connsiteY6" fmla="*/ 1219196 h 16933"/>
                <a:gd name="connisteX7" fmla="*/ 0 w 16933"/>
                <a:gd name="connsiteY7" fmla="*/ 975363 h 16933"/>
                <a:gd name="connisteX8" fmla="*/ 0 w 16933"/>
                <a:gd name="connsiteY8" fmla="*/ 24384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243843"/>
                  </a:moveTo>
                  <a:cubicBezTo>
                    <a:pt x="0" y="109170"/>
                    <a:pt x="109170" y="0"/>
                    <a:pt x="243843" y="0"/>
                  </a:cubicBezTo>
                  <a:lnTo>
                    <a:pt x="975363" y="0"/>
                  </a:lnTo>
                  <a:cubicBezTo>
                    <a:pt x="1110027" y="0"/>
                    <a:pt x="1219197" y="109170"/>
                    <a:pt x="1219197" y="243843"/>
                  </a:cubicBezTo>
                  <a:lnTo>
                    <a:pt x="1219197" y="975363"/>
                  </a:lnTo>
                  <a:cubicBezTo>
                    <a:pt x="1219197" y="1110027"/>
                    <a:pt x="1110027" y="1219197"/>
                    <a:pt x="975363" y="1219197"/>
                  </a:cubicBezTo>
                  <a:lnTo>
                    <a:pt x="243843" y="1219197"/>
                  </a:lnTo>
                  <a:cubicBezTo>
                    <a:pt x="109170" y="1219197"/>
                    <a:pt x="0" y="1110027"/>
                    <a:pt x="0" y="975363"/>
                  </a:cubicBezTo>
                  <a:lnTo>
                    <a:pt x="0" y="243843"/>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5"/>
              </p:custDataLst>
            </p:nvPr>
          </p:nvSpPr>
          <p:spPr>
            <a:xfrm>
              <a:off x="4350" y="4323"/>
              <a:ext cx="1380" cy="1260"/>
            </a:xfrm>
            <a:prstGeom prst="rect">
              <a:avLst/>
            </a:prstGeom>
            <a:noFill/>
          </p:spPr>
          <p:txBody>
            <a:bodyPr wrap="square" lIns="0" tIns="0" rIns="0" bIns="0" rtlCol="0" anchor="ctr">
              <a:noAutofit/>
            </a:bodyPr>
            <a:lstStyle/>
            <a:p>
              <a:pPr algn="ctr">
                <a:lnSpc>
                  <a:spcPct val="109000"/>
                </a:lnSpc>
              </a:pPr>
              <a:r>
                <a:rPr lang="en-US" altLang="en-US" sz="4800">
                  <a:solidFill>
                    <a:schemeClr val="bg1"/>
                  </a:solidFill>
                  <a:latin typeface="Microsoft YaHei UI" panose="020B0503020204020204" charset="-122"/>
                  <a:ea typeface="Microsoft YaHei UI" panose="020B0503020204020204" charset="-122"/>
                </a:rPr>
                <a:t>01</a:t>
              </a:r>
            </a:p>
          </p:txBody>
        </p:sp>
        <p:sp>
          <p:nvSpPr>
            <p:cNvPr id="6" name="文本框 5"/>
            <p:cNvSpPr txBox="1"/>
            <p:nvPr>
              <p:custDataLst>
                <p:tags r:id="rId6"/>
              </p:custDataLst>
            </p:nvPr>
          </p:nvSpPr>
          <p:spPr>
            <a:xfrm>
              <a:off x="900" y="6440"/>
              <a:ext cx="8280" cy="640"/>
            </a:xfrm>
            <a:prstGeom prst="rect">
              <a:avLst/>
            </a:prstGeom>
            <a:noFill/>
          </p:spPr>
          <p:txBody>
            <a:bodyPr wrap="square" lIns="0" tIns="0" rIns="0" bIns="0" rtlCol="0" anchor="t">
              <a:noAutofit/>
            </a:bodyPr>
            <a:lstStyle/>
            <a:p>
              <a:pPr algn="ctr">
                <a:lnSpc>
                  <a:spcPct val="111000"/>
                </a:lnSpc>
              </a:pPr>
              <a:r>
                <a:rPr lang="zh-CN" altLang="en-US" sz="2400">
                  <a:solidFill>
                    <a:schemeClr val="tx1"/>
                  </a:solidFill>
                  <a:latin typeface="Microsoft YaHei UI" panose="020B0503020204020204" charset="-122"/>
                  <a:ea typeface="Microsoft YaHei UI" panose="020B0503020204020204" charset="-122"/>
                </a:rPr>
                <a:t>粤港澳大湾区中医药高地建设展示</a:t>
              </a:r>
            </a:p>
          </p:txBody>
        </p:sp>
        <p:sp>
          <p:nvSpPr>
            <p:cNvPr id="7" name="文本框 6"/>
            <p:cNvSpPr txBox="1"/>
            <p:nvPr>
              <p:custDataLst>
                <p:tags r:id="rId7"/>
              </p:custDataLst>
            </p:nvPr>
          </p:nvSpPr>
          <p:spPr>
            <a:xfrm>
              <a:off x="920" y="7240"/>
              <a:ext cx="8240" cy="2400"/>
            </a:xfrm>
            <a:prstGeom prst="rect">
              <a:avLst/>
            </a:prstGeom>
            <a:noFill/>
          </p:spPr>
          <p:txBody>
            <a:bodyPr wrap="square" lIns="0" tIns="0" rIns="0" bIns="0" rtlCol="0" anchor="t">
              <a:noAutofit/>
            </a:bodyPr>
            <a:lstStyle/>
            <a:p>
              <a:pPr algn="ctr">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粤港澳大湾区充分发挥自身优势，加强中医药领域的合作与交流，推动中医药产业的现代化和国际化发展。建设了一批中医药科研机构、产业园区和创新平台，吸引了众多中医药企业和人才集聚。</a:t>
              </a:r>
            </a:p>
          </p:txBody>
        </p:sp>
        <p:sp>
          <p:nvSpPr>
            <p:cNvPr id="8" name="任意多边形 7"/>
            <p:cNvSpPr/>
            <p:nvPr>
              <p:custDataLst>
                <p:tags r:id="rId8"/>
              </p:custDataLst>
            </p:nvPr>
          </p:nvSpPr>
          <p:spPr>
            <a:xfrm>
              <a:off x="13200" y="4040"/>
              <a:ext cx="1920" cy="1920"/>
            </a:xfrm>
            <a:custGeom>
              <a:avLst/>
              <a:gdLst>
                <a:gd name="connisteX0" fmla="*/ 0 w 16933"/>
                <a:gd name="connsiteY0" fmla="*/ 243843 h 16933"/>
                <a:gd name="connisteX1" fmla="*/ 243843 w 16933"/>
                <a:gd name="connsiteY1" fmla="*/ 0 h 16933"/>
                <a:gd name="connisteX2" fmla="*/ 975363 w 16933"/>
                <a:gd name="connsiteY2" fmla="*/ 0 h 16933"/>
                <a:gd name="connisteX3" fmla="*/ 1219196 w 16933"/>
                <a:gd name="connsiteY3" fmla="*/ 243843 h 16933"/>
                <a:gd name="connisteX4" fmla="*/ 1219196 w 16933"/>
                <a:gd name="connsiteY4" fmla="*/ 975363 h 16933"/>
                <a:gd name="connisteX5" fmla="*/ 975363 w 16933"/>
                <a:gd name="connsiteY5" fmla="*/ 1219196 h 16933"/>
                <a:gd name="connisteX6" fmla="*/ 243843 w 16933"/>
                <a:gd name="connsiteY6" fmla="*/ 1219196 h 16933"/>
                <a:gd name="connisteX7" fmla="*/ 0 w 16933"/>
                <a:gd name="connsiteY7" fmla="*/ 975363 h 16933"/>
                <a:gd name="connisteX8" fmla="*/ 0 w 16933"/>
                <a:gd name="connsiteY8" fmla="*/ 24384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243843"/>
                  </a:moveTo>
                  <a:cubicBezTo>
                    <a:pt x="0" y="109170"/>
                    <a:pt x="109170" y="0"/>
                    <a:pt x="243843" y="0"/>
                  </a:cubicBezTo>
                  <a:lnTo>
                    <a:pt x="975363" y="0"/>
                  </a:lnTo>
                  <a:cubicBezTo>
                    <a:pt x="1110027" y="0"/>
                    <a:pt x="1219197" y="109170"/>
                    <a:pt x="1219197" y="243843"/>
                  </a:cubicBezTo>
                  <a:lnTo>
                    <a:pt x="1219197" y="975363"/>
                  </a:lnTo>
                  <a:cubicBezTo>
                    <a:pt x="1219197" y="1110027"/>
                    <a:pt x="1110027" y="1219197"/>
                    <a:pt x="975363" y="1219197"/>
                  </a:cubicBezTo>
                  <a:lnTo>
                    <a:pt x="243843" y="1219197"/>
                  </a:lnTo>
                  <a:cubicBezTo>
                    <a:pt x="109170" y="1219197"/>
                    <a:pt x="0" y="1110027"/>
                    <a:pt x="0" y="975363"/>
                  </a:cubicBezTo>
                  <a:lnTo>
                    <a:pt x="0" y="243843"/>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custDataLst>
                <p:tags r:id="rId9"/>
              </p:custDataLst>
            </p:nvPr>
          </p:nvSpPr>
          <p:spPr>
            <a:xfrm>
              <a:off x="13470" y="4323"/>
              <a:ext cx="1380" cy="1260"/>
            </a:xfrm>
            <a:prstGeom prst="rect">
              <a:avLst/>
            </a:prstGeom>
            <a:noFill/>
          </p:spPr>
          <p:txBody>
            <a:bodyPr wrap="square" lIns="0" tIns="0" rIns="0" bIns="0" rtlCol="0" anchor="ctr">
              <a:noAutofit/>
            </a:bodyPr>
            <a:lstStyle/>
            <a:p>
              <a:pPr algn="ctr">
                <a:lnSpc>
                  <a:spcPct val="109000"/>
                </a:lnSpc>
              </a:pPr>
              <a:r>
                <a:rPr lang="en-US" altLang="en-US" sz="4800">
                  <a:solidFill>
                    <a:schemeClr val="bg1"/>
                  </a:solidFill>
                  <a:latin typeface="Microsoft YaHei UI" panose="020B0503020204020204" charset="-122"/>
                  <a:ea typeface="Microsoft YaHei UI" panose="020B0503020204020204" charset="-122"/>
                </a:rPr>
                <a:t>02</a:t>
              </a:r>
            </a:p>
          </p:txBody>
        </p:sp>
        <p:sp>
          <p:nvSpPr>
            <p:cNvPr id="10" name="文本框 9"/>
            <p:cNvSpPr txBox="1"/>
            <p:nvPr>
              <p:custDataLst>
                <p:tags r:id="rId10"/>
              </p:custDataLst>
            </p:nvPr>
          </p:nvSpPr>
          <p:spPr>
            <a:xfrm>
              <a:off x="10020" y="6440"/>
              <a:ext cx="8280" cy="640"/>
            </a:xfrm>
            <a:prstGeom prst="rect">
              <a:avLst/>
            </a:prstGeom>
            <a:noFill/>
          </p:spPr>
          <p:txBody>
            <a:bodyPr wrap="square" lIns="0" tIns="0" rIns="0" bIns="0" rtlCol="0" anchor="t">
              <a:noAutofit/>
            </a:bodyPr>
            <a:lstStyle/>
            <a:p>
              <a:pPr algn="ctr">
                <a:lnSpc>
                  <a:spcPct val="111000"/>
                </a:lnSpc>
              </a:pPr>
              <a:r>
                <a:rPr lang="en-US" altLang="en-US" sz="2400">
                  <a:solidFill>
                    <a:schemeClr val="tx1"/>
                  </a:solidFill>
                  <a:latin typeface="Microsoft YaHei UI" panose="020B0503020204020204" charset="-122"/>
                  <a:ea typeface="Microsoft YaHei UI" panose="020B0503020204020204" charset="-122"/>
                </a:rPr>
                <a:t>“</a:t>
              </a:r>
              <a:r>
                <a:rPr lang="zh-CN" altLang="en-US" sz="2400">
                  <a:solidFill>
                    <a:schemeClr val="tx1"/>
                  </a:solidFill>
                  <a:latin typeface="Microsoft YaHei UI" panose="020B0503020204020204" charset="-122"/>
                  <a:ea typeface="Microsoft YaHei UI" panose="020B0503020204020204" charset="-122"/>
                </a:rPr>
                <a:t>智慧中药房</a:t>
              </a:r>
              <a:r>
                <a:rPr lang="en-US" altLang="zh-CN" sz="2400">
                  <a:solidFill>
                    <a:schemeClr val="tx1"/>
                  </a:solidFill>
                  <a:latin typeface="Microsoft YaHei UI" panose="020B0503020204020204" charset="-122"/>
                  <a:ea typeface="Microsoft YaHei UI" panose="020B0503020204020204" charset="-122"/>
                </a:rPr>
                <a:t>”</a:t>
              </a:r>
              <a:r>
                <a:rPr lang="zh-CN" altLang="en-US" sz="2400">
                  <a:solidFill>
                    <a:schemeClr val="tx1"/>
                  </a:solidFill>
                  <a:latin typeface="Microsoft YaHei UI" panose="020B0503020204020204" charset="-122"/>
                  <a:ea typeface="Microsoft YaHei UI" panose="020B0503020204020204" charset="-122"/>
                </a:rPr>
                <a:t>服务模式创新案例解剖</a:t>
              </a:r>
            </a:p>
          </p:txBody>
        </p:sp>
        <p:sp>
          <p:nvSpPr>
            <p:cNvPr id="11" name="文本框 10"/>
            <p:cNvSpPr txBox="1"/>
            <p:nvPr>
              <p:custDataLst>
                <p:tags r:id="rId11"/>
              </p:custDataLst>
            </p:nvPr>
          </p:nvSpPr>
          <p:spPr>
            <a:xfrm>
              <a:off x="10040" y="7240"/>
              <a:ext cx="8240" cy="2400"/>
            </a:xfrm>
            <a:prstGeom prst="rect">
              <a:avLst/>
            </a:prstGeom>
            <a:noFill/>
          </p:spPr>
          <p:txBody>
            <a:bodyPr wrap="square" lIns="0" tIns="0" rIns="0" bIns="0" rtlCol="0" anchor="t">
              <a:noAutofit/>
            </a:bodyPr>
            <a:lstStyle/>
            <a:p>
              <a:pPr algn="ctr">
                <a:lnSpc>
                  <a:spcPct val="125000"/>
                </a:lnSpc>
              </a:pPr>
              <a:r>
                <a:rPr lang="en-US" altLang="en-US"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智慧中药房</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利用互联网、大数据等技术，实现了中药处方在线开具、药品代煎配送等一站式服务。患者只需在手机上操作，即可完成中药的购买和配送，大大提高了就医的便利性。例如，某</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智慧中药房</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每天可处理上千张处方，配送范围覆盖周边多个城市。</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908303" y="609603"/>
            <a:ext cx="92837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重大疫情防治体系建设</a:t>
            </a:r>
          </a:p>
        </p:txBody>
      </p:sp>
      <p:grpSp>
        <p:nvGrpSpPr>
          <p:cNvPr id="11" name="组合 10"/>
          <p:cNvGrpSpPr/>
          <p:nvPr/>
        </p:nvGrpSpPr>
        <p:grpSpPr>
          <a:xfrm>
            <a:off x="1672590" y="2005965"/>
            <a:ext cx="9366250" cy="3801110"/>
            <a:chOff x="3610" y="3269"/>
            <a:chExt cx="14750" cy="5986"/>
          </a:xfrm>
        </p:grpSpPr>
        <p:sp>
          <p:nvSpPr>
            <p:cNvPr id="4" name="文本框 3"/>
            <p:cNvSpPr txBox="1"/>
            <p:nvPr>
              <p:custDataLst>
                <p:tags r:id="rId3"/>
              </p:custDataLst>
            </p:nvPr>
          </p:nvSpPr>
          <p:spPr>
            <a:xfrm>
              <a:off x="3610" y="3269"/>
              <a:ext cx="2860" cy="2626"/>
            </a:xfrm>
            <a:prstGeom prst="rect">
              <a:avLst/>
            </a:prstGeom>
            <a:noFill/>
          </p:spPr>
          <p:txBody>
            <a:bodyPr wrap="square" lIns="0" tIns="0" rIns="0" bIns="0" rtlCol="0" anchor="ctr">
              <a:noAutofit/>
            </a:bodyPr>
            <a:lstStyle/>
            <a:p>
              <a:pPr algn="ctr">
                <a:lnSpc>
                  <a:spcPct val="109000"/>
                </a:lnSpc>
              </a:pPr>
              <a:r>
                <a:rPr lang="en-US" altLang="en-US" sz="10000">
                  <a:solidFill>
                    <a:schemeClr val="accent5"/>
                  </a:solidFill>
                  <a:latin typeface="Microsoft YaHei UI" panose="020B0503020204020204" charset="-122"/>
                  <a:ea typeface="Microsoft YaHei UI" panose="020B0503020204020204" charset="-122"/>
                </a:rPr>
                <a:t>01</a:t>
              </a:r>
            </a:p>
          </p:txBody>
        </p:sp>
        <p:sp>
          <p:nvSpPr>
            <p:cNvPr id="5" name="文本框 4"/>
            <p:cNvSpPr txBox="1"/>
            <p:nvPr>
              <p:custDataLst>
                <p:tags r:id="rId4"/>
              </p:custDataLst>
            </p:nvPr>
          </p:nvSpPr>
          <p:spPr>
            <a:xfrm>
              <a:off x="6640" y="3520"/>
              <a:ext cx="11720" cy="640"/>
            </a:xfrm>
            <a:prstGeom prst="rect">
              <a:avLst/>
            </a:prstGeom>
            <a:noFill/>
          </p:spPr>
          <p:txBody>
            <a:bodyPr wrap="square" lIns="0" tIns="0" rIns="0" bIns="0" rtlCol="0" anchor="t">
              <a:noAutofit/>
            </a:bodyPr>
            <a:lstStyle/>
            <a:p>
              <a:pPr algn="l">
                <a:lnSpc>
                  <a:spcPct val="111000"/>
                </a:lnSpc>
              </a:pPr>
              <a:r>
                <a:rPr lang="en-US" altLang="en-US" sz="2400">
                  <a:solidFill>
                    <a:schemeClr val="tx1"/>
                  </a:solidFill>
                  <a:latin typeface="Microsoft YaHei UI" panose="020B0503020204020204" charset="-122"/>
                  <a:ea typeface="Microsoft YaHei UI" panose="020B0503020204020204" charset="-122"/>
                </a:rPr>
                <a:t>P3</a:t>
              </a:r>
              <a:r>
                <a:rPr lang="zh-CN" altLang="en-US" sz="2400">
                  <a:solidFill>
                    <a:schemeClr val="tx1"/>
                  </a:solidFill>
                  <a:latin typeface="Microsoft YaHei UI" panose="020B0503020204020204" charset="-122"/>
                  <a:ea typeface="Microsoft YaHei UI" panose="020B0503020204020204" charset="-122"/>
                </a:rPr>
                <a:t>实验室网络布局图解</a:t>
              </a:r>
            </a:p>
          </p:txBody>
        </p:sp>
        <p:sp>
          <p:nvSpPr>
            <p:cNvPr id="6" name="文本框 5"/>
            <p:cNvSpPr txBox="1"/>
            <p:nvPr>
              <p:custDataLst>
                <p:tags r:id="rId5"/>
              </p:custDataLst>
            </p:nvPr>
          </p:nvSpPr>
          <p:spPr>
            <a:xfrm>
              <a:off x="6640" y="4400"/>
              <a:ext cx="11680" cy="1440"/>
            </a:xfrm>
            <a:prstGeom prst="rect">
              <a:avLst/>
            </a:prstGeom>
            <a:noFill/>
          </p:spPr>
          <p:txBody>
            <a:bodyPr wrap="square" lIns="0" tIns="0" rIns="0" bIns="0" rtlCol="0" anchor="t">
              <a:noAutofit/>
            </a:bodyPr>
            <a:lstStyle/>
            <a:p>
              <a:pPr algn="l">
                <a:lnSpc>
                  <a:spcPct val="125000"/>
                </a:lnSpc>
              </a:pPr>
              <a:r>
                <a:rPr lang="en-US" altLang="en-US" sz="1600">
                  <a:solidFill>
                    <a:schemeClr val="tx1"/>
                  </a:solidFill>
                  <a:latin typeface="Microsoft YaHei UI" panose="020B0503020204020204" charset="-122"/>
                  <a:ea typeface="Microsoft YaHei UI" panose="020B0503020204020204" charset="-122"/>
                </a:rPr>
                <a:t>      P3</a:t>
              </a:r>
              <a:r>
                <a:rPr lang="zh-CN" altLang="en-US" sz="1600">
                  <a:solidFill>
                    <a:schemeClr val="tx1"/>
                  </a:solidFill>
                  <a:latin typeface="Microsoft YaHei UI" panose="020B0503020204020204" charset="-122"/>
                  <a:ea typeface="Microsoft YaHei UI" panose="020B0503020204020204" charset="-122"/>
                </a:rPr>
                <a:t>实验室是生物安全防护三级实验室，在重大疫情防治中发挥着关键作用。我国逐步完善</a:t>
              </a:r>
              <a:r>
                <a:rPr lang="en-US" altLang="zh-CN" sz="1600">
                  <a:solidFill>
                    <a:schemeClr val="tx1"/>
                  </a:solidFill>
                  <a:latin typeface="Microsoft YaHei UI" panose="020B0503020204020204" charset="-122"/>
                  <a:ea typeface="Microsoft YaHei UI" panose="020B0503020204020204" charset="-122"/>
                </a:rPr>
                <a:t>P3</a:t>
              </a:r>
              <a:r>
                <a:rPr lang="zh-CN" altLang="en-US" sz="1600">
                  <a:solidFill>
                    <a:schemeClr val="tx1"/>
                  </a:solidFill>
                  <a:latin typeface="Microsoft YaHei UI" panose="020B0503020204020204" charset="-122"/>
                  <a:ea typeface="Microsoft YaHei UI" panose="020B0503020204020204" charset="-122"/>
                </a:rPr>
                <a:t>实验室网络布局，提高了病毒检测、研究和防控能力。这些实验室分布在全国各地，形成了一个有机的整体，能够快速响应疫情防控需求。</a:t>
              </a:r>
            </a:p>
          </p:txBody>
        </p:sp>
        <p:sp>
          <p:nvSpPr>
            <p:cNvPr id="7" name="文本框 6"/>
            <p:cNvSpPr txBox="1"/>
            <p:nvPr>
              <p:custDataLst>
                <p:tags r:id="rId6"/>
              </p:custDataLst>
            </p:nvPr>
          </p:nvSpPr>
          <p:spPr>
            <a:xfrm>
              <a:off x="3610" y="6629"/>
              <a:ext cx="2860" cy="2626"/>
            </a:xfrm>
            <a:prstGeom prst="rect">
              <a:avLst/>
            </a:prstGeom>
            <a:noFill/>
          </p:spPr>
          <p:txBody>
            <a:bodyPr wrap="square" lIns="0" tIns="0" rIns="0" bIns="0" rtlCol="0" anchor="ctr">
              <a:noAutofit/>
            </a:bodyPr>
            <a:lstStyle/>
            <a:p>
              <a:pPr algn="ctr">
                <a:lnSpc>
                  <a:spcPct val="109000"/>
                </a:lnSpc>
              </a:pPr>
              <a:r>
                <a:rPr lang="en-US" altLang="en-US" sz="10000">
                  <a:solidFill>
                    <a:schemeClr val="accent5"/>
                  </a:solidFill>
                  <a:latin typeface="Microsoft YaHei UI" panose="020B0503020204020204" charset="-122"/>
                  <a:ea typeface="Microsoft YaHei UI" panose="020B0503020204020204" charset="-122"/>
                </a:rPr>
                <a:t>02</a:t>
              </a:r>
            </a:p>
          </p:txBody>
        </p:sp>
        <p:sp>
          <p:nvSpPr>
            <p:cNvPr id="8" name="文本框 7"/>
            <p:cNvSpPr txBox="1"/>
            <p:nvPr>
              <p:custDataLst>
                <p:tags r:id="rId7"/>
              </p:custDataLst>
            </p:nvPr>
          </p:nvSpPr>
          <p:spPr>
            <a:xfrm>
              <a:off x="6640" y="6880"/>
              <a:ext cx="1172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广州国际健康驿站</a:t>
              </a:r>
              <a:r>
                <a:rPr lang="en-US" altLang="zh-CN" sz="2400">
                  <a:solidFill>
                    <a:schemeClr val="tx1"/>
                  </a:solidFill>
                  <a:latin typeface="Microsoft YaHei UI" panose="020B0503020204020204" charset="-122"/>
                  <a:ea typeface="Microsoft YaHei UI" panose="020B0503020204020204" charset="-122"/>
                </a:rPr>
                <a:t>“</a:t>
              </a:r>
              <a:r>
                <a:rPr lang="zh-CN" altLang="en-US" sz="2400">
                  <a:solidFill>
                    <a:schemeClr val="tx1"/>
                  </a:solidFill>
                  <a:latin typeface="Microsoft YaHei UI" panose="020B0503020204020204" charset="-122"/>
                  <a:ea typeface="Microsoft YaHei UI" panose="020B0503020204020204" charset="-122"/>
                </a:rPr>
                <a:t>平疫结合</a:t>
              </a:r>
              <a:r>
                <a:rPr lang="en-US" altLang="zh-CN" sz="2400">
                  <a:solidFill>
                    <a:schemeClr val="tx1"/>
                  </a:solidFill>
                  <a:latin typeface="Microsoft YaHei UI" panose="020B0503020204020204" charset="-122"/>
                  <a:ea typeface="Microsoft YaHei UI" panose="020B0503020204020204" charset="-122"/>
                </a:rPr>
                <a:t>”</a:t>
              </a:r>
              <a:r>
                <a:rPr lang="zh-CN" altLang="en-US" sz="2400">
                  <a:solidFill>
                    <a:schemeClr val="tx1"/>
                  </a:solidFill>
                  <a:latin typeface="Microsoft YaHei UI" panose="020B0503020204020204" charset="-122"/>
                  <a:ea typeface="Microsoft YaHei UI" panose="020B0503020204020204" charset="-122"/>
                </a:rPr>
                <a:t>设计理念解析</a:t>
              </a:r>
            </a:p>
          </p:txBody>
        </p:sp>
        <p:sp>
          <p:nvSpPr>
            <p:cNvPr id="9" name="文本框 8"/>
            <p:cNvSpPr txBox="1"/>
            <p:nvPr>
              <p:custDataLst>
                <p:tags r:id="rId8"/>
              </p:custDataLst>
            </p:nvPr>
          </p:nvSpPr>
          <p:spPr>
            <a:xfrm>
              <a:off x="6640" y="7760"/>
              <a:ext cx="11680" cy="1440"/>
            </a:xfrm>
            <a:prstGeom prst="rect">
              <a:avLst/>
            </a:prstGeom>
            <a:noFill/>
          </p:spPr>
          <p:txBody>
            <a:bodyPr wrap="square" lIns="0" tIns="0" rIns="0" bIns="0" rtlCol="0" anchor="t">
              <a:noAutofit/>
            </a:bodyPr>
            <a:lstStyle/>
            <a:p>
              <a:pPr algn="l">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广州国际健康驿站采用</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平疫结合</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的设计理念，平时可作为酒店等正常使用，疫情期间可迅速转换为隔离场所。驿站配备了先进的通风、消毒等设施，能够有效防止病毒传播，为疫情防控提供了有力保障。</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3"/>
            <p:custDataLst>
              <p:tags r:id="rId2"/>
            </p:custDataLst>
          </p:nvPr>
        </p:nvSpPr>
        <p:spPr/>
        <p:txBody>
          <a:bodyPr/>
          <a:lstStyle/>
          <a:p>
            <a:r>
              <a:rPr lang="zh-CN" altLang="en-US"/>
              <a:t>第六章</a:t>
            </a:r>
          </a:p>
        </p:txBody>
      </p:sp>
      <p:sp>
        <p:nvSpPr>
          <p:cNvPr id="3" name="标题 2"/>
          <p:cNvSpPr>
            <a:spLocks noGrp="1"/>
          </p:cNvSpPr>
          <p:nvPr>
            <p:ph type="ctrTitle" idx="14"/>
            <p:custDataLst>
              <p:tags r:id="rId3"/>
            </p:custDataLst>
          </p:nvPr>
        </p:nvSpPr>
        <p:spPr/>
        <p:txBody>
          <a:bodyPr/>
          <a:lstStyle/>
          <a:p>
            <a:r>
              <a:rPr lang="zh-CN" altLang="en-US" sz="3800"/>
              <a:t>总结</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3"/>
            <p:custDataLst>
              <p:tags r:id="rId2"/>
            </p:custDataLst>
          </p:nvPr>
        </p:nvSpPr>
        <p:spPr/>
        <p:txBody>
          <a:bodyPr/>
          <a:lstStyle/>
          <a:p>
            <a:r>
              <a:rPr lang="zh-CN" altLang="en-US"/>
              <a:t>第一章</a:t>
            </a:r>
          </a:p>
        </p:txBody>
      </p:sp>
      <p:sp>
        <p:nvSpPr>
          <p:cNvPr id="4" name="标题 3"/>
          <p:cNvSpPr>
            <a:spLocks noGrp="1"/>
          </p:cNvSpPr>
          <p:nvPr>
            <p:ph type="ctrTitle" idx="14"/>
            <p:custDataLst>
              <p:tags r:id="rId3"/>
            </p:custDataLst>
          </p:nvPr>
        </p:nvSpPr>
        <p:spPr>
          <a:xfrm>
            <a:off x="3181987" y="3872869"/>
            <a:ext cx="5448297" cy="1219197"/>
          </a:xfrm>
        </p:spPr>
        <p:txBody>
          <a:bodyPr/>
          <a:lstStyle/>
          <a:p>
            <a:r>
              <a:rPr lang="zh-CN" altLang="en-US" sz="3800"/>
              <a:t>前言</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609603"/>
            <a:ext cx="11112502" cy="761997"/>
          </a:xfrm>
          <a:noFill/>
        </p:spPr>
        <p:txBody>
          <a:bodyPr lIns="0" tIns="0" rIns="0" bIns="0" anchor="t">
            <a:noAutofit/>
          </a:bodyPr>
          <a:lstStyle/>
          <a:p>
            <a:pPr algn="l">
              <a:lnSpc>
                <a:spcPct val="114000"/>
              </a:lnSpc>
            </a:pPr>
            <a:r>
              <a:rPr lang="zh-CN" altLang="en-US">
                <a:sym typeface="+mn-ea"/>
              </a:rPr>
              <a:t>民生发展的中国智慧：</a:t>
            </a:r>
            <a:r>
              <a:rPr lang="zh-CN" altLang="en-US">
                <a:solidFill>
                  <a:schemeClr val="bg1"/>
                </a:solidFill>
                <a:latin typeface="Microsoft YaHei UI" panose="020B0503020204020204" charset="-122"/>
                <a:ea typeface="Microsoft YaHei UI" panose="020B0503020204020204" charset="-122"/>
              </a:rPr>
              <a:t>制度优势的生动诠释</a:t>
            </a:r>
          </a:p>
        </p:txBody>
      </p:sp>
      <p:grpSp>
        <p:nvGrpSpPr>
          <p:cNvPr id="16" name="组合 15"/>
          <p:cNvGrpSpPr/>
          <p:nvPr/>
        </p:nvGrpSpPr>
        <p:grpSpPr>
          <a:xfrm>
            <a:off x="609603" y="1828800"/>
            <a:ext cx="10972794" cy="4418965"/>
            <a:chOff x="960" y="2880"/>
            <a:chExt cx="17280" cy="6959"/>
          </a:xfrm>
        </p:grpSpPr>
        <p:sp>
          <p:nvSpPr>
            <p:cNvPr id="4" name="任意多边形 3"/>
            <p:cNvSpPr/>
            <p:nvPr>
              <p:custDataLst>
                <p:tags r:id="rId3"/>
              </p:custDataLst>
            </p:nvPr>
          </p:nvSpPr>
          <p:spPr>
            <a:xfrm>
              <a:off x="960" y="2880"/>
              <a:ext cx="8399" cy="6959"/>
            </a:xfrm>
            <a:custGeom>
              <a:avLst/>
              <a:gdLst>
                <a:gd name="connisteX0" fmla="*/ 0 w 74083"/>
                <a:gd name="connsiteY0" fmla="*/ 304796 h 61383"/>
                <a:gd name="connisteX1" fmla="*/ 304796 w 74083"/>
                <a:gd name="connsiteY1" fmla="*/ 0 h 61383"/>
                <a:gd name="connisteX2" fmla="*/ 5333996 w 74083"/>
                <a:gd name="connsiteY2" fmla="*/ 0 h 61383"/>
                <a:gd name="connisteX3" fmla="*/ 5333996 w 74083"/>
                <a:gd name="connsiteY3" fmla="*/ 4114800 h 61383"/>
                <a:gd name="connisteX4" fmla="*/ 5029200 w 74083"/>
                <a:gd name="connsiteY4" fmla="*/ 4419596 h 61383"/>
                <a:gd name="connisteX5" fmla="*/ 0 w 74083"/>
                <a:gd name="connsiteY5" fmla="*/ 4419596 h 61383"/>
                <a:gd name="connisteX6" fmla="*/ 0 w 74083"/>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3997" h="4419597">
                  <a:moveTo>
                    <a:pt x="0" y="304797"/>
                  </a:moveTo>
                  <a:cubicBezTo>
                    <a:pt x="0" y="136465"/>
                    <a:pt x="136465" y="0"/>
                    <a:pt x="304797" y="0"/>
                  </a:cubicBezTo>
                  <a:lnTo>
                    <a:pt x="5333997" y="0"/>
                  </a:lnTo>
                  <a:lnTo>
                    <a:pt x="5333997" y="4114800"/>
                  </a:lnTo>
                  <a:cubicBezTo>
                    <a:pt x="5333997" y="4283141"/>
                    <a:pt x="5197541" y="4419597"/>
                    <a:pt x="5029200"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C:/Users/Administrator/AppData/Roaming/Kingsoft/office6/wppai/generateppt/d9e08838-c94d-4bef-b74b-d71fb2674ef5.jpgd9e08838-c94d-4bef-b74b-d71fb2674ef5"/>
            <p:cNvPicPr preferRelativeResize="0">
              <a:picLocks noChangeAspect="1"/>
            </p:cNvPicPr>
            <p:nvPr>
              <p:custDataLst>
                <p:tags r:id="rId4"/>
              </p:custDataLst>
            </p:nvPr>
          </p:nvPicPr>
          <p:blipFill>
            <a:blip r:embed="rId12" cstate="email">
              <a:extLst>
                <a:ext uri="{28A0092B-C50C-407E-A947-70E740481C1C}">
                  <a14:useLocalDpi xmlns:a14="http://schemas.microsoft.com/office/drawing/2010/main"/>
                </a:ext>
              </a:extLst>
            </a:blip>
            <a:srcRect/>
            <a:stretch>
              <a:fillRect/>
            </a:stretch>
          </p:blipFill>
          <p:spPr>
            <a:xfrm>
              <a:off x="1440" y="3360"/>
              <a:ext cx="7440" cy="2079"/>
            </a:xfrm>
            <a:custGeom>
              <a:avLst/>
              <a:gdLst>
                <a:gd name="connisteX0" fmla="*/ 0 w 65616"/>
                <a:gd name="connsiteY0" fmla="*/ 203197 h 18344"/>
                <a:gd name="connisteX1" fmla="*/ 203197 w 65616"/>
                <a:gd name="connsiteY1" fmla="*/ 0 h 18344"/>
                <a:gd name="connisteX2" fmla="*/ 4724403 w 65616"/>
                <a:gd name="connsiteY2" fmla="*/ 0 h 18344"/>
                <a:gd name="connisteX3" fmla="*/ 4724403 w 65616"/>
                <a:gd name="connsiteY3" fmla="*/ 1320795 h 18344"/>
                <a:gd name="connisteX4" fmla="*/ 0 w 65616"/>
                <a:gd name="connsiteY4" fmla="*/ 1320795 h 18344"/>
                <a:gd name="connisteX5" fmla="*/ 0 w 65616"/>
                <a:gd name="connsiteY5" fmla="*/ 203197 h 1834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4724403" h="1320796">
                  <a:moveTo>
                    <a:pt x="0" y="203198"/>
                  </a:moveTo>
                  <a:cubicBezTo>
                    <a:pt x="0" y="90974"/>
                    <a:pt x="90974" y="0"/>
                    <a:pt x="203198" y="0"/>
                  </a:cubicBezTo>
                  <a:lnTo>
                    <a:pt x="4724403" y="0"/>
                  </a:lnTo>
                  <a:lnTo>
                    <a:pt x="4724403" y="1320796"/>
                  </a:lnTo>
                  <a:lnTo>
                    <a:pt x="0" y="1320796"/>
                  </a:lnTo>
                  <a:lnTo>
                    <a:pt x="0" y="203198"/>
                  </a:lnTo>
                  <a:close/>
                </a:path>
              </a:pathLst>
            </a:custGeom>
            <a:blipFill rotWithShape="1">
              <a:blip r:embed="rId13"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10" name="任意多边形 9"/>
            <p:cNvSpPr/>
            <p:nvPr>
              <p:custDataLst>
                <p:tags r:id="rId5"/>
              </p:custDataLst>
            </p:nvPr>
          </p:nvSpPr>
          <p:spPr>
            <a:xfrm>
              <a:off x="9840" y="2880"/>
              <a:ext cx="8400" cy="6959"/>
            </a:xfrm>
            <a:custGeom>
              <a:avLst/>
              <a:gdLst>
                <a:gd name="connisteX0" fmla="*/ 0 w 74083"/>
                <a:gd name="connsiteY0" fmla="*/ 304796 h 61383"/>
                <a:gd name="connisteX1" fmla="*/ 304796 w 74083"/>
                <a:gd name="connsiteY1" fmla="*/ 0 h 61383"/>
                <a:gd name="connisteX2" fmla="*/ 5333996 w 74083"/>
                <a:gd name="connsiteY2" fmla="*/ 0 h 61383"/>
                <a:gd name="connisteX3" fmla="*/ 5333996 w 74083"/>
                <a:gd name="connsiteY3" fmla="*/ 4114800 h 61383"/>
                <a:gd name="connisteX4" fmla="*/ 5029200 w 74083"/>
                <a:gd name="connsiteY4" fmla="*/ 4419596 h 61383"/>
                <a:gd name="connisteX5" fmla="*/ 0 w 74083"/>
                <a:gd name="connsiteY5" fmla="*/ 4419596 h 61383"/>
                <a:gd name="connisteX6" fmla="*/ 0 w 74083"/>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3997" h="4419597">
                  <a:moveTo>
                    <a:pt x="0" y="304797"/>
                  </a:moveTo>
                  <a:cubicBezTo>
                    <a:pt x="0" y="136465"/>
                    <a:pt x="136465" y="0"/>
                    <a:pt x="304797" y="0"/>
                  </a:cubicBezTo>
                  <a:lnTo>
                    <a:pt x="5333997" y="0"/>
                  </a:lnTo>
                  <a:lnTo>
                    <a:pt x="5333997" y="4114800"/>
                  </a:lnTo>
                  <a:cubicBezTo>
                    <a:pt x="5333997" y="4283141"/>
                    <a:pt x="5197541" y="4419597"/>
                    <a:pt x="5029200"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descr="C:/Users/Administrator/AppData/Roaming/Kingsoft/office6/wppai/generateppt/4df84868-1706-4032-8a89-aa42ff89ae4a.jpg4df84868-1706-4032-8a89-aa42ff89ae4a"/>
            <p:cNvPicPr preferRelativeResize="0">
              <a:picLocks noChangeAspect="1"/>
            </p:cNvPicPr>
            <p:nvPr>
              <p:custDataLst>
                <p:tags r:id="rId6"/>
              </p:custDataLst>
            </p:nvPr>
          </p:nvPicPr>
          <p:blipFill>
            <a:blip r:embed="rId14" cstate="email">
              <a:extLst>
                <a:ext uri="{28A0092B-C50C-407E-A947-70E740481C1C}">
                  <a14:useLocalDpi xmlns:a14="http://schemas.microsoft.com/office/drawing/2010/main"/>
                </a:ext>
              </a:extLst>
            </a:blip>
            <a:srcRect/>
            <a:stretch>
              <a:fillRect/>
            </a:stretch>
          </p:blipFill>
          <p:spPr>
            <a:xfrm>
              <a:off x="10320" y="3360"/>
              <a:ext cx="7440" cy="2079"/>
            </a:xfrm>
            <a:custGeom>
              <a:avLst/>
              <a:gdLst>
                <a:gd name="connisteX0" fmla="*/ 0 w 65616"/>
                <a:gd name="connsiteY0" fmla="*/ 203197 h 18344"/>
                <a:gd name="connisteX1" fmla="*/ 203197 w 65616"/>
                <a:gd name="connsiteY1" fmla="*/ 0 h 18344"/>
                <a:gd name="connisteX2" fmla="*/ 4724403 w 65616"/>
                <a:gd name="connsiteY2" fmla="*/ 0 h 18344"/>
                <a:gd name="connisteX3" fmla="*/ 4724403 w 65616"/>
                <a:gd name="connsiteY3" fmla="*/ 1320795 h 18344"/>
                <a:gd name="connisteX4" fmla="*/ 0 w 65616"/>
                <a:gd name="connsiteY4" fmla="*/ 1320795 h 18344"/>
                <a:gd name="connisteX5" fmla="*/ 0 w 65616"/>
                <a:gd name="connsiteY5" fmla="*/ 203197 h 1834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4724403" h="1320796">
                  <a:moveTo>
                    <a:pt x="0" y="203198"/>
                  </a:moveTo>
                  <a:cubicBezTo>
                    <a:pt x="0" y="90974"/>
                    <a:pt x="90974" y="0"/>
                    <a:pt x="203198" y="0"/>
                  </a:cubicBezTo>
                  <a:lnTo>
                    <a:pt x="4724403" y="0"/>
                  </a:lnTo>
                  <a:lnTo>
                    <a:pt x="4724403" y="1320796"/>
                  </a:lnTo>
                  <a:lnTo>
                    <a:pt x="0" y="1320796"/>
                  </a:lnTo>
                  <a:lnTo>
                    <a:pt x="0" y="203198"/>
                  </a:lnTo>
                  <a:close/>
                </a:path>
              </a:pathLst>
            </a:custGeom>
            <a:blipFill rotWithShape="1">
              <a:blip r:embed="rId13"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8" name="文本框 7"/>
            <p:cNvSpPr txBox="1"/>
            <p:nvPr>
              <p:custDataLst>
                <p:tags r:id="rId7"/>
              </p:custDataLst>
            </p:nvPr>
          </p:nvSpPr>
          <p:spPr>
            <a:xfrm>
              <a:off x="1440" y="5760"/>
              <a:ext cx="75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中外民生保障制度差异对比</a:t>
              </a:r>
            </a:p>
          </p:txBody>
        </p:sp>
        <p:sp>
          <p:nvSpPr>
            <p:cNvPr id="9" name="文本框 8"/>
            <p:cNvSpPr txBox="1"/>
            <p:nvPr>
              <p:custDataLst>
                <p:tags r:id="rId8"/>
              </p:custDataLst>
            </p:nvPr>
          </p:nvSpPr>
          <p:spPr>
            <a:xfrm>
              <a:off x="1440" y="6480"/>
              <a:ext cx="7520" cy="288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在许多西方国家，民生保障制度受多党制、利益集团等因素影响，政策缺乏连贯性和整体性，资源分配分散。例如美国的医疗保障体系，商业保险占据主导，导致大量低收入人群无法获得有效保障。而我国坚持以人民为中心，能够从整体利益出发，制定全面、长远的民生保障政策，集中资源解决关键问题。</a:t>
              </a:r>
            </a:p>
          </p:txBody>
        </p:sp>
        <p:sp>
          <p:nvSpPr>
            <p:cNvPr id="14" name="文本框 13"/>
            <p:cNvSpPr txBox="1"/>
            <p:nvPr>
              <p:custDataLst>
                <p:tags r:id="rId9"/>
              </p:custDataLst>
            </p:nvPr>
          </p:nvSpPr>
          <p:spPr>
            <a:xfrm>
              <a:off x="10320" y="5760"/>
              <a:ext cx="75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集中力量办大事在民生领域的体现</a:t>
              </a:r>
            </a:p>
          </p:txBody>
        </p:sp>
        <p:sp>
          <p:nvSpPr>
            <p:cNvPr id="15" name="文本框 14"/>
            <p:cNvSpPr txBox="1"/>
            <p:nvPr>
              <p:custDataLst>
                <p:tags r:id="rId10"/>
              </p:custDataLst>
            </p:nvPr>
          </p:nvSpPr>
          <p:spPr>
            <a:xfrm>
              <a:off x="10320" y="6480"/>
              <a:ext cx="7520" cy="288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在脱贫攻坚中，我国集中各方资源，动员全社会力量，实现了近</a:t>
              </a:r>
              <a:r>
                <a:rPr lang="en-US" altLang="zh-CN" sz="1600">
                  <a:solidFill>
                    <a:schemeClr val="tx1"/>
                  </a:solidFill>
                  <a:latin typeface="Microsoft YaHei UI" panose="020B0503020204020204" charset="-122"/>
                  <a:ea typeface="Microsoft YaHei UI" panose="020B0503020204020204" charset="-122"/>
                </a:rPr>
                <a:t>1</a:t>
              </a:r>
              <a:r>
                <a:rPr lang="zh-CN" altLang="en-US" sz="1600">
                  <a:solidFill>
                    <a:schemeClr val="tx1"/>
                  </a:solidFill>
                  <a:latin typeface="Microsoft YaHei UI" panose="020B0503020204020204" charset="-122"/>
                  <a:ea typeface="Microsoft YaHei UI" panose="020B0503020204020204" charset="-122"/>
                </a:rPr>
                <a:t>亿农村贫困人口脱贫。在基础设施建设方面，高铁、高速公路等快速发展，极大改善了人民的出行条件。这些都是集中力量办大事体制优势在民生领域的生动体现，能够高效解决民生难题，提升人民生活品质。</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custDataLst>
              <p:tags r:id="rId2"/>
            </p:custDataLst>
          </p:nvPr>
        </p:nvPicPr>
        <p:blipFill>
          <a:blip r:embed="rId12"/>
          <a:stretch>
            <a:fillRect/>
          </a:stretch>
        </p:blipFill>
        <p:spPr>
          <a:xfrm>
            <a:off x="10362565" y="0"/>
            <a:ext cx="1828800"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2" name="标题 1"/>
          <p:cNvSpPr>
            <a:spLocks noGrp="1"/>
          </p:cNvSpPr>
          <p:nvPr>
            <p:ph type="title"/>
            <p:custDataLst>
              <p:tags r:id="rId3"/>
            </p:custDataLst>
          </p:nvPr>
        </p:nvSpPr>
        <p:spPr>
          <a:xfrm>
            <a:off x="609603" y="609603"/>
            <a:ext cx="92837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治理效能的持续提升</a:t>
            </a:r>
          </a:p>
        </p:txBody>
      </p:sp>
      <p:grpSp>
        <p:nvGrpSpPr>
          <p:cNvPr id="13" name="组合 12"/>
          <p:cNvGrpSpPr/>
          <p:nvPr/>
        </p:nvGrpSpPr>
        <p:grpSpPr>
          <a:xfrm>
            <a:off x="609600" y="1828800"/>
            <a:ext cx="9220200" cy="2032000"/>
            <a:chOff x="960" y="2880"/>
            <a:chExt cx="14520" cy="3200"/>
          </a:xfrm>
        </p:grpSpPr>
        <p:sp>
          <p:nvSpPr>
            <p:cNvPr id="4" name="任意多边形 3"/>
            <p:cNvSpPr/>
            <p:nvPr>
              <p:custDataLst>
                <p:tags r:id="rId5"/>
              </p:custDataLst>
            </p:nvPr>
          </p:nvSpPr>
          <p:spPr>
            <a:xfrm>
              <a:off x="960" y="2880"/>
              <a:ext cx="80" cy="3199"/>
            </a:xfrm>
            <a:custGeom>
              <a:avLst/>
              <a:gdLst>
                <a:gd name="connisteX0" fmla="*/ 0 w 705"/>
                <a:gd name="connsiteY0" fmla="*/ 25402 h 28222"/>
                <a:gd name="connisteX1" fmla="*/ 25402 w 705"/>
                <a:gd name="connsiteY1" fmla="*/ 0 h 28222"/>
                <a:gd name="connisteX2" fmla="*/ 25402 w 705"/>
                <a:gd name="connsiteY2" fmla="*/ 0 h 28222"/>
                <a:gd name="connisteX3" fmla="*/ 50804 w 705"/>
                <a:gd name="connsiteY3" fmla="*/ 25402 h 28222"/>
                <a:gd name="connisteX4" fmla="*/ 50804 w 705"/>
                <a:gd name="connsiteY4" fmla="*/ 2006595 h 28222"/>
                <a:gd name="connisteX5" fmla="*/ 25402 w 705"/>
                <a:gd name="connsiteY5" fmla="*/ 2031997 h 28222"/>
                <a:gd name="connisteX6" fmla="*/ 25402 w 705"/>
                <a:gd name="connsiteY6" fmla="*/ 2031997 h 28222"/>
                <a:gd name="connisteX7" fmla="*/ 0 w 705"/>
                <a:gd name="connsiteY7" fmla="*/ 2006595 h 28222"/>
                <a:gd name="connisteX8" fmla="*/ 0 w 705"/>
                <a:gd name="connsiteY8" fmla="*/ 25402 h 28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2031998">
                  <a:moveTo>
                    <a:pt x="0" y="25402"/>
                  </a:moveTo>
                  <a:cubicBezTo>
                    <a:pt x="0" y="11375"/>
                    <a:pt x="11375" y="0"/>
                    <a:pt x="25402" y="0"/>
                  </a:cubicBezTo>
                  <a:lnTo>
                    <a:pt x="25402" y="0"/>
                  </a:lnTo>
                  <a:cubicBezTo>
                    <a:pt x="39429" y="0"/>
                    <a:pt x="50804" y="11375"/>
                    <a:pt x="50804" y="25402"/>
                  </a:cubicBezTo>
                  <a:lnTo>
                    <a:pt x="50804" y="2006596"/>
                  </a:lnTo>
                  <a:cubicBezTo>
                    <a:pt x="50804" y="2020632"/>
                    <a:pt x="39429" y="2031998"/>
                    <a:pt x="25402" y="2031998"/>
                  </a:cubicBezTo>
                  <a:lnTo>
                    <a:pt x="25402" y="2031998"/>
                  </a:lnTo>
                  <a:cubicBezTo>
                    <a:pt x="11375" y="2031998"/>
                    <a:pt x="0" y="2020632"/>
                    <a:pt x="0" y="20065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custDataLst>
                <p:tags r:id="rId6"/>
              </p:custDataLst>
            </p:nvPr>
          </p:nvSpPr>
          <p:spPr>
            <a:xfrm>
              <a:off x="1200" y="2880"/>
              <a:ext cx="672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民生支出占比提升</a:t>
              </a:r>
            </a:p>
          </p:txBody>
        </p:sp>
        <p:sp>
          <p:nvSpPr>
            <p:cNvPr id="6" name="文本框 5"/>
            <p:cNvSpPr txBox="1"/>
            <p:nvPr>
              <p:custDataLst>
                <p:tags r:id="rId7"/>
              </p:custDataLst>
            </p:nvPr>
          </p:nvSpPr>
          <p:spPr>
            <a:xfrm>
              <a:off x="1200" y="3680"/>
              <a:ext cx="6680" cy="240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近年来，我国财政对民生领域的投入不断增加，民生支出占财政支出的比重持续提高。例如，教育、医疗、社会保障等方面的投入逐年增长，为人民提供了更优质的公共服务，有力保障了人民的基本权益。</a:t>
              </a:r>
            </a:p>
          </p:txBody>
        </p:sp>
        <p:sp>
          <p:nvSpPr>
            <p:cNvPr id="7" name="任意多边形 6"/>
            <p:cNvSpPr/>
            <p:nvPr>
              <p:custDataLst>
                <p:tags r:id="rId8"/>
              </p:custDataLst>
            </p:nvPr>
          </p:nvSpPr>
          <p:spPr>
            <a:xfrm>
              <a:off x="8520" y="2880"/>
              <a:ext cx="80" cy="3199"/>
            </a:xfrm>
            <a:custGeom>
              <a:avLst/>
              <a:gdLst>
                <a:gd name="connisteX0" fmla="*/ 0 w 705"/>
                <a:gd name="connsiteY0" fmla="*/ 25402 h 28222"/>
                <a:gd name="connisteX1" fmla="*/ 25402 w 705"/>
                <a:gd name="connsiteY1" fmla="*/ 0 h 28222"/>
                <a:gd name="connisteX2" fmla="*/ 25402 w 705"/>
                <a:gd name="connsiteY2" fmla="*/ 0 h 28222"/>
                <a:gd name="connisteX3" fmla="*/ 50804 w 705"/>
                <a:gd name="connsiteY3" fmla="*/ 25402 h 28222"/>
                <a:gd name="connisteX4" fmla="*/ 50804 w 705"/>
                <a:gd name="connsiteY4" fmla="*/ 2006595 h 28222"/>
                <a:gd name="connisteX5" fmla="*/ 25402 w 705"/>
                <a:gd name="connsiteY5" fmla="*/ 2031997 h 28222"/>
                <a:gd name="connisteX6" fmla="*/ 25402 w 705"/>
                <a:gd name="connsiteY6" fmla="*/ 2031997 h 28222"/>
                <a:gd name="connisteX7" fmla="*/ 0 w 705"/>
                <a:gd name="connsiteY7" fmla="*/ 2006595 h 28222"/>
                <a:gd name="connisteX8" fmla="*/ 0 w 705"/>
                <a:gd name="connsiteY8" fmla="*/ 25402 h 282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2031998">
                  <a:moveTo>
                    <a:pt x="0" y="25402"/>
                  </a:moveTo>
                  <a:cubicBezTo>
                    <a:pt x="0" y="11375"/>
                    <a:pt x="11375" y="0"/>
                    <a:pt x="25402" y="0"/>
                  </a:cubicBezTo>
                  <a:lnTo>
                    <a:pt x="25402" y="0"/>
                  </a:lnTo>
                  <a:cubicBezTo>
                    <a:pt x="39429" y="0"/>
                    <a:pt x="50804" y="11375"/>
                    <a:pt x="50804" y="25402"/>
                  </a:cubicBezTo>
                  <a:lnTo>
                    <a:pt x="50804" y="2006596"/>
                  </a:lnTo>
                  <a:cubicBezTo>
                    <a:pt x="50804" y="2020632"/>
                    <a:pt x="39429" y="2031998"/>
                    <a:pt x="25402" y="2031998"/>
                  </a:cubicBezTo>
                  <a:lnTo>
                    <a:pt x="25402" y="2031998"/>
                  </a:lnTo>
                  <a:cubicBezTo>
                    <a:pt x="11375" y="2031998"/>
                    <a:pt x="0" y="2020632"/>
                    <a:pt x="0" y="20065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9"/>
              </p:custDataLst>
            </p:nvPr>
          </p:nvSpPr>
          <p:spPr>
            <a:xfrm>
              <a:off x="8760" y="2880"/>
              <a:ext cx="672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基本公共服务满意度提高</a:t>
              </a:r>
            </a:p>
          </p:txBody>
        </p:sp>
        <p:sp>
          <p:nvSpPr>
            <p:cNvPr id="9" name="文本框 8"/>
            <p:cNvSpPr txBox="1"/>
            <p:nvPr>
              <p:custDataLst>
                <p:tags r:id="rId10"/>
              </p:custDataLst>
            </p:nvPr>
          </p:nvSpPr>
          <p:spPr>
            <a:xfrm>
              <a:off x="8760" y="3680"/>
              <a:ext cx="6680" cy="240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通过一系列政策举措，我国基本公共服务的均等化水平不断提升，人民对基本公共服务的满意度也显著提高。如在医疗卫生领域，基层医疗服务能力不断增强，群众看病就医更加便捷，对医疗服务的满意度明显上升。</a:t>
              </a:r>
            </a:p>
          </p:txBody>
        </p:sp>
      </p:grpSp>
      <p:pic>
        <p:nvPicPr>
          <p:cNvPr id="10" name="图片 9" descr="C:/Users/Administrator/AppData/Roaming/Kingsoft/office6/wppai/generateppt/2da20c10-faac-4bf3-93b7-567621f6cbf6.jpg2da20c10-faac-4bf3-93b7-567621f6cbf6"/>
          <p:cNvPicPr preferRelativeResize="0">
            <a:picLocks noChangeAspect="1"/>
          </p:cNvPicPr>
          <p:nvPr>
            <p:custDataLst>
              <p:tags r:id="rId4"/>
            </p:custDataLst>
          </p:nvPr>
        </p:nvPicPr>
        <p:blipFill>
          <a:blip r:embed="rId13" cstate="email">
            <a:extLst>
              <a:ext uri="{28A0092B-C50C-407E-A947-70E740481C1C}">
                <a14:useLocalDpi xmlns:a14="http://schemas.microsoft.com/office/drawing/2010/main"/>
              </a:ext>
            </a:extLst>
          </a:blip>
          <a:srcRect/>
          <a:stretch>
            <a:fillRect/>
          </a:stretch>
        </p:blipFill>
        <p:spPr>
          <a:xfrm>
            <a:off x="609603" y="4317998"/>
            <a:ext cx="10972800" cy="1929765"/>
          </a:xfrm>
          <a:prstGeom prst="rect">
            <a:avLst/>
          </a:prstGeom>
          <a:blipFill rotWithShape="1">
            <a:blip r:embed="rId14"/>
            <a:stretch>
              <a:fillRect/>
            </a:stretch>
          </a:blipFill>
          <a:ln w="0">
            <a:noFill/>
          </a:ln>
          <a:extLst>
            <a:ext uri="{91240B29-F687-4F45-9708-019B960494DF}">
              <a14:hiddenLine xmlns:a14="http://schemas.microsoft.com/office/drawing/2010/main" w="0">
                <a:pattFill prst="pct5">
                  <a:fgClr>
                    <a:prstClr val="black"/>
                  </a:fgClr>
                </a:pattFill>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AppData/Roaming/Kingsoft/office6/wppai/generateppt/ee98dacf-a115-428c-8b2e-05d80e1a0a55.jpgee98dacf-a115-428c-8b2e-05d80e1a0a55"/>
          <p:cNvPicPr preferRelativeResize="0">
            <a:picLocks noChangeAspect="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609603" y="609603"/>
            <a:ext cx="10972800" cy="3504565"/>
          </a:xfrm>
          <a:prstGeom prst="rect">
            <a:avLst/>
          </a:prstGeom>
          <a:blipFill rotWithShape="1">
            <a:blip r:embed="rId8"/>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2" name="标题 1"/>
          <p:cNvSpPr>
            <a:spLocks noGrp="1"/>
          </p:cNvSpPr>
          <p:nvPr>
            <p:ph type="title"/>
            <p:custDataLst>
              <p:tags r:id="rId3"/>
            </p:custDataLst>
          </p:nvPr>
        </p:nvSpPr>
        <p:spPr>
          <a:xfrm>
            <a:off x="609603" y="4724403"/>
            <a:ext cx="3568702" cy="1524003"/>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治理效能的持续提升</a:t>
            </a:r>
          </a:p>
        </p:txBody>
      </p:sp>
      <p:grpSp>
        <p:nvGrpSpPr>
          <p:cNvPr id="9" name="组合 8"/>
          <p:cNvGrpSpPr/>
          <p:nvPr/>
        </p:nvGrpSpPr>
        <p:grpSpPr>
          <a:xfrm>
            <a:off x="4648200" y="4749800"/>
            <a:ext cx="7010400" cy="1473200"/>
            <a:chOff x="7320" y="7480"/>
            <a:chExt cx="11040" cy="2320"/>
          </a:xfrm>
        </p:grpSpPr>
        <p:sp>
          <p:nvSpPr>
            <p:cNvPr id="7" name="文本框 6"/>
            <p:cNvSpPr txBox="1"/>
            <p:nvPr>
              <p:custDataLst>
                <p:tags r:id="rId4"/>
              </p:custDataLst>
            </p:nvPr>
          </p:nvSpPr>
          <p:spPr>
            <a:xfrm>
              <a:off x="7320" y="7480"/>
              <a:ext cx="110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治理能力现代化成果展现</a:t>
              </a:r>
            </a:p>
          </p:txBody>
        </p:sp>
        <p:sp>
          <p:nvSpPr>
            <p:cNvPr id="8" name="文本框 7"/>
            <p:cNvSpPr txBox="1"/>
            <p:nvPr>
              <p:custDataLst>
                <p:tags r:id="rId5"/>
              </p:custDataLst>
            </p:nvPr>
          </p:nvSpPr>
          <p:spPr>
            <a:xfrm>
              <a:off x="7320" y="8360"/>
              <a:ext cx="11000" cy="144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从数字化政务服务的普及到精准的民生保障政策实施，都体现了我国治理能力现代化的成果。数字化政务服务让群众办事更加高效便捷，精准的民生保障政策能够更好地满足不同群体的需求，提升了民生治理的效能。</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AppData/Roaming/Kingsoft/office6/wppai/generateppt/4318a431bd093cc74ceedd428c795829.jpg4318a431bd093cc74ceedd428c795829"/>
          <p:cNvPicPr preferRelativeResize="0">
            <a:picLocks noChangeAspect="1"/>
          </p:cNvPicPr>
          <p:nvPr>
            <p:custDataLst>
              <p:tags r:id="rId2"/>
            </p:custDataLst>
          </p:nvPr>
        </p:nvPicPr>
        <p:blipFill>
          <a:blip r:embed="rId14" cstate="email">
            <a:extLst>
              <a:ext uri="{28A0092B-C50C-407E-A947-70E740481C1C}">
                <a14:useLocalDpi xmlns:a14="http://schemas.microsoft.com/office/drawing/2010/main"/>
              </a:ext>
            </a:extLst>
          </a:blip>
          <a:srcRect/>
          <a:stretch>
            <a:fillRect/>
          </a:stretch>
        </p:blipFill>
        <p:spPr>
          <a:xfrm>
            <a:off x="609603" y="609603"/>
            <a:ext cx="4038600" cy="5638800"/>
          </a:xfrm>
          <a:prstGeom prst="rect">
            <a:avLst/>
          </a:prstGeom>
          <a:blipFill rotWithShape="1">
            <a:blip r:embed="rId15"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2" name="标题 1"/>
          <p:cNvSpPr>
            <a:spLocks noGrp="1"/>
          </p:cNvSpPr>
          <p:nvPr>
            <p:ph type="title"/>
            <p:custDataLst>
              <p:tags r:id="rId3"/>
            </p:custDataLst>
          </p:nvPr>
        </p:nvSpPr>
        <p:spPr>
          <a:xfrm>
            <a:off x="5257800" y="609603"/>
            <a:ext cx="6464296"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民生改善的成效与挑战</a:t>
            </a:r>
          </a:p>
        </p:txBody>
      </p:sp>
      <p:grpSp>
        <p:nvGrpSpPr>
          <p:cNvPr id="16" name="组合 15"/>
          <p:cNvGrpSpPr/>
          <p:nvPr/>
        </p:nvGrpSpPr>
        <p:grpSpPr>
          <a:xfrm>
            <a:off x="5257800" y="2286000"/>
            <a:ext cx="6400800" cy="3962400"/>
            <a:chOff x="8280" y="3600"/>
            <a:chExt cx="10080" cy="6240"/>
          </a:xfrm>
        </p:grpSpPr>
        <p:sp>
          <p:nvSpPr>
            <p:cNvPr id="7" name="任意多边形 6"/>
            <p:cNvSpPr/>
            <p:nvPr>
              <p:custDataLst>
                <p:tags r:id="rId4"/>
              </p:custDataLst>
            </p:nvPr>
          </p:nvSpPr>
          <p:spPr>
            <a:xfrm>
              <a:off x="8280" y="3600"/>
              <a:ext cx="80" cy="1759"/>
            </a:xfrm>
            <a:custGeom>
              <a:avLst/>
              <a:gdLst>
                <a:gd name="connisteX0" fmla="*/ 0 w 705"/>
                <a:gd name="connsiteY0" fmla="*/ 25402 h 15522"/>
                <a:gd name="connisteX1" fmla="*/ 25402 w 705"/>
                <a:gd name="connsiteY1" fmla="*/ 0 h 15522"/>
                <a:gd name="connisteX2" fmla="*/ 25402 w 705"/>
                <a:gd name="connsiteY2" fmla="*/ 0 h 15522"/>
                <a:gd name="connisteX3" fmla="*/ 50804 w 705"/>
                <a:gd name="connsiteY3" fmla="*/ 25402 h 15522"/>
                <a:gd name="connisteX4" fmla="*/ 50804 w 705"/>
                <a:gd name="connsiteY4" fmla="*/ 1092195 h 15522"/>
                <a:gd name="connisteX5" fmla="*/ 25402 w 705"/>
                <a:gd name="connsiteY5" fmla="*/ 1117597 h 15522"/>
                <a:gd name="connisteX6" fmla="*/ 25402 w 705"/>
                <a:gd name="connsiteY6" fmla="*/ 1117597 h 15522"/>
                <a:gd name="connisteX7" fmla="*/ 0 w 705"/>
                <a:gd name="connsiteY7" fmla="*/ 1092195 h 15522"/>
                <a:gd name="connisteX8" fmla="*/ 0 w 705"/>
                <a:gd name="connsiteY8" fmla="*/ 25402 h 155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117598">
                  <a:moveTo>
                    <a:pt x="0" y="25402"/>
                  </a:moveTo>
                  <a:cubicBezTo>
                    <a:pt x="0" y="11375"/>
                    <a:pt x="11375" y="0"/>
                    <a:pt x="25402" y="0"/>
                  </a:cubicBezTo>
                  <a:lnTo>
                    <a:pt x="25402" y="0"/>
                  </a:lnTo>
                  <a:cubicBezTo>
                    <a:pt x="39429" y="0"/>
                    <a:pt x="50804" y="11375"/>
                    <a:pt x="50804" y="25402"/>
                  </a:cubicBezTo>
                  <a:lnTo>
                    <a:pt x="50804" y="1092196"/>
                  </a:lnTo>
                  <a:cubicBezTo>
                    <a:pt x="50804" y="1106232"/>
                    <a:pt x="39429" y="1117598"/>
                    <a:pt x="25402" y="1117598"/>
                  </a:cubicBezTo>
                  <a:lnTo>
                    <a:pt x="25402" y="1117598"/>
                  </a:lnTo>
                  <a:cubicBezTo>
                    <a:pt x="11375" y="1117598"/>
                    <a:pt x="0" y="1106232"/>
                    <a:pt x="0" y="10921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任意多边形 9"/>
            <p:cNvSpPr/>
            <p:nvPr>
              <p:custDataLst>
                <p:tags r:id="rId5"/>
              </p:custDataLst>
            </p:nvPr>
          </p:nvSpPr>
          <p:spPr>
            <a:xfrm>
              <a:off x="8280" y="5840"/>
              <a:ext cx="80" cy="1760"/>
            </a:xfrm>
            <a:custGeom>
              <a:avLst/>
              <a:gdLst>
                <a:gd name="connisteX0" fmla="*/ 0 w 705"/>
                <a:gd name="connsiteY0" fmla="*/ 25402 h 15522"/>
                <a:gd name="connisteX1" fmla="*/ 25402 w 705"/>
                <a:gd name="connsiteY1" fmla="*/ 0 h 15522"/>
                <a:gd name="connisteX2" fmla="*/ 25402 w 705"/>
                <a:gd name="connsiteY2" fmla="*/ 0 h 15522"/>
                <a:gd name="connisteX3" fmla="*/ 50804 w 705"/>
                <a:gd name="connsiteY3" fmla="*/ 25402 h 15522"/>
                <a:gd name="connisteX4" fmla="*/ 50804 w 705"/>
                <a:gd name="connsiteY4" fmla="*/ 1092195 h 15522"/>
                <a:gd name="connisteX5" fmla="*/ 25402 w 705"/>
                <a:gd name="connsiteY5" fmla="*/ 1117597 h 15522"/>
                <a:gd name="connisteX6" fmla="*/ 25402 w 705"/>
                <a:gd name="connsiteY6" fmla="*/ 1117597 h 15522"/>
                <a:gd name="connisteX7" fmla="*/ 0 w 705"/>
                <a:gd name="connsiteY7" fmla="*/ 1092195 h 15522"/>
                <a:gd name="connisteX8" fmla="*/ 0 w 705"/>
                <a:gd name="connsiteY8" fmla="*/ 25402 h 155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117598">
                  <a:moveTo>
                    <a:pt x="0" y="25402"/>
                  </a:moveTo>
                  <a:cubicBezTo>
                    <a:pt x="0" y="11375"/>
                    <a:pt x="11375" y="0"/>
                    <a:pt x="25402" y="0"/>
                  </a:cubicBezTo>
                  <a:lnTo>
                    <a:pt x="25402" y="0"/>
                  </a:lnTo>
                  <a:cubicBezTo>
                    <a:pt x="39429" y="0"/>
                    <a:pt x="50804" y="11375"/>
                    <a:pt x="50804" y="25402"/>
                  </a:cubicBezTo>
                  <a:lnTo>
                    <a:pt x="50804" y="1092196"/>
                  </a:lnTo>
                  <a:cubicBezTo>
                    <a:pt x="50804" y="1106232"/>
                    <a:pt x="39429" y="1117598"/>
                    <a:pt x="25402" y="1117598"/>
                  </a:cubicBezTo>
                  <a:lnTo>
                    <a:pt x="25402" y="1117598"/>
                  </a:lnTo>
                  <a:cubicBezTo>
                    <a:pt x="11375" y="1117598"/>
                    <a:pt x="0" y="1106232"/>
                    <a:pt x="0" y="10921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6"/>
              </p:custDataLst>
            </p:nvPr>
          </p:nvSpPr>
          <p:spPr>
            <a:xfrm>
              <a:off x="8520" y="3600"/>
              <a:ext cx="98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民生改善取得的成就</a:t>
              </a:r>
            </a:p>
          </p:txBody>
        </p:sp>
        <p:sp>
          <p:nvSpPr>
            <p:cNvPr id="9" name="文本框 8"/>
            <p:cNvSpPr txBox="1"/>
            <p:nvPr>
              <p:custDataLst>
                <p:tags r:id="rId7"/>
              </p:custDataLst>
            </p:nvPr>
          </p:nvSpPr>
          <p:spPr>
            <a:xfrm>
              <a:off x="8520" y="4400"/>
              <a:ext cx="980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近年来，我国民生领域取得了显著成就，人民生活水平不断提高，基本公共服务均等化水平持续提升。</a:t>
              </a:r>
            </a:p>
          </p:txBody>
        </p:sp>
        <p:sp>
          <p:nvSpPr>
            <p:cNvPr id="13" name="任意多边形 12"/>
            <p:cNvSpPr/>
            <p:nvPr>
              <p:custDataLst>
                <p:tags r:id="rId8"/>
              </p:custDataLst>
            </p:nvPr>
          </p:nvSpPr>
          <p:spPr>
            <a:xfrm>
              <a:off x="8280" y="8080"/>
              <a:ext cx="80" cy="1760"/>
            </a:xfrm>
            <a:custGeom>
              <a:avLst/>
              <a:gdLst>
                <a:gd name="connisteX0" fmla="*/ 0 w 705"/>
                <a:gd name="connsiteY0" fmla="*/ 25402 h 15522"/>
                <a:gd name="connisteX1" fmla="*/ 25402 w 705"/>
                <a:gd name="connsiteY1" fmla="*/ 0 h 15522"/>
                <a:gd name="connisteX2" fmla="*/ 25402 w 705"/>
                <a:gd name="connsiteY2" fmla="*/ 0 h 15522"/>
                <a:gd name="connisteX3" fmla="*/ 50804 w 705"/>
                <a:gd name="connsiteY3" fmla="*/ 25402 h 15522"/>
                <a:gd name="connisteX4" fmla="*/ 50804 w 705"/>
                <a:gd name="connsiteY4" fmla="*/ 1092195 h 15522"/>
                <a:gd name="connisteX5" fmla="*/ 25402 w 705"/>
                <a:gd name="connsiteY5" fmla="*/ 1117597 h 15522"/>
                <a:gd name="connisteX6" fmla="*/ 25402 w 705"/>
                <a:gd name="connsiteY6" fmla="*/ 1117597 h 15522"/>
                <a:gd name="connisteX7" fmla="*/ 0 w 705"/>
                <a:gd name="connsiteY7" fmla="*/ 1092195 h 15522"/>
                <a:gd name="connisteX8" fmla="*/ 0 w 705"/>
                <a:gd name="connsiteY8" fmla="*/ 25402 h 155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117598">
                  <a:moveTo>
                    <a:pt x="0" y="25402"/>
                  </a:moveTo>
                  <a:cubicBezTo>
                    <a:pt x="0" y="11375"/>
                    <a:pt x="11375" y="0"/>
                    <a:pt x="25402" y="0"/>
                  </a:cubicBezTo>
                  <a:lnTo>
                    <a:pt x="25402" y="0"/>
                  </a:lnTo>
                  <a:cubicBezTo>
                    <a:pt x="39429" y="0"/>
                    <a:pt x="50804" y="11375"/>
                    <a:pt x="50804" y="25402"/>
                  </a:cubicBezTo>
                  <a:lnTo>
                    <a:pt x="50804" y="1092196"/>
                  </a:lnTo>
                  <a:cubicBezTo>
                    <a:pt x="50804" y="1106232"/>
                    <a:pt x="39429" y="1117598"/>
                    <a:pt x="25402" y="1117598"/>
                  </a:cubicBezTo>
                  <a:lnTo>
                    <a:pt x="25402" y="1117598"/>
                  </a:lnTo>
                  <a:cubicBezTo>
                    <a:pt x="11375" y="1117598"/>
                    <a:pt x="0" y="1106232"/>
                    <a:pt x="0" y="1092196"/>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custDataLst>
                <p:tags r:id="rId9"/>
              </p:custDataLst>
            </p:nvPr>
          </p:nvSpPr>
          <p:spPr>
            <a:xfrm>
              <a:off x="8520" y="5840"/>
              <a:ext cx="98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当前面临的主要挑战</a:t>
              </a:r>
            </a:p>
          </p:txBody>
        </p:sp>
        <p:sp>
          <p:nvSpPr>
            <p:cNvPr id="12" name="文本框 11"/>
            <p:cNvSpPr txBox="1"/>
            <p:nvPr>
              <p:custDataLst>
                <p:tags r:id="rId10"/>
              </p:custDataLst>
            </p:nvPr>
          </p:nvSpPr>
          <p:spPr>
            <a:xfrm>
              <a:off x="8520" y="6640"/>
              <a:ext cx="980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当前民生领域面临的主要挑战包括人口老龄化加剧、区域发展不平衡、公共服务供给不足等问题。</a:t>
              </a:r>
            </a:p>
          </p:txBody>
        </p:sp>
        <p:sp>
          <p:nvSpPr>
            <p:cNvPr id="14" name="文本框 13"/>
            <p:cNvSpPr txBox="1"/>
            <p:nvPr>
              <p:custDataLst>
                <p:tags r:id="rId11"/>
              </p:custDataLst>
            </p:nvPr>
          </p:nvSpPr>
          <p:spPr>
            <a:xfrm>
              <a:off x="8520" y="8080"/>
              <a:ext cx="98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应对策略与建议</a:t>
              </a:r>
            </a:p>
          </p:txBody>
        </p:sp>
        <p:sp>
          <p:nvSpPr>
            <p:cNvPr id="15" name="文本框 14"/>
            <p:cNvSpPr txBox="1"/>
            <p:nvPr>
              <p:custDataLst>
                <p:tags r:id="rId12"/>
              </p:custDataLst>
            </p:nvPr>
          </p:nvSpPr>
          <p:spPr>
            <a:xfrm>
              <a:off x="8520" y="8880"/>
              <a:ext cx="9800" cy="96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应对策略包括加强顶层设计，优化公共服务供给结构，以及创新社会治理，增强民生保障和服务能力。</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609603"/>
            <a:ext cx="11112502" cy="761997"/>
          </a:xfrm>
          <a:noFill/>
        </p:spPr>
        <p:txBody>
          <a:bodyPr lIns="0" tIns="0" rIns="0" bIns="0" anchor="t">
            <a:noAutofit/>
          </a:bodyPr>
          <a:lstStyle/>
          <a:p>
            <a:pPr algn="l">
              <a:lnSpc>
                <a:spcPct val="114000"/>
              </a:lnSpc>
            </a:pPr>
            <a:r>
              <a:rPr lang="zh-CN" altLang="en-US" sz="4400">
                <a:solidFill>
                  <a:schemeClr val="bg1"/>
                </a:solidFill>
                <a:latin typeface="Microsoft YaHei UI" panose="020B0503020204020204" charset="-122"/>
                <a:ea typeface="Microsoft YaHei UI" panose="020B0503020204020204" charset="-122"/>
              </a:rPr>
              <a:t>展望未来民生发展</a:t>
            </a:r>
          </a:p>
        </p:txBody>
      </p:sp>
      <p:grpSp>
        <p:nvGrpSpPr>
          <p:cNvPr id="22" name="组合 21"/>
          <p:cNvGrpSpPr/>
          <p:nvPr/>
        </p:nvGrpSpPr>
        <p:grpSpPr>
          <a:xfrm>
            <a:off x="609603" y="1828800"/>
            <a:ext cx="10972798" cy="4418965"/>
            <a:chOff x="960" y="2880"/>
            <a:chExt cx="17280" cy="6959"/>
          </a:xfrm>
        </p:grpSpPr>
        <p:sp>
          <p:nvSpPr>
            <p:cNvPr id="4" name="任意多边形 3"/>
            <p:cNvSpPr/>
            <p:nvPr>
              <p:custDataLst>
                <p:tags r:id="rId3"/>
              </p:custDataLst>
            </p:nvPr>
          </p:nvSpPr>
          <p:spPr>
            <a:xfrm>
              <a:off x="960" y="2880"/>
              <a:ext cx="5440" cy="6959"/>
            </a:xfrm>
            <a:custGeom>
              <a:avLst/>
              <a:gdLst>
                <a:gd name="connisteX0" fmla="*/ 0 w 47977"/>
                <a:gd name="connsiteY0" fmla="*/ 304796 h 61383"/>
                <a:gd name="connisteX1" fmla="*/ 304796 w 47977"/>
                <a:gd name="connsiteY1" fmla="*/ 0 h 61383"/>
                <a:gd name="connisteX2" fmla="*/ 3454402 w 47977"/>
                <a:gd name="connsiteY2" fmla="*/ 0 h 61383"/>
                <a:gd name="connisteX3" fmla="*/ 3454402 w 47977"/>
                <a:gd name="connsiteY3" fmla="*/ 4114800 h 61383"/>
                <a:gd name="connisteX4" fmla="*/ 3149595 w 47977"/>
                <a:gd name="connsiteY4" fmla="*/ 4419596 h 61383"/>
                <a:gd name="connisteX5" fmla="*/ 0 w 47977"/>
                <a:gd name="connsiteY5" fmla="*/ 4419596 h 61383"/>
                <a:gd name="connisteX6" fmla="*/ 0 w 47977"/>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3454402" h="4419597">
                  <a:moveTo>
                    <a:pt x="0" y="304797"/>
                  </a:moveTo>
                  <a:cubicBezTo>
                    <a:pt x="0" y="136465"/>
                    <a:pt x="136465" y="0"/>
                    <a:pt x="304797" y="0"/>
                  </a:cubicBezTo>
                  <a:lnTo>
                    <a:pt x="3454402" y="0"/>
                  </a:lnTo>
                  <a:lnTo>
                    <a:pt x="3454402" y="4114800"/>
                  </a:lnTo>
                  <a:cubicBezTo>
                    <a:pt x="3454402" y="4283141"/>
                    <a:pt x="3317937" y="4419597"/>
                    <a:pt x="3149596"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C:/Users/Administrator/AppData/Roaming/Kingsoft/office6/wppai/generateppt/f4e12a88214a80c1eab395f0596ec36d.jpgf4e12a88214a80c1eab395f0596ec36d"/>
            <p:cNvPicPr preferRelativeResize="0">
              <a:picLocks noChangeAspect="1"/>
            </p:cNvPicPr>
            <p:nvPr>
              <p:custDataLst>
                <p:tags r:id="rId4"/>
              </p:custDataLst>
            </p:nvPr>
          </p:nvPicPr>
          <p:blipFill>
            <a:blip r:embed="rId16" cstate="email">
              <a:extLst>
                <a:ext uri="{28A0092B-C50C-407E-A947-70E740481C1C}">
                  <a14:useLocalDpi xmlns:a14="http://schemas.microsoft.com/office/drawing/2010/main"/>
                </a:ext>
              </a:extLst>
            </a:blip>
            <a:srcRect l="-11"/>
            <a:stretch>
              <a:fillRect/>
            </a:stretch>
          </p:blipFill>
          <p:spPr>
            <a:xfrm>
              <a:off x="1440" y="3360"/>
              <a:ext cx="4479" cy="2560"/>
            </a:xfrm>
            <a:custGeom>
              <a:avLst/>
              <a:gdLst>
                <a:gd name="connisteX0" fmla="*/ 0 w 39511"/>
                <a:gd name="connsiteY0" fmla="*/ 203197 h 22577"/>
                <a:gd name="connisteX1" fmla="*/ 203197 w 39511"/>
                <a:gd name="connsiteY1" fmla="*/ 0 h 22577"/>
                <a:gd name="connisteX2" fmla="*/ 2844798 w 39511"/>
                <a:gd name="connsiteY2" fmla="*/ 0 h 22577"/>
                <a:gd name="connisteX3" fmla="*/ 2844798 w 39511"/>
                <a:gd name="connsiteY3" fmla="*/ 1625602 h 22577"/>
                <a:gd name="connisteX4" fmla="*/ 0 w 39511"/>
                <a:gd name="connsiteY4" fmla="*/ 1625602 h 22577"/>
                <a:gd name="connisteX5" fmla="*/ 0 w 39511"/>
                <a:gd name="connsiteY5" fmla="*/ 203197 h 2257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2844799" h="1625602">
                  <a:moveTo>
                    <a:pt x="0" y="203198"/>
                  </a:moveTo>
                  <a:cubicBezTo>
                    <a:pt x="0" y="90974"/>
                    <a:pt x="90974" y="0"/>
                    <a:pt x="203198" y="0"/>
                  </a:cubicBezTo>
                  <a:lnTo>
                    <a:pt x="2844799" y="0"/>
                  </a:lnTo>
                  <a:lnTo>
                    <a:pt x="2844799" y="1625602"/>
                  </a:lnTo>
                  <a:lnTo>
                    <a:pt x="0" y="1625602"/>
                  </a:lnTo>
                  <a:lnTo>
                    <a:pt x="0" y="203198"/>
                  </a:lnTo>
                  <a:close/>
                </a:path>
              </a:pathLst>
            </a:custGeom>
            <a:blipFill rotWithShape="1">
              <a:blip r:embed="rId17"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10" name="任意多边形 9"/>
            <p:cNvSpPr/>
            <p:nvPr>
              <p:custDataLst>
                <p:tags r:id="rId5"/>
              </p:custDataLst>
            </p:nvPr>
          </p:nvSpPr>
          <p:spPr>
            <a:xfrm>
              <a:off x="6880" y="2880"/>
              <a:ext cx="5440" cy="6959"/>
            </a:xfrm>
            <a:custGeom>
              <a:avLst/>
              <a:gdLst>
                <a:gd name="connisteX0" fmla="*/ 0 w 47977"/>
                <a:gd name="connsiteY0" fmla="*/ 304796 h 61383"/>
                <a:gd name="connisteX1" fmla="*/ 304796 w 47977"/>
                <a:gd name="connsiteY1" fmla="*/ 0 h 61383"/>
                <a:gd name="connisteX2" fmla="*/ 3454402 w 47977"/>
                <a:gd name="connsiteY2" fmla="*/ 0 h 61383"/>
                <a:gd name="connisteX3" fmla="*/ 3454402 w 47977"/>
                <a:gd name="connsiteY3" fmla="*/ 4114800 h 61383"/>
                <a:gd name="connisteX4" fmla="*/ 3149595 w 47977"/>
                <a:gd name="connsiteY4" fmla="*/ 4419596 h 61383"/>
                <a:gd name="connisteX5" fmla="*/ 0 w 47977"/>
                <a:gd name="connsiteY5" fmla="*/ 4419596 h 61383"/>
                <a:gd name="connisteX6" fmla="*/ 0 w 47977"/>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3454402" h="4419597">
                  <a:moveTo>
                    <a:pt x="0" y="304797"/>
                  </a:moveTo>
                  <a:cubicBezTo>
                    <a:pt x="0" y="136465"/>
                    <a:pt x="136465" y="0"/>
                    <a:pt x="304797" y="0"/>
                  </a:cubicBezTo>
                  <a:lnTo>
                    <a:pt x="3454402" y="0"/>
                  </a:lnTo>
                  <a:lnTo>
                    <a:pt x="3454402" y="4114800"/>
                  </a:lnTo>
                  <a:cubicBezTo>
                    <a:pt x="3454402" y="4283141"/>
                    <a:pt x="3317937" y="4419597"/>
                    <a:pt x="3149596"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descr="C:/Users/Administrator/AppData/Roaming/Kingsoft/office6/wppai/generateppt/c435884169dbf5cee8dc2a345c2ec883.jpgc435884169dbf5cee8dc2a345c2ec883"/>
            <p:cNvPicPr preferRelativeResize="0">
              <a:picLocks noChangeAspect="1"/>
            </p:cNvPicPr>
            <p:nvPr>
              <p:custDataLst>
                <p:tags r:id="rId6"/>
              </p:custDataLst>
            </p:nvPr>
          </p:nvPicPr>
          <p:blipFill>
            <a:blip r:embed="rId18" cstate="email">
              <a:extLst>
                <a:ext uri="{28A0092B-C50C-407E-A947-70E740481C1C}">
                  <a14:useLocalDpi xmlns:a14="http://schemas.microsoft.com/office/drawing/2010/main"/>
                </a:ext>
              </a:extLst>
            </a:blip>
            <a:srcRect/>
            <a:stretch>
              <a:fillRect/>
            </a:stretch>
          </p:blipFill>
          <p:spPr>
            <a:xfrm>
              <a:off x="7360" y="3360"/>
              <a:ext cx="4479" cy="2560"/>
            </a:xfrm>
            <a:custGeom>
              <a:avLst/>
              <a:gdLst>
                <a:gd name="connisteX0" fmla="*/ 0 w 39511"/>
                <a:gd name="connsiteY0" fmla="*/ 203197 h 22577"/>
                <a:gd name="connisteX1" fmla="*/ 203197 w 39511"/>
                <a:gd name="connsiteY1" fmla="*/ 0 h 22577"/>
                <a:gd name="connisteX2" fmla="*/ 2844798 w 39511"/>
                <a:gd name="connsiteY2" fmla="*/ 0 h 22577"/>
                <a:gd name="connisteX3" fmla="*/ 2844798 w 39511"/>
                <a:gd name="connsiteY3" fmla="*/ 1625602 h 22577"/>
                <a:gd name="connisteX4" fmla="*/ 0 w 39511"/>
                <a:gd name="connsiteY4" fmla="*/ 1625602 h 22577"/>
                <a:gd name="connisteX5" fmla="*/ 0 w 39511"/>
                <a:gd name="connsiteY5" fmla="*/ 203197 h 2257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2844799" h="1625602">
                  <a:moveTo>
                    <a:pt x="0" y="203198"/>
                  </a:moveTo>
                  <a:cubicBezTo>
                    <a:pt x="0" y="90974"/>
                    <a:pt x="90974" y="0"/>
                    <a:pt x="203198" y="0"/>
                  </a:cubicBezTo>
                  <a:lnTo>
                    <a:pt x="2844799" y="0"/>
                  </a:lnTo>
                  <a:lnTo>
                    <a:pt x="2844799" y="1625602"/>
                  </a:lnTo>
                  <a:lnTo>
                    <a:pt x="0" y="1625602"/>
                  </a:lnTo>
                  <a:lnTo>
                    <a:pt x="0" y="203198"/>
                  </a:lnTo>
                  <a:close/>
                </a:path>
              </a:pathLst>
            </a:custGeom>
            <a:blipFill rotWithShape="1">
              <a:blip r:embed="rId17"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8" name="文本框 7"/>
            <p:cNvSpPr txBox="1"/>
            <p:nvPr>
              <p:custDataLst>
                <p:tags r:id="rId7"/>
              </p:custDataLst>
            </p:nvPr>
          </p:nvSpPr>
          <p:spPr>
            <a:xfrm>
              <a:off x="1440" y="6240"/>
              <a:ext cx="46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未来民生发展的趋势</a:t>
              </a:r>
            </a:p>
          </p:txBody>
        </p:sp>
        <p:sp>
          <p:nvSpPr>
            <p:cNvPr id="9" name="文本框 8"/>
            <p:cNvSpPr txBox="1"/>
            <p:nvPr>
              <p:custDataLst>
                <p:tags r:id="rId8"/>
              </p:custDataLst>
            </p:nvPr>
          </p:nvSpPr>
          <p:spPr>
            <a:xfrm>
              <a:off x="1440" y="6960"/>
              <a:ext cx="4560" cy="240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未来民生发展将更加注重公平性、普惠性和可持续性，通过科技创新和制度创新，推动民生领域高质量发展。</a:t>
              </a:r>
            </a:p>
          </p:txBody>
        </p:sp>
        <p:sp>
          <p:nvSpPr>
            <p:cNvPr id="16" name="任意多边形 15"/>
            <p:cNvSpPr/>
            <p:nvPr>
              <p:custDataLst>
                <p:tags r:id="rId9"/>
              </p:custDataLst>
            </p:nvPr>
          </p:nvSpPr>
          <p:spPr>
            <a:xfrm>
              <a:off x="12800" y="2880"/>
              <a:ext cx="5440" cy="6959"/>
            </a:xfrm>
            <a:custGeom>
              <a:avLst/>
              <a:gdLst>
                <a:gd name="connisteX0" fmla="*/ 0 w 47977"/>
                <a:gd name="connsiteY0" fmla="*/ 304796 h 61383"/>
                <a:gd name="connisteX1" fmla="*/ 304796 w 47977"/>
                <a:gd name="connsiteY1" fmla="*/ 0 h 61383"/>
                <a:gd name="connisteX2" fmla="*/ 3454402 w 47977"/>
                <a:gd name="connsiteY2" fmla="*/ 0 h 61383"/>
                <a:gd name="connisteX3" fmla="*/ 3454402 w 47977"/>
                <a:gd name="connsiteY3" fmla="*/ 4114800 h 61383"/>
                <a:gd name="connisteX4" fmla="*/ 3149595 w 47977"/>
                <a:gd name="connsiteY4" fmla="*/ 4419596 h 61383"/>
                <a:gd name="connisteX5" fmla="*/ 0 w 47977"/>
                <a:gd name="connsiteY5" fmla="*/ 4419596 h 61383"/>
                <a:gd name="connisteX6" fmla="*/ 0 w 47977"/>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3454402" h="4419597">
                  <a:moveTo>
                    <a:pt x="0" y="304797"/>
                  </a:moveTo>
                  <a:cubicBezTo>
                    <a:pt x="0" y="136465"/>
                    <a:pt x="136465" y="0"/>
                    <a:pt x="304797" y="0"/>
                  </a:cubicBezTo>
                  <a:lnTo>
                    <a:pt x="3454402" y="0"/>
                  </a:lnTo>
                  <a:lnTo>
                    <a:pt x="3454402" y="4114800"/>
                  </a:lnTo>
                  <a:cubicBezTo>
                    <a:pt x="3454402" y="4283141"/>
                    <a:pt x="3317937" y="4419597"/>
                    <a:pt x="3149596"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图片 16" descr="C:/Users/Administrator/AppData/Roaming/Kingsoft/office6/wppai/generateppt/8dd790ab804b6051465642ebc32e7661.jpg8dd790ab804b6051465642ebc32e7661"/>
            <p:cNvPicPr preferRelativeResize="0">
              <a:picLocks noChangeAspect="1"/>
            </p:cNvPicPr>
            <p:nvPr>
              <p:custDataLst>
                <p:tags r:id="rId10"/>
              </p:custDataLst>
            </p:nvPr>
          </p:nvPicPr>
          <p:blipFill>
            <a:blip r:embed="rId19" cstate="email">
              <a:extLst>
                <a:ext uri="{28A0092B-C50C-407E-A947-70E740481C1C}">
                  <a14:useLocalDpi xmlns:a14="http://schemas.microsoft.com/office/drawing/2010/main"/>
                </a:ext>
              </a:extLst>
            </a:blip>
            <a:srcRect r="-11"/>
            <a:stretch>
              <a:fillRect/>
            </a:stretch>
          </p:blipFill>
          <p:spPr>
            <a:xfrm>
              <a:off x="13280" y="3360"/>
              <a:ext cx="4479" cy="2560"/>
            </a:xfrm>
            <a:custGeom>
              <a:avLst/>
              <a:gdLst>
                <a:gd name="connisteX0" fmla="*/ 0 w 39511"/>
                <a:gd name="connsiteY0" fmla="*/ 203197 h 22577"/>
                <a:gd name="connisteX1" fmla="*/ 203197 w 39511"/>
                <a:gd name="connsiteY1" fmla="*/ 0 h 22577"/>
                <a:gd name="connisteX2" fmla="*/ 2844798 w 39511"/>
                <a:gd name="connsiteY2" fmla="*/ 0 h 22577"/>
                <a:gd name="connisteX3" fmla="*/ 2844798 w 39511"/>
                <a:gd name="connsiteY3" fmla="*/ 1625602 h 22577"/>
                <a:gd name="connisteX4" fmla="*/ 0 w 39511"/>
                <a:gd name="connsiteY4" fmla="*/ 1625602 h 22577"/>
                <a:gd name="connisteX5" fmla="*/ 0 w 39511"/>
                <a:gd name="connsiteY5" fmla="*/ 203197 h 2257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2844799" h="1625602">
                  <a:moveTo>
                    <a:pt x="0" y="203198"/>
                  </a:moveTo>
                  <a:cubicBezTo>
                    <a:pt x="0" y="90974"/>
                    <a:pt x="90974" y="0"/>
                    <a:pt x="203198" y="0"/>
                  </a:cubicBezTo>
                  <a:lnTo>
                    <a:pt x="2844799" y="0"/>
                  </a:lnTo>
                  <a:lnTo>
                    <a:pt x="2844799" y="1625602"/>
                  </a:lnTo>
                  <a:lnTo>
                    <a:pt x="0" y="1625602"/>
                  </a:lnTo>
                  <a:lnTo>
                    <a:pt x="0" y="203198"/>
                  </a:lnTo>
                  <a:close/>
                </a:path>
              </a:pathLst>
            </a:custGeom>
            <a:blipFill rotWithShape="1">
              <a:blip r:embed="rId17"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14" name="文本框 13"/>
            <p:cNvSpPr txBox="1"/>
            <p:nvPr>
              <p:custDataLst>
                <p:tags r:id="rId11"/>
              </p:custDataLst>
            </p:nvPr>
          </p:nvSpPr>
          <p:spPr>
            <a:xfrm>
              <a:off x="7360" y="6240"/>
              <a:ext cx="46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政策创新与制度完善</a:t>
              </a:r>
            </a:p>
          </p:txBody>
        </p:sp>
        <p:sp>
          <p:nvSpPr>
            <p:cNvPr id="15" name="文本框 14"/>
            <p:cNvSpPr txBox="1"/>
            <p:nvPr>
              <p:custDataLst>
                <p:tags r:id="rId12"/>
              </p:custDataLst>
            </p:nvPr>
          </p:nvSpPr>
          <p:spPr>
            <a:xfrm>
              <a:off x="7360" y="6960"/>
              <a:ext cx="4560" cy="240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政策创新与制度完善将聚焦于深化供给侧结构性改革，完善公共服务体系，以及构建更加公平合理的社会保障制度。</a:t>
              </a:r>
            </a:p>
          </p:txBody>
        </p:sp>
        <p:sp>
          <p:nvSpPr>
            <p:cNvPr id="20" name="文本框 19"/>
            <p:cNvSpPr txBox="1"/>
            <p:nvPr>
              <p:custDataLst>
                <p:tags r:id="rId13"/>
              </p:custDataLst>
            </p:nvPr>
          </p:nvSpPr>
          <p:spPr>
            <a:xfrm>
              <a:off x="13280" y="6240"/>
              <a:ext cx="460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实现共同富裕的目标</a:t>
              </a:r>
            </a:p>
          </p:txBody>
        </p:sp>
        <p:sp>
          <p:nvSpPr>
            <p:cNvPr id="21" name="文本框 20"/>
            <p:cNvSpPr txBox="1"/>
            <p:nvPr>
              <p:custDataLst>
                <p:tags r:id="rId14"/>
              </p:custDataLst>
            </p:nvPr>
          </p:nvSpPr>
          <p:spPr>
            <a:xfrm>
              <a:off x="13280" y="6960"/>
              <a:ext cx="4560" cy="240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实现共同富裕的目标需要坚持以人民为中心的发展思想，不断满足人民日益增长的美好生活需要，促进人的全面发展和社会全面进步。</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609603"/>
            <a:ext cx="111125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美好生活的未来图景</a:t>
            </a:r>
          </a:p>
        </p:txBody>
      </p:sp>
      <p:grpSp>
        <p:nvGrpSpPr>
          <p:cNvPr id="15" name="组合 14"/>
          <p:cNvGrpSpPr/>
          <p:nvPr/>
        </p:nvGrpSpPr>
        <p:grpSpPr>
          <a:xfrm>
            <a:off x="609600" y="1828800"/>
            <a:ext cx="10972800" cy="4418330"/>
            <a:chOff x="960" y="2880"/>
            <a:chExt cx="17280" cy="6958"/>
          </a:xfrm>
        </p:grpSpPr>
        <p:sp>
          <p:nvSpPr>
            <p:cNvPr id="4" name="任意多边形 3"/>
            <p:cNvSpPr/>
            <p:nvPr>
              <p:custDataLst>
                <p:tags r:id="rId3"/>
              </p:custDataLst>
            </p:nvPr>
          </p:nvSpPr>
          <p:spPr>
            <a:xfrm>
              <a:off x="960" y="2880"/>
              <a:ext cx="8399" cy="6959"/>
            </a:xfrm>
            <a:custGeom>
              <a:avLst/>
              <a:gdLst>
                <a:gd name="connisteX0" fmla="*/ 0 w 74083"/>
                <a:gd name="connsiteY0" fmla="*/ 304796 h 61383"/>
                <a:gd name="connisteX1" fmla="*/ 304796 w 74083"/>
                <a:gd name="connsiteY1" fmla="*/ 0 h 61383"/>
                <a:gd name="connisteX2" fmla="*/ 5333996 w 74083"/>
                <a:gd name="connsiteY2" fmla="*/ 0 h 61383"/>
                <a:gd name="connisteX3" fmla="*/ 5333996 w 74083"/>
                <a:gd name="connsiteY3" fmla="*/ 4114800 h 61383"/>
                <a:gd name="connisteX4" fmla="*/ 5029200 w 74083"/>
                <a:gd name="connsiteY4" fmla="*/ 4419596 h 61383"/>
                <a:gd name="connisteX5" fmla="*/ 0 w 74083"/>
                <a:gd name="connsiteY5" fmla="*/ 4419596 h 61383"/>
                <a:gd name="connisteX6" fmla="*/ 0 w 74083"/>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3997" h="4419597">
                  <a:moveTo>
                    <a:pt x="0" y="304797"/>
                  </a:moveTo>
                  <a:cubicBezTo>
                    <a:pt x="0" y="136465"/>
                    <a:pt x="136465" y="0"/>
                    <a:pt x="304797" y="0"/>
                  </a:cubicBezTo>
                  <a:lnTo>
                    <a:pt x="5333997" y="0"/>
                  </a:lnTo>
                  <a:lnTo>
                    <a:pt x="5333997" y="4114800"/>
                  </a:lnTo>
                  <a:cubicBezTo>
                    <a:pt x="5333997" y="4283141"/>
                    <a:pt x="5197541" y="4419597"/>
                    <a:pt x="5029200"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任意多边形 4"/>
            <p:cNvSpPr/>
            <p:nvPr>
              <p:custDataLst>
                <p:tags r:id="rId4"/>
              </p:custDataLst>
            </p:nvPr>
          </p:nvSpPr>
          <p:spPr>
            <a:xfrm>
              <a:off x="4200" y="3360"/>
              <a:ext cx="1920" cy="1920"/>
            </a:xfrm>
            <a:custGeom>
              <a:avLst/>
              <a:gdLst>
                <a:gd name="connisteX0" fmla="*/ 0 w 16933"/>
                <a:gd name="connsiteY0" fmla="*/ 609603 h 16933"/>
                <a:gd name="connisteX1" fmla="*/ 609603 w 16933"/>
                <a:gd name="connsiteY1" fmla="*/ 0 h 16933"/>
                <a:gd name="connisteX2" fmla="*/ 609603 w 16933"/>
                <a:gd name="connsiteY2" fmla="*/ 0 h 16933"/>
                <a:gd name="connisteX3" fmla="*/ 1219196 w 16933"/>
                <a:gd name="connsiteY3" fmla="*/ 609603 h 16933"/>
                <a:gd name="connisteX4" fmla="*/ 1219196 w 16933"/>
                <a:gd name="connsiteY4" fmla="*/ 609603 h 16933"/>
                <a:gd name="connisteX5" fmla="*/ 609603 w 16933"/>
                <a:gd name="connsiteY5" fmla="*/ 1219196 h 16933"/>
                <a:gd name="connisteX6" fmla="*/ 609603 w 16933"/>
                <a:gd name="connsiteY6" fmla="*/ 1219196 h 16933"/>
                <a:gd name="connisteX7" fmla="*/ 0 w 16933"/>
                <a:gd name="connsiteY7" fmla="*/ 609603 h 16933"/>
                <a:gd name="connisteX8" fmla="*/ 0 w 16933"/>
                <a:gd name="connsiteY8" fmla="*/ 60960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609603"/>
                  </a:moveTo>
                  <a:cubicBezTo>
                    <a:pt x="0" y="272930"/>
                    <a:pt x="272930" y="0"/>
                    <a:pt x="609603" y="0"/>
                  </a:cubicBezTo>
                  <a:lnTo>
                    <a:pt x="609603" y="0"/>
                  </a:lnTo>
                  <a:cubicBezTo>
                    <a:pt x="946276" y="0"/>
                    <a:pt x="1219197" y="272930"/>
                    <a:pt x="1219197" y="609603"/>
                  </a:cubicBezTo>
                  <a:lnTo>
                    <a:pt x="1219197" y="609603"/>
                  </a:lnTo>
                  <a:cubicBezTo>
                    <a:pt x="1219197" y="946276"/>
                    <a:pt x="946276" y="1219197"/>
                    <a:pt x="609603" y="1219197"/>
                  </a:cubicBezTo>
                  <a:lnTo>
                    <a:pt x="609603" y="1219197"/>
                  </a:lnTo>
                  <a:cubicBezTo>
                    <a:pt x="272930" y="1219197"/>
                    <a:pt x="0" y="946276"/>
                    <a:pt x="0" y="609603"/>
                  </a:cubicBezTo>
                  <a:lnTo>
                    <a:pt x="0" y="609603"/>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图片 5"/>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4648" y="3807"/>
              <a:ext cx="1024" cy="1024"/>
            </a:xfrm>
            <a:prstGeom prst="rect">
              <a:avLst/>
            </a:prstGeom>
            <a:noFill/>
          </p:spPr>
        </p:pic>
        <p:sp>
          <p:nvSpPr>
            <p:cNvPr id="7" name="文本框 6"/>
            <p:cNvSpPr txBox="1"/>
            <p:nvPr>
              <p:custDataLst>
                <p:tags r:id="rId6"/>
              </p:custDataLst>
            </p:nvPr>
          </p:nvSpPr>
          <p:spPr>
            <a:xfrm>
              <a:off x="1540" y="5680"/>
              <a:ext cx="7240" cy="640"/>
            </a:xfrm>
            <a:prstGeom prst="rect">
              <a:avLst/>
            </a:prstGeom>
            <a:noFill/>
          </p:spPr>
          <p:txBody>
            <a:bodyPr wrap="square" lIns="0" tIns="0" rIns="0" bIns="0" rtlCol="0" anchor="t">
              <a:noAutofit/>
            </a:bodyPr>
            <a:lstStyle/>
            <a:p>
              <a:pPr algn="ctr">
                <a:lnSpc>
                  <a:spcPct val="111000"/>
                </a:lnSpc>
              </a:pPr>
              <a:r>
                <a:rPr lang="zh-CN" altLang="en-US" sz="2400">
                  <a:solidFill>
                    <a:schemeClr val="tx1"/>
                  </a:solidFill>
                  <a:latin typeface="Microsoft YaHei UI" panose="020B0503020204020204" charset="-122"/>
                  <a:ea typeface="Microsoft YaHei UI" panose="020B0503020204020204" charset="-122"/>
                </a:rPr>
                <a:t>智慧养老社区</a:t>
              </a:r>
            </a:p>
          </p:txBody>
        </p:sp>
        <p:sp>
          <p:nvSpPr>
            <p:cNvPr id="9" name="任意多边形 8"/>
            <p:cNvSpPr/>
            <p:nvPr>
              <p:custDataLst>
                <p:tags r:id="rId7"/>
              </p:custDataLst>
            </p:nvPr>
          </p:nvSpPr>
          <p:spPr>
            <a:xfrm>
              <a:off x="9840" y="2880"/>
              <a:ext cx="8400" cy="6959"/>
            </a:xfrm>
            <a:custGeom>
              <a:avLst/>
              <a:gdLst>
                <a:gd name="connisteX0" fmla="*/ 0 w 74083"/>
                <a:gd name="connsiteY0" fmla="*/ 304796 h 61383"/>
                <a:gd name="connisteX1" fmla="*/ 304796 w 74083"/>
                <a:gd name="connsiteY1" fmla="*/ 0 h 61383"/>
                <a:gd name="connisteX2" fmla="*/ 5333996 w 74083"/>
                <a:gd name="connsiteY2" fmla="*/ 0 h 61383"/>
                <a:gd name="connisteX3" fmla="*/ 5333996 w 74083"/>
                <a:gd name="connsiteY3" fmla="*/ 4114800 h 61383"/>
                <a:gd name="connisteX4" fmla="*/ 5029200 w 74083"/>
                <a:gd name="connsiteY4" fmla="*/ 4419596 h 61383"/>
                <a:gd name="connisteX5" fmla="*/ 0 w 74083"/>
                <a:gd name="connsiteY5" fmla="*/ 4419596 h 61383"/>
                <a:gd name="connisteX6" fmla="*/ 0 w 74083"/>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5333997" h="4419597">
                  <a:moveTo>
                    <a:pt x="0" y="304797"/>
                  </a:moveTo>
                  <a:cubicBezTo>
                    <a:pt x="0" y="136465"/>
                    <a:pt x="136465" y="0"/>
                    <a:pt x="304797" y="0"/>
                  </a:cubicBezTo>
                  <a:lnTo>
                    <a:pt x="5333997" y="0"/>
                  </a:lnTo>
                  <a:lnTo>
                    <a:pt x="5333997" y="4114800"/>
                  </a:lnTo>
                  <a:cubicBezTo>
                    <a:pt x="5333997" y="4283141"/>
                    <a:pt x="5197541" y="4419597"/>
                    <a:pt x="5029200"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任意多边形 9"/>
            <p:cNvSpPr/>
            <p:nvPr>
              <p:custDataLst>
                <p:tags r:id="rId8"/>
              </p:custDataLst>
            </p:nvPr>
          </p:nvSpPr>
          <p:spPr>
            <a:xfrm>
              <a:off x="13080" y="3360"/>
              <a:ext cx="1920" cy="1920"/>
            </a:xfrm>
            <a:custGeom>
              <a:avLst/>
              <a:gdLst>
                <a:gd name="connisteX0" fmla="*/ 0 w 16933"/>
                <a:gd name="connsiteY0" fmla="*/ 609603 h 16933"/>
                <a:gd name="connisteX1" fmla="*/ 609603 w 16933"/>
                <a:gd name="connsiteY1" fmla="*/ 0 h 16933"/>
                <a:gd name="connisteX2" fmla="*/ 609603 w 16933"/>
                <a:gd name="connsiteY2" fmla="*/ 0 h 16933"/>
                <a:gd name="connisteX3" fmla="*/ 1219196 w 16933"/>
                <a:gd name="connsiteY3" fmla="*/ 609603 h 16933"/>
                <a:gd name="connisteX4" fmla="*/ 1219196 w 16933"/>
                <a:gd name="connsiteY4" fmla="*/ 609603 h 16933"/>
                <a:gd name="connisteX5" fmla="*/ 609603 w 16933"/>
                <a:gd name="connsiteY5" fmla="*/ 1219196 h 16933"/>
                <a:gd name="connisteX6" fmla="*/ 609603 w 16933"/>
                <a:gd name="connsiteY6" fmla="*/ 1219196 h 16933"/>
                <a:gd name="connisteX7" fmla="*/ 0 w 16933"/>
                <a:gd name="connsiteY7" fmla="*/ 609603 h 16933"/>
                <a:gd name="connisteX8" fmla="*/ 0 w 16933"/>
                <a:gd name="connsiteY8" fmla="*/ 60960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609603"/>
                  </a:moveTo>
                  <a:cubicBezTo>
                    <a:pt x="0" y="272930"/>
                    <a:pt x="272930" y="0"/>
                    <a:pt x="609603" y="0"/>
                  </a:cubicBezTo>
                  <a:lnTo>
                    <a:pt x="609603" y="0"/>
                  </a:lnTo>
                  <a:cubicBezTo>
                    <a:pt x="946276" y="0"/>
                    <a:pt x="1219197" y="272930"/>
                    <a:pt x="1219197" y="609603"/>
                  </a:cubicBezTo>
                  <a:lnTo>
                    <a:pt x="1219197" y="609603"/>
                  </a:lnTo>
                  <a:cubicBezTo>
                    <a:pt x="1219197" y="946276"/>
                    <a:pt x="946276" y="1219197"/>
                    <a:pt x="609603" y="1219197"/>
                  </a:cubicBezTo>
                  <a:lnTo>
                    <a:pt x="609603" y="1219197"/>
                  </a:lnTo>
                  <a:cubicBezTo>
                    <a:pt x="272930" y="1219197"/>
                    <a:pt x="0" y="946276"/>
                    <a:pt x="0" y="609603"/>
                  </a:cubicBezTo>
                  <a:lnTo>
                    <a:pt x="0" y="609603"/>
                  </a:lnTo>
                  <a:close/>
                </a:path>
              </a:pathLst>
            </a:custGeom>
            <a:solidFill>
              <a:schemeClr val="accent5"/>
            </a:soli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p:cNvPicPr/>
            <p:nvPr>
              <p:custDataLst>
                <p:tags r:id="rId9"/>
              </p:custDataLst>
            </p:nvPr>
          </p:nvPicPr>
          <p:blipFill>
            <a:blip r:embed="rId16">
              <a:extLst>
                <a:ext uri="{96DAC541-7B7A-43D3-8B79-37D633B846F1}">
                  <asvg:svgBlip xmlns:asvg="http://schemas.microsoft.com/office/drawing/2016/SVG/main" r:embed="rId17"/>
                </a:ext>
              </a:extLst>
            </a:blip>
            <a:stretch>
              <a:fillRect/>
            </a:stretch>
          </p:blipFill>
          <p:spPr>
            <a:xfrm>
              <a:off x="13528" y="3807"/>
              <a:ext cx="1024" cy="1024"/>
            </a:xfrm>
            <a:prstGeom prst="rect">
              <a:avLst/>
            </a:prstGeom>
            <a:noFill/>
          </p:spPr>
        </p:pic>
        <p:sp>
          <p:nvSpPr>
            <p:cNvPr id="8" name="文本框 7"/>
            <p:cNvSpPr txBox="1"/>
            <p:nvPr>
              <p:custDataLst>
                <p:tags r:id="rId10"/>
              </p:custDataLst>
            </p:nvPr>
          </p:nvSpPr>
          <p:spPr>
            <a:xfrm>
              <a:off x="1560" y="6480"/>
              <a:ext cx="7200" cy="2880"/>
            </a:xfrm>
            <a:prstGeom prst="rect">
              <a:avLst/>
            </a:prstGeom>
            <a:noFill/>
          </p:spPr>
          <p:txBody>
            <a:bodyPr wrap="square" lIns="0" tIns="0" rIns="0" bIns="0" rtlCol="0" anchor="t">
              <a:noAutofit/>
            </a:bodyPr>
            <a:lstStyle/>
            <a:p>
              <a:pPr algn="ctr">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到</a:t>
              </a:r>
              <a:r>
                <a:rPr lang="en-US" altLang="zh-CN" sz="1600">
                  <a:solidFill>
                    <a:schemeClr val="tx1"/>
                  </a:solidFill>
                  <a:latin typeface="Microsoft YaHei UI" panose="020B0503020204020204" charset="-122"/>
                  <a:ea typeface="Microsoft YaHei UI" panose="020B0503020204020204" charset="-122"/>
                </a:rPr>
                <a:t>2035</a:t>
              </a:r>
              <a:r>
                <a:rPr lang="zh-CN" altLang="en-US" sz="1600">
                  <a:solidFill>
                    <a:schemeClr val="tx1"/>
                  </a:solidFill>
                  <a:latin typeface="Microsoft YaHei UI" panose="020B0503020204020204" charset="-122"/>
                  <a:ea typeface="Microsoft YaHei UI" panose="020B0503020204020204" charset="-122"/>
                </a:rPr>
                <a:t>年，智慧养老社区将广泛普及。社区内配备先进的健康监测设备，能够实时监测老年人的健康状况，并及时反馈给医护人员。同时，智能化的家居设备可以为老年人提供便捷的生活服务，如自动开关门窗、调节室内温度等，让老年人的生活更加舒适、安全。</a:t>
              </a:r>
            </a:p>
          </p:txBody>
        </p:sp>
        <p:sp>
          <p:nvSpPr>
            <p:cNvPr id="12" name="文本框 11"/>
            <p:cNvSpPr txBox="1"/>
            <p:nvPr>
              <p:custDataLst>
                <p:tags r:id="rId11"/>
              </p:custDataLst>
            </p:nvPr>
          </p:nvSpPr>
          <p:spPr>
            <a:xfrm>
              <a:off x="10420" y="5680"/>
              <a:ext cx="7240" cy="640"/>
            </a:xfrm>
            <a:prstGeom prst="rect">
              <a:avLst/>
            </a:prstGeom>
            <a:noFill/>
          </p:spPr>
          <p:txBody>
            <a:bodyPr wrap="square" lIns="0" tIns="0" rIns="0" bIns="0" rtlCol="0" anchor="t">
              <a:noAutofit/>
            </a:bodyPr>
            <a:lstStyle/>
            <a:p>
              <a:pPr algn="ctr">
                <a:lnSpc>
                  <a:spcPct val="111000"/>
                </a:lnSpc>
              </a:pPr>
              <a:r>
                <a:rPr lang="zh-CN" altLang="en-US" sz="2400">
                  <a:solidFill>
                    <a:schemeClr val="tx1"/>
                  </a:solidFill>
                  <a:latin typeface="Microsoft YaHei UI" panose="020B0503020204020204" charset="-122"/>
                  <a:ea typeface="Microsoft YaHei UI" panose="020B0503020204020204" charset="-122"/>
                </a:rPr>
                <a:t>数字零工市场</a:t>
              </a:r>
            </a:p>
          </p:txBody>
        </p:sp>
        <p:sp>
          <p:nvSpPr>
            <p:cNvPr id="13" name="文本框 12"/>
            <p:cNvSpPr txBox="1"/>
            <p:nvPr>
              <p:custDataLst>
                <p:tags r:id="rId12"/>
              </p:custDataLst>
            </p:nvPr>
          </p:nvSpPr>
          <p:spPr>
            <a:xfrm>
              <a:off x="10440" y="6480"/>
              <a:ext cx="7200" cy="2880"/>
            </a:xfrm>
            <a:prstGeom prst="rect">
              <a:avLst/>
            </a:prstGeom>
            <a:noFill/>
          </p:spPr>
          <p:txBody>
            <a:bodyPr wrap="square" lIns="0" tIns="0" rIns="0" bIns="0" rtlCol="0" anchor="t">
              <a:noAutofit/>
            </a:bodyPr>
            <a:lstStyle/>
            <a:p>
              <a:pPr algn="ctr">
                <a:lnSpc>
                  <a:spcPct val="125000"/>
                </a:lnSpc>
              </a:pPr>
              <a:r>
                <a:rPr lang="en-US" altLang="zh-CN" sz="1600">
                  <a:solidFill>
                    <a:schemeClr val="tx1"/>
                  </a:solidFill>
                  <a:latin typeface="Microsoft YaHei UI" panose="020B0503020204020204" charset="-122"/>
                  <a:ea typeface="Microsoft YaHei UI" panose="020B0503020204020204" charset="-122"/>
                </a:rPr>
                <a:t>      </a:t>
              </a:r>
              <a:r>
                <a:rPr lang="zh-CN" altLang="en-US" sz="1600">
                  <a:solidFill>
                    <a:schemeClr val="tx1"/>
                  </a:solidFill>
                  <a:latin typeface="Microsoft YaHei UI" panose="020B0503020204020204" charset="-122"/>
                  <a:ea typeface="Microsoft YaHei UI" panose="020B0503020204020204" charset="-122"/>
                </a:rPr>
                <a:t>数字零工市场将更加完善，通过大数据和人工智能技术，能够实现求职者和用工单位的精准匹配。求职者可以通过手机应用随时随地找到合适的工作，用工单位也能快速找到符合需求的人才，提高就业效率，促进就业市场的繁荣。</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idx="14"/>
            <p:custDataLst>
              <p:tags r:id="rId2"/>
            </p:custDataLst>
          </p:nvPr>
        </p:nvSpPr>
        <p:spPr>
          <a:xfrm>
            <a:off x="3176266" y="1896741"/>
            <a:ext cx="5651504" cy="1015999"/>
          </a:xfrm>
        </p:spPr>
        <p:txBody>
          <a:bodyPr/>
          <a:lstStyle/>
          <a:p>
            <a:r>
              <a:rPr lang="zh-CN" altLang="en-US" sz="6300"/>
              <a:t>谢谢</a:t>
            </a:r>
          </a:p>
        </p:txBody>
      </p:sp>
      <p:sp>
        <p:nvSpPr>
          <p:cNvPr id="9" name="标题 3"/>
          <p:cNvSpPr>
            <a:spLocks noGrp="1"/>
          </p:cNvSpPr>
          <p:nvPr>
            <p:custDataLst>
              <p:tags r:id="rId3"/>
            </p:custDataLst>
          </p:nvPr>
        </p:nvSpPr>
        <p:spPr>
          <a:xfrm>
            <a:off x="3176266" y="3495036"/>
            <a:ext cx="5651504" cy="1015999"/>
          </a:xfrm>
          <a:prstGeom prst="rect">
            <a:avLst/>
          </a:prstGeom>
          <a:noFill/>
        </p:spPr>
        <p:txBody>
          <a:bodyPr vert="horz" lIns="0" tIns="0" rIns="0" bIns="0" rtlCol="0" anchor="t" anchorCtr="0">
            <a:noAutofit/>
          </a:bodyPr>
          <a:lstStyle>
            <a:lvl1pPr algn="ctr" defTabSz="914400" rtl="0" eaLnBrk="1" fontAlgn="auto" latinLnBrk="0" hangingPunct="1">
              <a:lnSpc>
                <a:spcPct val="104000"/>
              </a:lnSpc>
              <a:spcBef>
                <a:spcPct val="0"/>
              </a:spcBef>
              <a:buNone/>
              <a:defRPr sz="6400" b="1" u="none" strike="noStrike" kern="1200" cap="none" spc="300" normalizeH="0" baseline="0">
                <a:solidFill>
                  <a:schemeClr val="accent5"/>
                </a:solidFill>
                <a:uFillTx/>
                <a:latin typeface="Microsoft YaHei UI" panose="020B0503020204020204" charset="-122"/>
                <a:ea typeface="Microsoft YaHei UI" panose="020B0503020204020204" charset="-122"/>
                <a:cs typeface="+mj-cs"/>
              </a:defRPr>
            </a:lvl1pPr>
          </a:lstStyle>
          <a:p>
            <a:r>
              <a:rPr lang="zh-CN" altLang="en-US" sz="6300"/>
              <a:t>聆听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0" y="609600"/>
            <a:ext cx="11582400" cy="762000"/>
          </a:xfrm>
          <a:noFill/>
        </p:spPr>
        <p:txBody>
          <a:bodyPr lIns="0" tIns="0" rIns="0" bIns="0" anchor="t">
            <a:noAutofit/>
          </a:bodyPr>
          <a:lstStyle/>
          <a:p>
            <a:pPr algn="l">
              <a:lnSpc>
                <a:spcPct val="114000"/>
              </a:lnSpc>
            </a:pPr>
            <a:r>
              <a:rPr lang="zh-CN" altLang="en-US">
                <a:sym typeface="+mn-ea"/>
              </a:rPr>
              <a:t>民生建设的时代方位：</a:t>
            </a:r>
            <a:r>
              <a:rPr lang="zh-CN" altLang="en-US">
                <a:solidFill>
                  <a:schemeClr val="tx1"/>
                </a:solidFill>
                <a:latin typeface="Microsoft YaHei UI" panose="020B0503020204020204" charset="-122"/>
                <a:ea typeface="Microsoft YaHei UI" panose="020B0503020204020204" charset="-122"/>
                <a:sym typeface="+mn-ea"/>
              </a:rPr>
              <a:t>江山就是人民的执政理念</a:t>
            </a:r>
          </a:p>
        </p:txBody>
      </p:sp>
      <p:grpSp>
        <p:nvGrpSpPr>
          <p:cNvPr id="23" name="组合 22"/>
          <p:cNvGrpSpPr/>
          <p:nvPr/>
        </p:nvGrpSpPr>
        <p:grpSpPr>
          <a:xfrm>
            <a:off x="609603" y="1828800"/>
            <a:ext cx="10972798" cy="4418965"/>
            <a:chOff x="960" y="2880"/>
            <a:chExt cx="17280" cy="6959"/>
          </a:xfrm>
        </p:grpSpPr>
        <p:sp>
          <p:nvSpPr>
            <p:cNvPr id="4" name="任意多边形 3"/>
            <p:cNvSpPr/>
            <p:nvPr>
              <p:custDataLst>
                <p:tags r:id="rId3"/>
              </p:custDataLst>
            </p:nvPr>
          </p:nvSpPr>
          <p:spPr>
            <a:xfrm>
              <a:off x="960" y="2880"/>
              <a:ext cx="5440" cy="6959"/>
            </a:xfrm>
            <a:custGeom>
              <a:avLst/>
              <a:gdLst>
                <a:gd name="connisteX0" fmla="*/ 0 w 47977"/>
                <a:gd name="connsiteY0" fmla="*/ 304796 h 61383"/>
                <a:gd name="connisteX1" fmla="*/ 304796 w 47977"/>
                <a:gd name="connsiteY1" fmla="*/ 0 h 61383"/>
                <a:gd name="connisteX2" fmla="*/ 3454402 w 47977"/>
                <a:gd name="connsiteY2" fmla="*/ 0 h 61383"/>
                <a:gd name="connisteX3" fmla="*/ 3454402 w 47977"/>
                <a:gd name="connsiteY3" fmla="*/ 4114800 h 61383"/>
                <a:gd name="connisteX4" fmla="*/ 3149595 w 47977"/>
                <a:gd name="connsiteY4" fmla="*/ 4419596 h 61383"/>
                <a:gd name="connisteX5" fmla="*/ 0 w 47977"/>
                <a:gd name="connsiteY5" fmla="*/ 4419596 h 61383"/>
                <a:gd name="connisteX6" fmla="*/ 0 w 47977"/>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3454402" h="4419597">
                  <a:moveTo>
                    <a:pt x="0" y="304797"/>
                  </a:moveTo>
                  <a:cubicBezTo>
                    <a:pt x="0" y="136465"/>
                    <a:pt x="136465" y="0"/>
                    <a:pt x="304797" y="0"/>
                  </a:cubicBezTo>
                  <a:lnTo>
                    <a:pt x="3454402" y="0"/>
                  </a:lnTo>
                  <a:lnTo>
                    <a:pt x="3454402" y="4114800"/>
                  </a:lnTo>
                  <a:cubicBezTo>
                    <a:pt x="3454402" y="4283141"/>
                    <a:pt x="3317937" y="4419597"/>
                    <a:pt x="3149596"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C:/Users/Administrator/AppData/Roaming/Kingsoft/office6/wppai/generateppt/dee1ec19-d563-42bf-831b-e2d56887f960.jpgdee1ec19-d563-42bf-831b-e2d56887f960"/>
            <p:cNvPicPr preferRelativeResize="0">
              <a:picLocks noChangeAspect="1"/>
            </p:cNvPicPr>
            <p:nvPr>
              <p:custDataLst>
                <p:tags r:id="rId4"/>
              </p:custDataLst>
            </p:nvPr>
          </p:nvPicPr>
          <p:blipFill>
            <a:blip r:embed="rId16" cstate="email">
              <a:extLst>
                <a:ext uri="{28A0092B-C50C-407E-A947-70E740481C1C}">
                  <a14:useLocalDpi xmlns:a14="http://schemas.microsoft.com/office/drawing/2010/main"/>
                </a:ext>
              </a:extLst>
            </a:blip>
            <a:srcRect/>
            <a:stretch>
              <a:fillRect/>
            </a:stretch>
          </p:blipFill>
          <p:spPr>
            <a:xfrm>
              <a:off x="2720" y="3360"/>
              <a:ext cx="1919" cy="1919"/>
            </a:xfrm>
            <a:custGeom>
              <a:avLst/>
              <a:gdLst>
                <a:gd name="connisteX0" fmla="*/ 0 w 16933"/>
                <a:gd name="connsiteY0" fmla="*/ 609603 h 16933"/>
                <a:gd name="connisteX1" fmla="*/ 609603 w 16933"/>
                <a:gd name="connsiteY1" fmla="*/ 0 h 16933"/>
                <a:gd name="connisteX2" fmla="*/ 609603 w 16933"/>
                <a:gd name="connsiteY2" fmla="*/ 0 h 16933"/>
                <a:gd name="connisteX3" fmla="*/ 1219196 w 16933"/>
                <a:gd name="connsiteY3" fmla="*/ 609603 h 16933"/>
                <a:gd name="connisteX4" fmla="*/ 1219196 w 16933"/>
                <a:gd name="connsiteY4" fmla="*/ 609603 h 16933"/>
                <a:gd name="connisteX5" fmla="*/ 609603 w 16933"/>
                <a:gd name="connsiteY5" fmla="*/ 1219196 h 16933"/>
                <a:gd name="connisteX6" fmla="*/ 609603 w 16933"/>
                <a:gd name="connsiteY6" fmla="*/ 1219196 h 16933"/>
                <a:gd name="connisteX7" fmla="*/ 0 w 16933"/>
                <a:gd name="connsiteY7" fmla="*/ 609603 h 16933"/>
                <a:gd name="connisteX8" fmla="*/ 0 w 16933"/>
                <a:gd name="connsiteY8" fmla="*/ 60960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609603"/>
                  </a:moveTo>
                  <a:cubicBezTo>
                    <a:pt x="0" y="272930"/>
                    <a:pt x="272930" y="0"/>
                    <a:pt x="609603" y="0"/>
                  </a:cubicBezTo>
                  <a:lnTo>
                    <a:pt x="609603" y="0"/>
                  </a:lnTo>
                  <a:cubicBezTo>
                    <a:pt x="946276" y="0"/>
                    <a:pt x="1219197" y="272930"/>
                    <a:pt x="1219197" y="609603"/>
                  </a:cubicBezTo>
                  <a:lnTo>
                    <a:pt x="1219197" y="609603"/>
                  </a:lnTo>
                  <a:cubicBezTo>
                    <a:pt x="1219197" y="946276"/>
                    <a:pt x="946276" y="1219197"/>
                    <a:pt x="609603" y="1219197"/>
                  </a:cubicBezTo>
                  <a:lnTo>
                    <a:pt x="609603" y="1219197"/>
                  </a:lnTo>
                  <a:cubicBezTo>
                    <a:pt x="272930" y="1219197"/>
                    <a:pt x="0" y="946276"/>
                    <a:pt x="0" y="609603"/>
                  </a:cubicBezTo>
                  <a:lnTo>
                    <a:pt x="0" y="609603"/>
                  </a:lnTo>
                  <a:close/>
                </a:path>
              </a:pathLst>
            </a:custGeom>
            <a:blipFill rotWithShape="1">
              <a:blip r:embed="rId17"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10" name="任意多边形 9"/>
            <p:cNvSpPr/>
            <p:nvPr>
              <p:custDataLst>
                <p:tags r:id="rId5"/>
              </p:custDataLst>
            </p:nvPr>
          </p:nvSpPr>
          <p:spPr>
            <a:xfrm>
              <a:off x="6880" y="2880"/>
              <a:ext cx="5440" cy="6959"/>
            </a:xfrm>
            <a:custGeom>
              <a:avLst/>
              <a:gdLst>
                <a:gd name="connisteX0" fmla="*/ 0 w 47977"/>
                <a:gd name="connsiteY0" fmla="*/ 304796 h 61383"/>
                <a:gd name="connisteX1" fmla="*/ 304796 w 47977"/>
                <a:gd name="connsiteY1" fmla="*/ 0 h 61383"/>
                <a:gd name="connisteX2" fmla="*/ 3454402 w 47977"/>
                <a:gd name="connsiteY2" fmla="*/ 0 h 61383"/>
                <a:gd name="connisteX3" fmla="*/ 3454402 w 47977"/>
                <a:gd name="connsiteY3" fmla="*/ 4114800 h 61383"/>
                <a:gd name="connisteX4" fmla="*/ 3149595 w 47977"/>
                <a:gd name="connsiteY4" fmla="*/ 4419596 h 61383"/>
                <a:gd name="connisteX5" fmla="*/ 0 w 47977"/>
                <a:gd name="connsiteY5" fmla="*/ 4419596 h 61383"/>
                <a:gd name="connisteX6" fmla="*/ 0 w 47977"/>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3454402" h="4419597">
                  <a:moveTo>
                    <a:pt x="0" y="304797"/>
                  </a:moveTo>
                  <a:cubicBezTo>
                    <a:pt x="0" y="136465"/>
                    <a:pt x="136465" y="0"/>
                    <a:pt x="304797" y="0"/>
                  </a:cubicBezTo>
                  <a:lnTo>
                    <a:pt x="3454402" y="0"/>
                  </a:lnTo>
                  <a:lnTo>
                    <a:pt x="3454402" y="4114800"/>
                  </a:lnTo>
                  <a:cubicBezTo>
                    <a:pt x="3454402" y="4283141"/>
                    <a:pt x="3317937" y="4419597"/>
                    <a:pt x="3149596"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descr="C:/Users/Administrator/AppData/Roaming/Kingsoft/office6/wppai/generateppt/6658b15b-c32d-4872-9d8b-cb735b5dbe74.jpg6658b15b-c32d-4872-9d8b-cb735b5dbe74"/>
            <p:cNvPicPr preferRelativeResize="0">
              <a:picLocks noChangeAspect="1"/>
            </p:cNvPicPr>
            <p:nvPr>
              <p:custDataLst>
                <p:tags r:id="rId6"/>
              </p:custDataLst>
            </p:nvPr>
          </p:nvPicPr>
          <p:blipFill>
            <a:blip r:embed="rId18" cstate="email">
              <a:extLst>
                <a:ext uri="{28A0092B-C50C-407E-A947-70E740481C1C}">
                  <a14:useLocalDpi xmlns:a14="http://schemas.microsoft.com/office/drawing/2010/main"/>
                </a:ext>
              </a:extLst>
            </a:blip>
            <a:srcRect/>
            <a:stretch>
              <a:fillRect/>
            </a:stretch>
          </p:blipFill>
          <p:spPr>
            <a:xfrm>
              <a:off x="8640" y="3360"/>
              <a:ext cx="1919" cy="1919"/>
            </a:xfrm>
            <a:custGeom>
              <a:avLst/>
              <a:gdLst>
                <a:gd name="connisteX0" fmla="*/ 0 w 16933"/>
                <a:gd name="connsiteY0" fmla="*/ 609603 h 16933"/>
                <a:gd name="connisteX1" fmla="*/ 609603 w 16933"/>
                <a:gd name="connsiteY1" fmla="*/ 0 h 16933"/>
                <a:gd name="connisteX2" fmla="*/ 609603 w 16933"/>
                <a:gd name="connsiteY2" fmla="*/ 0 h 16933"/>
                <a:gd name="connisteX3" fmla="*/ 1219196 w 16933"/>
                <a:gd name="connsiteY3" fmla="*/ 609603 h 16933"/>
                <a:gd name="connisteX4" fmla="*/ 1219196 w 16933"/>
                <a:gd name="connsiteY4" fmla="*/ 609603 h 16933"/>
                <a:gd name="connisteX5" fmla="*/ 609603 w 16933"/>
                <a:gd name="connsiteY5" fmla="*/ 1219196 h 16933"/>
                <a:gd name="connisteX6" fmla="*/ 609603 w 16933"/>
                <a:gd name="connsiteY6" fmla="*/ 1219196 h 16933"/>
                <a:gd name="connisteX7" fmla="*/ 0 w 16933"/>
                <a:gd name="connsiteY7" fmla="*/ 609603 h 16933"/>
                <a:gd name="connisteX8" fmla="*/ 0 w 16933"/>
                <a:gd name="connsiteY8" fmla="*/ 60960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609603"/>
                  </a:moveTo>
                  <a:cubicBezTo>
                    <a:pt x="0" y="272930"/>
                    <a:pt x="272930" y="0"/>
                    <a:pt x="609603" y="0"/>
                  </a:cubicBezTo>
                  <a:lnTo>
                    <a:pt x="609603" y="0"/>
                  </a:lnTo>
                  <a:cubicBezTo>
                    <a:pt x="946276" y="0"/>
                    <a:pt x="1219197" y="272930"/>
                    <a:pt x="1219197" y="609603"/>
                  </a:cubicBezTo>
                  <a:lnTo>
                    <a:pt x="1219197" y="609603"/>
                  </a:lnTo>
                  <a:cubicBezTo>
                    <a:pt x="1219197" y="946276"/>
                    <a:pt x="946276" y="1219197"/>
                    <a:pt x="609603" y="1219197"/>
                  </a:cubicBezTo>
                  <a:lnTo>
                    <a:pt x="609603" y="1219197"/>
                  </a:lnTo>
                  <a:cubicBezTo>
                    <a:pt x="272930" y="1219197"/>
                    <a:pt x="0" y="946276"/>
                    <a:pt x="0" y="609603"/>
                  </a:cubicBezTo>
                  <a:lnTo>
                    <a:pt x="0" y="609603"/>
                  </a:lnTo>
                  <a:close/>
                </a:path>
              </a:pathLst>
            </a:custGeom>
            <a:blipFill rotWithShape="1">
              <a:blip r:embed="rId17"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8" name="文本框 7"/>
            <p:cNvSpPr txBox="1"/>
            <p:nvPr>
              <p:custDataLst>
                <p:tags r:id="rId7"/>
              </p:custDataLst>
            </p:nvPr>
          </p:nvSpPr>
          <p:spPr>
            <a:xfrm>
              <a:off x="1380" y="5680"/>
              <a:ext cx="4600" cy="640"/>
            </a:xfrm>
            <a:prstGeom prst="rect">
              <a:avLst/>
            </a:prstGeom>
            <a:noFill/>
          </p:spPr>
          <p:txBody>
            <a:bodyPr wrap="square" lIns="0" tIns="0" rIns="0" bIns="0" rtlCol="0" anchor="t">
              <a:noAutofit/>
            </a:bodyPr>
            <a:lstStyle/>
            <a:p>
              <a:pPr algn="ctr">
                <a:lnSpc>
                  <a:spcPct val="111000"/>
                </a:lnSpc>
              </a:pPr>
              <a:r>
                <a:rPr lang="zh-CN" altLang="en-US" sz="1600">
                  <a:solidFill>
                    <a:schemeClr val="tx1"/>
                  </a:solidFill>
                  <a:latin typeface="Microsoft YaHei UI" panose="020B0503020204020204" charset="-122"/>
                  <a:ea typeface="Microsoft YaHei UI" panose="020B0503020204020204" charset="-122"/>
                </a:rPr>
                <a:t>二十大报告核心论述</a:t>
              </a:r>
            </a:p>
          </p:txBody>
        </p:sp>
        <p:sp>
          <p:nvSpPr>
            <p:cNvPr id="16" name="任意多边形 15"/>
            <p:cNvSpPr/>
            <p:nvPr>
              <p:custDataLst>
                <p:tags r:id="rId8"/>
              </p:custDataLst>
            </p:nvPr>
          </p:nvSpPr>
          <p:spPr>
            <a:xfrm>
              <a:off x="12800" y="2880"/>
              <a:ext cx="5440" cy="6959"/>
            </a:xfrm>
            <a:custGeom>
              <a:avLst/>
              <a:gdLst>
                <a:gd name="connisteX0" fmla="*/ 0 w 47977"/>
                <a:gd name="connsiteY0" fmla="*/ 304796 h 61383"/>
                <a:gd name="connisteX1" fmla="*/ 304796 w 47977"/>
                <a:gd name="connsiteY1" fmla="*/ 0 h 61383"/>
                <a:gd name="connisteX2" fmla="*/ 3454402 w 47977"/>
                <a:gd name="connsiteY2" fmla="*/ 0 h 61383"/>
                <a:gd name="connisteX3" fmla="*/ 3454402 w 47977"/>
                <a:gd name="connsiteY3" fmla="*/ 4114800 h 61383"/>
                <a:gd name="connisteX4" fmla="*/ 3149595 w 47977"/>
                <a:gd name="connsiteY4" fmla="*/ 4419596 h 61383"/>
                <a:gd name="connisteX5" fmla="*/ 0 w 47977"/>
                <a:gd name="connsiteY5" fmla="*/ 4419596 h 61383"/>
                <a:gd name="connisteX6" fmla="*/ 0 w 47977"/>
                <a:gd name="connsiteY6" fmla="*/ 304796 h 6138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0" t="0" r="0" b="0"/>
              <a:pathLst>
                <a:path w="3454402" h="4419597">
                  <a:moveTo>
                    <a:pt x="0" y="304797"/>
                  </a:moveTo>
                  <a:cubicBezTo>
                    <a:pt x="0" y="136465"/>
                    <a:pt x="136465" y="0"/>
                    <a:pt x="304797" y="0"/>
                  </a:cubicBezTo>
                  <a:lnTo>
                    <a:pt x="3454402" y="0"/>
                  </a:lnTo>
                  <a:lnTo>
                    <a:pt x="3454402" y="4114800"/>
                  </a:lnTo>
                  <a:cubicBezTo>
                    <a:pt x="3454402" y="4283141"/>
                    <a:pt x="3317937" y="4419597"/>
                    <a:pt x="3149596" y="4419597"/>
                  </a:cubicBezTo>
                  <a:lnTo>
                    <a:pt x="0" y="4419597"/>
                  </a:lnTo>
                  <a:lnTo>
                    <a:pt x="0" y="304797"/>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图片 16" descr="C:/Users/Administrator/AppData/Roaming/Kingsoft/office6/wppai/generateppt/f10acbae-501f-418a-9f38-f64a9b1e7688.jpgf10acbae-501f-418a-9f38-f64a9b1e7688"/>
            <p:cNvPicPr preferRelativeResize="0">
              <a:picLocks noChangeAspect="1"/>
            </p:cNvPicPr>
            <p:nvPr>
              <p:custDataLst>
                <p:tags r:id="rId9"/>
              </p:custDataLst>
            </p:nvPr>
          </p:nvPicPr>
          <p:blipFill>
            <a:blip r:embed="rId19" cstate="email">
              <a:extLst>
                <a:ext uri="{28A0092B-C50C-407E-A947-70E740481C1C}">
                  <a14:useLocalDpi xmlns:a14="http://schemas.microsoft.com/office/drawing/2010/main"/>
                </a:ext>
              </a:extLst>
            </a:blip>
            <a:srcRect/>
            <a:stretch>
              <a:fillRect/>
            </a:stretch>
          </p:blipFill>
          <p:spPr>
            <a:xfrm>
              <a:off x="14560" y="3360"/>
              <a:ext cx="1919" cy="1919"/>
            </a:xfrm>
            <a:custGeom>
              <a:avLst/>
              <a:gdLst>
                <a:gd name="connisteX0" fmla="*/ 0 w 16933"/>
                <a:gd name="connsiteY0" fmla="*/ 609603 h 16933"/>
                <a:gd name="connisteX1" fmla="*/ 609603 w 16933"/>
                <a:gd name="connsiteY1" fmla="*/ 0 h 16933"/>
                <a:gd name="connisteX2" fmla="*/ 609603 w 16933"/>
                <a:gd name="connsiteY2" fmla="*/ 0 h 16933"/>
                <a:gd name="connisteX3" fmla="*/ 1219196 w 16933"/>
                <a:gd name="connsiteY3" fmla="*/ 609603 h 16933"/>
                <a:gd name="connisteX4" fmla="*/ 1219196 w 16933"/>
                <a:gd name="connsiteY4" fmla="*/ 609603 h 16933"/>
                <a:gd name="connisteX5" fmla="*/ 609603 w 16933"/>
                <a:gd name="connsiteY5" fmla="*/ 1219196 h 16933"/>
                <a:gd name="connisteX6" fmla="*/ 609603 w 16933"/>
                <a:gd name="connsiteY6" fmla="*/ 1219196 h 16933"/>
                <a:gd name="connisteX7" fmla="*/ 0 w 16933"/>
                <a:gd name="connsiteY7" fmla="*/ 609603 h 16933"/>
                <a:gd name="connisteX8" fmla="*/ 0 w 16933"/>
                <a:gd name="connsiteY8" fmla="*/ 609603 h 169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1219197" h="1219197">
                  <a:moveTo>
                    <a:pt x="0" y="609603"/>
                  </a:moveTo>
                  <a:cubicBezTo>
                    <a:pt x="0" y="272930"/>
                    <a:pt x="272930" y="0"/>
                    <a:pt x="609603" y="0"/>
                  </a:cubicBezTo>
                  <a:lnTo>
                    <a:pt x="609603" y="0"/>
                  </a:lnTo>
                  <a:cubicBezTo>
                    <a:pt x="946276" y="0"/>
                    <a:pt x="1219197" y="272930"/>
                    <a:pt x="1219197" y="609603"/>
                  </a:cubicBezTo>
                  <a:lnTo>
                    <a:pt x="1219197" y="609603"/>
                  </a:lnTo>
                  <a:cubicBezTo>
                    <a:pt x="1219197" y="946276"/>
                    <a:pt x="946276" y="1219197"/>
                    <a:pt x="609603" y="1219197"/>
                  </a:cubicBezTo>
                  <a:lnTo>
                    <a:pt x="609603" y="1219197"/>
                  </a:lnTo>
                  <a:cubicBezTo>
                    <a:pt x="272930" y="1219197"/>
                    <a:pt x="0" y="946276"/>
                    <a:pt x="0" y="609603"/>
                  </a:cubicBezTo>
                  <a:lnTo>
                    <a:pt x="0" y="609603"/>
                  </a:lnTo>
                  <a:close/>
                </a:path>
              </a:pathLst>
            </a:custGeom>
            <a:blipFill rotWithShape="1">
              <a:blip r:embed="rId17"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9" name="文本框 8"/>
            <p:cNvSpPr txBox="1"/>
            <p:nvPr>
              <p:custDataLst>
                <p:tags r:id="rId10"/>
              </p:custDataLst>
            </p:nvPr>
          </p:nvSpPr>
          <p:spPr>
            <a:xfrm>
              <a:off x="1400" y="6480"/>
              <a:ext cx="4560" cy="2880"/>
            </a:xfrm>
            <a:prstGeom prst="rect">
              <a:avLst/>
            </a:prstGeom>
            <a:noFill/>
          </p:spPr>
          <p:txBody>
            <a:bodyPr wrap="square" lIns="0" tIns="0" rIns="0" bIns="0" rtlCol="0" anchor="t">
              <a:noAutofit/>
            </a:bodyPr>
            <a:lstStyle/>
            <a:p>
              <a:pPr algn="ctr">
                <a:lnSpc>
                  <a:spcPct val="125000"/>
                </a:lnSpc>
              </a:pPr>
              <a:r>
                <a:rPr lang="zh-CN" altLang="en-US" sz="1600">
                  <a:solidFill>
                    <a:schemeClr val="tx1"/>
                  </a:solidFill>
                  <a:latin typeface="Microsoft YaHei UI" panose="020B0503020204020204" charset="-122"/>
                  <a:ea typeface="Microsoft YaHei UI" panose="020B0503020204020204" charset="-122"/>
                </a:rPr>
                <a:t>习近平在二十大报告中提出，江山就是人民，人民就是江山。中国共产党领导人民打江山、守江山，守的是人民的心。治国有常，利民为本。为民造福是立党为公、执政为民的本质要求。</a:t>
              </a:r>
            </a:p>
          </p:txBody>
        </p:sp>
        <p:sp>
          <p:nvSpPr>
            <p:cNvPr id="14" name="文本框 13"/>
            <p:cNvSpPr txBox="1"/>
            <p:nvPr>
              <p:custDataLst>
                <p:tags r:id="rId11"/>
              </p:custDataLst>
            </p:nvPr>
          </p:nvSpPr>
          <p:spPr>
            <a:xfrm>
              <a:off x="7300" y="5680"/>
              <a:ext cx="4600" cy="640"/>
            </a:xfrm>
            <a:prstGeom prst="rect">
              <a:avLst/>
            </a:prstGeom>
            <a:noFill/>
          </p:spPr>
          <p:txBody>
            <a:bodyPr wrap="square" lIns="0" tIns="0" rIns="0" bIns="0" rtlCol="0" anchor="t">
              <a:noAutofit/>
            </a:bodyPr>
            <a:lstStyle/>
            <a:p>
              <a:pPr algn="ctr">
                <a:lnSpc>
                  <a:spcPct val="111000"/>
                </a:lnSpc>
              </a:pPr>
              <a:r>
                <a:rPr lang="zh-CN" altLang="en-US" sz="1600">
                  <a:solidFill>
                    <a:schemeClr val="tx1"/>
                  </a:solidFill>
                  <a:latin typeface="Microsoft YaHei UI" panose="020B0503020204020204" charset="-122"/>
                  <a:ea typeface="Microsoft YaHei UI" panose="020B0503020204020204" charset="-122"/>
                </a:rPr>
                <a:t>治国有常、利民为本的政治逻辑</a:t>
              </a:r>
            </a:p>
          </p:txBody>
        </p:sp>
        <p:sp>
          <p:nvSpPr>
            <p:cNvPr id="15" name="文本框 14"/>
            <p:cNvSpPr txBox="1"/>
            <p:nvPr>
              <p:custDataLst>
                <p:tags r:id="rId12"/>
              </p:custDataLst>
            </p:nvPr>
          </p:nvSpPr>
          <p:spPr>
            <a:xfrm>
              <a:off x="7320" y="6480"/>
              <a:ext cx="4560" cy="2880"/>
            </a:xfrm>
            <a:prstGeom prst="rect">
              <a:avLst/>
            </a:prstGeom>
            <a:noFill/>
          </p:spPr>
          <p:txBody>
            <a:bodyPr wrap="square" lIns="0" tIns="0" rIns="0" bIns="0" rtlCol="0" anchor="t">
              <a:noAutofit/>
            </a:bodyPr>
            <a:lstStyle/>
            <a:p>
              <a:pPr algn="ctr">
                <a:lnSpc>
                  <a:spcPct val="125000"/>
                </a:lnSpc>
              </a:pPr>
              <a:r>
                <a:rPr lang="zh-CN" altLang="en-US" sz="1600">
                  <a:solidFill>
                    <a:schemeClr val="tx1"/>
                  </a:solidFill>
                  <a:latin typeface="Microsoft YaHei UI" panose="020B0503020204020204" charset="-122"/>
                  <a:ea typeface="Microsoft YaHei UI" panose="020B0503020204020204" charset="-122"/>
                </a:rPr>
                <a:t>这一理念体现了党始终把人民利益放在首位，坚持在发展中保障和改善民生，以人民为中心开展各项工作，是党执政的根本遵循和价值取向。</a:t>
              </a:r>
            </a:p>
          </p:txBody>
        </p:sp>
        <p:sp>
          <p:nvSpPr>
            <p:cNvPr id="20" name="文本框 19"/>
            <p:cNvSpPr txBox="1"/>
            <p:nvPr>
              <p:custDataLst>
                <p:tags r:id="rId13"/>
              </p:custDataLst>
            </p:nvPr>
          </p:nvSpPr>
          <p:spPr>
            <a:xfrm>
              <a:off x="13220" y="5680"/>
              <a:ext cx="4600" cy="640"/>
            </a:xfrm>
            <a:prstGeom prst="rect">
              <a:avLst/>
            </a:prstGeom>
            <a:noFill/>
          </p:spPr>
          <p:txBody>
            <a:bodyPr wrap="square" lIns="0" tIns="0" rIns="0" bIns="0" rtlCol="0" anchor="t">
              <a:noAutofit/>
            </a:bodyPr>
            <a:lstStyle/>
            <a:p>
              <a:pPr algn="ctr">
                <a:lnSpc>
                  <a:spcPct val="111000"/>
                </a:lnSpc>
              </a:pPr>
              <a:r>
                <a:rPr lang="zh-CN" altLang="en-US" sz="1600">
                  <a:solidFill>
                    <a:schemeClr val="tx1"/>
                  </a:solidFill>
                  <a:latin typeface="Microsoft YaHei UI" panose="020B0503020204020204" charset="-122"/>
                  <a:ea typeface="Microsoft YaHei UI" panose="020B0503020204020204" charset="-122"/>
                </a:rPr>
                <a:t>脱贫攻坚战成就数据</a:t>
              </a:r>
            </a:p>
          </p:txBody>
        </p:sp>
        <p:sp>
          <p:nvSpPr>
            <p:cNvPr id="21" name="文本框 20"/>
            <p:cNvSpPr txBox="1"/>
            <p:nvPr>
              <p:custDataLst>
                <p:tags r:id="rId14"/>
              </p:custDataLst>
            </p:nvPr>
          </p:nvSpPr>
          <p:spPr>
            <a:xfrm>
              <a:off x="13240" y="6480"/>
              <a:ext cx="4560" cy="2880"/>
            </a:xfrm>
            <a:prstGeom prst="rect">
              <a:avLst/>
            </a:prstGeom>
            <a:noFill/>
          </p:spPr>
          <p:txBody>
            <a:bodyPr wrap="square" lIns="0" tIns="0" rIns="0" bIns="0" rtlCol="0" anchor="t">
              <a:noAutofit/>
            </a:bodyPr>
            <a:lstStyle/>
            <a:p>
              <a:pPr algn="ctr">
                <a:lnSpc>
                  <a:spcPct val="125000"/>
                </a:lnSpc>
              </a:pPr>
              <a:r>
                <a:rPr lang="zh-CN" altLang="en-US" sz="1600">
                  <a:solidFill>
                    <a:schemeClr val="tx1"/>
                  </a:solidFill>
                  <a:latin typeface="Microsoft YaHei UI" panose="020B0503020204020204" charset="-122"/>
                  <a:ea typeface="Microsoft YaHei UI" panose="020B0503020204020204" charset="-122"/>
                </a:rPr>
                <a:t>党的十八大以来，以习近平同志为核心的党中央团结带领全党全国各族人民打赢脱贫攻坚战，近</a:t>
              </a:r>
              <a:r>
                <a:rPr lang="en-US" altLang="zh-CN" sz="1600">
                  <a:solidFill>
                    <a:schemeClr val="tx1"/>
                  </a:solidFill>
                  <a:latin typeface="Microsoft YaHei UI" panose="020B0503020204020204" charset="-122"/>
                  <a:ea typeface="Microsoft YaHei UI" panose="020B0503020204020204" charset="-122"/>
                </a:rPr>
                <a:t>1</a:t>
              </a:r>
              <a:r>
                <a:rPr lang="zh-CN" altLang="en-US" sz="1600">
                  <a:solidFill>
                    <a:schemeClr val="tx1"/>
                  </a:solidFill>
                  <a:latin typeface="Microsoft YaHei UI" panose="020B0503020204020204" charset="-122"/>
                  <a:ea typeface="Microsoft YaHei UI" panose="020B0503020204020204" charset="-122"/>
                </a:rPr>
                <a:t>亿农村贫困人口通过精准扶贫告别贫困，同全国人民一起进入全面小康社会。</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custDataLst>
              <p:tags r:id="rId2"/>
            </p:custDataLst>
          </p:nvPr>
        </p:nvPicPr>
        <p:blipFill>
          <a:blip r:embed="rId13"/>
          <a:stretch>
            <a:fillRect/>
          </a:stretch>
        </p:blipFill>
        <p:spPr>
          <a:xfrm>
            <a:off x="0" y="0"/>
            <a:ext cx="12191365" cy="6858000"/>
          </a:xfrm>
          <a:prstGeom prst="rect">
            <a:avLst/>
          </a:prstGeom>
          <a:noFill/>
          <a:ln>
            <a:noFill/>
          </a:ln>
        </p:spPr>
        <p:style>
          <a:lnRef idx="2">
            <a:schemeClr val="accent1">
              <a:lumMod val="75000"/>
            </a:schemeClr>
          </a:lnRef>
          <a:fillRef idx="1">
            <a:schemeClr val="accent1"/>
          </a:fillRef>
          <a:effectRef idx="0">
            <a:srgbClr val="FFFFFF"/>
          </a:effectRef>
          <a:fontRef idx="minor">
            <a:schemeClr val="lt1"/>
          </a:fontRef>
        </p:style>
      </p:pic>
      <p:sp>
        <p:nvSpPr>
          <p:cNvPr id="2" name="标题 1"/>
          <p:cNvSpPr>
            <a:spLocks noGrp="1"/>
          </p:cNvSpPr>
          <p:nvPr>
            <p:ph type="title"/>
            <p:custDataLst>
              <p:tags r:id="rId3"/>
            </p:custDataLst>
          </p:nvPr>
        </p:nvSpPr>
        <p:spPr>
          <a:xfrm>
            <a:off x="609603" y="609603"/>
            <a:ext cx="11112502" cy="761997"/>
          </a:xfrm>
          <a:noFill/>
        </p:spPr>
        <p:txBody>
          <a:bodyPr lIns="0" tIns="0" rIns="0" bIns="0" anchor="t">
            <a:noAutofit/>
          </a:bodyPr>
          <a:lstStyle/>
          <a:p>
            <a:pPr algn="l">
              <a:lnSpc>
                <a:spcPct val="114000"/>
              </a:lnSpc>
            </a:pPr>
            <a:r>
              <a:rPr lang="zh-CN" altLang="en-US" sz="4400">
                <a:solidFill>
                  <a:schemeClr val="bg1"/>
                </a:solidFill>
                <a:latin typeface="Microsoft YaHei UI" panose="020B0503020204020204" charset="-122"/>
                <a:ea typeface="Microsoft YaHei UI" panose="020B0503020204020204" charset="-122"/>
              </a:rPr>
              <a:t>从生活水平到生活品质的跃升</a:t>
            </a:r>
          </a:p>
        </p:txBody>
      </p:sp>
      <p:grpSp>
        <p:nvGrpSpPr>
          <p:cNvPr id="16" name="组合 15"/>
          <p:cNvGrpSpPr/>
          <p:nvPr/>
        </p:nvGrpSpPr>
        <p:grpSpPr>
          <a:xfrm>
            <a:off x="609600" y="1828800"/>
            <a:ext cx="10972796" cy="4418965"/>
            <a:chOff x="960" y="2880"/>
            <a:chExt cx="17280" cy="6959"/>
          </a:xfrm>
        </p:grpSpPr>
        <p:pic>
          <p:nvPicPr>
            <p:cNvPr id="4" name="图片 3" descr="C:/Users/Administrator/AppData/Roaming/Kingsoft/office6/wppai/generateppt/a5fa31a8-fd23-470e-b022-cdb69337432e.jpga5fa31a8-fd23-470e-b022-cdb69337432e"/>
            <p:cNvPicPr preferRelativeResize="0">
              <a:picLocks noChangeAspect="1"/>
            </p:cNvPicPr>
            <p:nvPr>
              <p:custDataLst>
                <p:tags r:id="rId4"/>
              </p:custDataLst>
            </p:nvPr>
          </p:nvPicPr>
          <p:blipFill>
            <a:blip r:embed="rId14" cstate="email">
              <a:extLst>
                <a:ext uri="{28A0092B-C50C-407E-A947-70E740481C1C}">
                  <a14:useLocalDpi xmlns:a14="http://schemas.microsoft.com/office/drawing/2010/main"/>
                </a:ext>
              </a:extLst>
            </a:blip>
            <a:srcRect/>
            <a:stretch>
              <a:fillRect/>
            </a:stretch>
          </p:blipFill>
          <p:spPr>
            <a:xfrm>
              <a:off x="960" y="2880"/>
              <a:ext cx="4000" cy="3359"/>
            </a:xfrm>
            <a:custGeom>
              <a:avLst/>
              <a:gdLst>
                <a:gd name="connisteX0" fmla="*/ 0 w 35277"/>
                <a:gd name="connsiteY0" fmla="*/ 304796 h 29633"/>
                <a:gd name="connisteX1" fmla="*/ 304796 w 35277"/>
                <a:gd name="connsiteY1" fmla="*/ 0 h 29633"/>
                <a:gd name="connisteX2" fmla="*/ 2540002 w 35277"/>
                <a:gd name="connsiteY2" fmla="*/ 0 h 29633"/>
                <a:gd name="connisteX3" fmla="*/ 2540002 w 35277"/>
                <a:gd name="connsiteY3" fmla="*/ 2133596 h 29633"/>
                <a:gd name="connisteX4" fmla="*/ 0 w 35277"/>
                <a:gd name="connsiteY4" fmla="*/ 2133596 h 29633"/>
                <a:gd name="connisteX5" fmla="*/ 0 w 35277"/>
                <a:gd name="connsiteY5" fmla="*/ 304796 h 296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2540002" h="2133597">
                  <a:moveTo>
                    <a:pt x="0" y="304797"/>
                  </a:moveTo>
                  <a:cubicBezTo>
                    <a:pt x="0" y="136465"/>
                    <a:pt x="136465" y="0"/>
                    <a:pt x="304797" y="0"/>
                  </a:cubicBezTo>
                  <a:lnTo>
                    <a:pt x="2540002" y="0"/>
                  </a:lnTo>
                  <a:lnTo>
                    <a:pt x="2540002" y="2133597"/>
                  </a:lnTo>
                  <a:lnTo>
                    <a:pt x="0" y="2133597"/>
                  </a:lnTo>
                  <a:lnTo>
                    <a:pt x="0" y="304797"/>
                  </a:lnTo>
                  <a:close/>
                </a:path>
              </a:pathLst>
            </a:custGeom>
            <a:blipFill rotWithShape="1">
              <a:blip r:embed="rId15"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7" name="任意多边形 6"/>
            <p:cNvSpPr/>
            <p:nvPr>
              <p:custDataLst>
                <p:tags r:id="rId5"/>
              </p:custDataLst>
            </p:nvPr>
          </p:nvSpPr>
          <p:spPr>
            <a:xfrm>
              <a:off x="4960" y="2880"/>
              <a:ext cx="13280" cy="3359"/>
            </a:xfrm>
            <a:custGeom>
              <a:avLst/>
              <a:gdLst>
                <a:gd name="connisteX0" fmla="*/ 0 w 117122"/>
                <a:gd name="connsiteY0" fmla="*/ 0 h 29633"/>
                <a:gd name="connisteX1" fmla="*/ 8432797 w 117122"/>
                <a:gd name="connsiteY1" fmla="*/ 0 h 29633"/>
                <a:gd name="connisteX2" fmla="*/ 8432797 w 117122"/>
                <a:gd name="connsiteY2" fmla="*/ 1828800 h 29633"/>
                <a:gd name="connisteX3" fmla="*/ 8128001 w 117122"/>
                <a:gd name="connsiteY3" fmla="*/ 2133596 h 29633"/>
                <a:gd name="connisteX4" fmla="*/ 0 w 117122"/>
                <a:gd name="connsiteY4" fmla="*/ 2133596 h 29633"/>
                <a:gd name="connisteX5" fmla="*/ 0 w 117122"/>
                <a:gd name="connsiteY5" fmla="*/ 0 h 296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8432798" h="2133597">
                  <a:moveTo>
                    <a:pt x="0" y="0"/>
                  </a:moveTo>
                  <a:lnTo>
                    <a:pt x="8432798" y="0"/>
                  </a:lnTo>
                  <a:lnTo>
                    <a:pt x="8432798" y="1828800"/>
                  </a:lnTo>
                  <a:cubicBezTo>
                    <a:pt x="8432798" y="1997141"/>
                    <a:pt x="8296342" y="2133597"/>
                    <a:pt x="8128001" y="2133597"/>
                  </a:cubicBezTo>
                  <a:lnTo>
                    <a:pt x="0" y="2133597"/>
                  </a:lnTo>
                  <a:lnTo>
                    <a:pt x="0" y="0"/>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0" name="图片 9" descr="C:/Users/Administrator/AppData/Roaming/Kingsoft/office6/wppai/generateppt/a4bf2628-c59b-4a44-bf47-fadcbfe3345b.jpga4bf2628-c59b-4a44-bf47-fadcbfe3345b"/>
            <p:cNvPicPr preferRelativeResize="0">
              <a:picLocks noChangeAspect="1"/>
            </p:cNvPicPr>
            <p:nvPr>
              <p:custDataLst>
                <p:tags r:id="rId6"/>
              </p:custDataLst>
            </p:nvPr>
          </p:nvPicPr>
          <p:blipFill>
            <a:blip r:embed="rId16" cstate="email">
              <a:extLst>
                <a:ext uri="{28A0092B-C50C-407E-A947-70E740481C1C}">
                  <a14:useLocalDpi xmlns:a14="http://schemas.microsoft.com/office/drawing/2010/main"/>
                </a:ext>
              </a:extLst>
            </a:blip>
            <a:srcRect/>
            <a:stretch>
              <a:fillRect/>
            </a:stretch>
          </p:blipFill>
          <p:spPr>
            <a:xfrm>
              <a:off x="960" y="6480"/>
              <a:ext cx="4000" cy="3359"/>
            </a:xfrm>
            <a:custGeom>
              <a:avLst/>
              <a:gdLst>
                <a:gd name="connisteX0" fmla="*/ 0 w 35277"/>
                <a:gd name="connsiteY0" fmla="*/ 304796 h 29633"/>
                <a:gd name="connisteX1" fmla="*/ 304796 w 35277"/>
                <a:gd name="connsiteY1" fmla="*/ 0 h 29633"/>
                <a:gd name="connisteX2" fmla="*/ 2540002 w 35277"/>
                <a:gd name="connsiteY2" fmla="*/ 0 h 29633"/>
                <a:gd name="connisteX3" fmla="*/ 2540002 w 35277"/>
                <a:gd name="connsiteY3" fmla="*/ 2133596 h 29633"/>
                <a:gd name="connisteX4" fmla="*/ 0 w 35277"/>
                <a:gd name="connsiteY4" fmla="*/ 2133596 h 29633"/>
                <a:gd name="connisteX5" fmla="*/ 0 w 35277"/>
                <a:gd name="connsiteY5" fmla="*/ 304796 h 296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2540002" h="2133597">
                  <a:moveTo>
                    <a:pt x="0" y="304797"/>
                  </a:moveTo>
                  <a:cubicBezTo>
                    <a:pt x="0" y="136465"/>
                    <a:pt x="136465" y="0"/>
                    <a:pt x="304797" y="0"/>
                  </a:cubicBezTo>
                  <a:lnTo>
                    <a:pt x="2540002" y="0"/>
                  </a:lnTo>
                  <a:lnTo>
                    <a:pt x="2540002" y="2133597"/>
                  </a:lnTo>
                  <a:lnTo>
                    <a:pt x="0" y="2133597"/>
                  </a:lnTo>
                  <a:lnTo>
                    <a:pt x="0" y="304797"/>
                  </a:lnTo>
                  <a:close/>
                </a:path>
              </a:pathLst>
            </a:custGeom>
            <a:blipFill rotWithShape="1">
              <a:blip r:embed="rId15"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13" name="任意多边形 12"/>
            <p:cNvSpPr/>
            <p:nvPr>
              <p:custDataLst>
                <p:tags r:id="rId7"/>
              </p:custDataLst>
            </p:nvPr>
          </p:nvSpPr>
          <p:spPr>
            <a:xfrm>
              <a:off x="4960" y="6480"/>
              <a:ext cx="13280" cy="3359"/>
            </a:xfrm>
            <a:custGeom>
              <a:avLst/>
              <a:gdLst>
                <a:gd name="connisteX0" fmla="*/ 0 w 117122"/>
                <a:gd name="connsiteY0" fmla="*/ 0 h 29633"/>
                <a:gd name="connisteX1" fmla="*/ 8432797 w 117122"/>
                <a:gd name="connsiteY1" fmla="*/ 0 h 29633"/>
                <a:gd name="connisteX2" fmla="*/ 8432797 w 117122"/>
                <a:gd name="connsiteY2" fmla="*/ 1828800 h 29633"/>
                <a:gd name="connisteX3" fmla="*/ 8128001 w 117122"/>
                <a:gd name="connsiteY3" fmla="*/ 2133596 h 29633"/>
                <a:gd name="connisteX4" fmla="*/ 0 w 117122"/>
                <a:gd name="connsiteY4" fmla="*/ 2133596 h 29633"/>
                <a:gd name="connisteX5" fmla="*/ 0 w 117122"/>
                <a:gd name="connsiteY5" fmla="*/ 0 h 2963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0" t="0" r="0" b="0"/>
              <a:pathLst>
                <a:path w="8432798" h="2133597">
                  <a:moveTo>
                    <a:pt x="0" y="0"/>
                  </a:moveTo>
                  <a:lnTo>
                    <a:pt x="8432798" y="0"/>
                  </a:lnTo>
                  <a:lnTo>
                    <a:pt x="8432798" y="1828800"/>
                  </a:lnTo>
                  <a:cubicBezTo>
                    <a:pt x="8432798" y="1997141"/>
                    <a:pt x="8296342" y="2133597"/>
                    <a:pt x="8128001" y="2133597"/>
                  </a:cubicBezTo>
                  <a:lnTo>
                    <a:pt x="0" y="2133597"/>
                  </a:lnTo>
                  <a:lnTo>
                    <a:pt x="0" y="0"/>
                  </a:lnTo>
                  <a:close/>
                </a:path>
              </a:pathLst>
            </a:custGeom>
            <a:gradFill>
              <a:gsLst>
                <a:gs pos="0">
                  <a:schemeClr val="accent2"/>
                </a:gs>
                <a:gs pos="100000">
                  <a:schemeClr val="accent1"/>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8"/>
              </p:custDataLst>
            </p:nvPr>
          </p:nvSpPr>
          <p:spPr>
            <a:xfrm>
              <a:off x="5440" y="3240"/>
              <a:ext cx="124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改革开放初期民生诉求</a:t>
              </a:r>
            </a:p>
          </p:txBody>
        </p:sp>
        <p:sp>
          <p:nvSpPr>
            <p:cNvPr id="9" name="文本框 8"/>
            <p:cNvSpPr txBox="1"/>
            <p:nvPr>
              <p:custDataLst>
                <p:tags r:id="rId9"/>
              </p:custDataLst>
            </p:nvPr>
          </p:nvSpPr>
          <p:spPr>
            <a:xfrm>
              <a:off x="5440" y="3960"/>
              <a:ext cx="12400" cy="1920"/>
            </a:xfrm>
            <a:prstGeom prst="rect">
              <a:avLst/>
            </a:prstGeom>
            <a:noFill/>
          </p:spPr>
          <p:txBody>
            <a:bodyPr wrap="square" lIns="0" tIns="0" rIns="0" bIns="0" rtlCol="0" anchor="t">
              <a:noAutofit/>
            </a:bodyPr>
            <a:lstStyle/>
            <a:p>
              <a:pPr algn="l">
                <a:lnSpc>
                  <a:spcPct val="125000"/>
                </a:lnSpc>
              </a:pPr>
              <a:r>
                <a:rPr lang="en-US" altLang="en-US" sz="1600">
                  <a:solidFill>
                    <a:schemeClr val="tx1"/>
                  </a:solidFill>
                  <a:latin typeface="Microsoft YaHei UI" panose="020B0503020204020204" charset="-122"/>
                  <a:ea typeface="Microsoft YaHei UI" panose="020B0503020204020204" charset="-122"/>
                </a:rPr>
                <a:t>1981</a:t>
              </a:r>
              <a:r>
                <a:rPr lang="zh-CN" altLang="en-US" sz="1600">
                  <a:solidFill>
                    <a:schemeClr val="tx1"/>
                  </a:solidFill>
                  <a:latin typeface="Microsoft YaHei UI" panose="020B0503020204020204" charset="-122"/>
                  <a:ea typeface="Microsoft YaHei UI" panose="020B0503020204020204" charset="-122"/>
                </a:rPr>
                <a:t>年，党的十一届六中全会指出，我国所要解决的主要矛盾是人民日益增长的物质文化需要同落后的社会生产之间的矛盾。当时民生诉求主要围绕提高物质文化生活水平，解决温饱等基本问题。</a:t>
              </a:r>
            </a:p>
          </p:txBody>
        </p:sp>
        <p:sp>
          <p:nvSpPr>
            <p:cNvPr id="14" name="文本框 13"/>
            <p:cNvSpPr txBox="1"/>
            <p:nvPr>
              <p:custDataLst>
                <p:tags r:id="rId10"/>
              </p:custDataLst>
            </p:nvPr>
          </p:nvSpPr>
          <p:spPr>
            <a:xfrm>
              <a:off x="5440" y="6840"/>
              <a:ext cx="124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新时代民生诉求变化</a:t>
              </a:r>
            </a:p>
          </p:txBody>
        </p:sp>
        <p:sp>
          <p:nvSpPr>
            <p:cNvPr id="15" name="文本框 14"/>
            <p:cNvSpPr txBox="1"/>
            <p:nvPr>
              <p:custDataLst>
                <p:tags r:id="rId11"/>
              </p:custDataLst>
            </p:nvPr>
          </p:nvSpPr>
          <p:spPr>
            <a:xfrm>
              <a:off x="5440" y="7560"/>
              <a:ext cx="12400" cy="1920"/>
            </a:xfrm>
            <a:prstGeom prst="rect">
              <a:avLst/>
            </a:prstGeom>
            <a:noFill/>
          </p:spPr>
          <p:txBody>
            <a:bodyPr wrap="square" lIns="0" tIns="0" rIns="0" bIns="0" rtlCol="0" anchor="t">
              <a:noAutofit/>
            </a:bodyPr>
            <a:lstStyle/>
            <a:p>
              <a:pPr algn="l">
                <a:lnSpc>
                  <a:spcPct val="125000"/>
                </a:lnSpc>
              </a:pPr>
              <a:r>
                <a:rPr lang="en-US" altLang="en-US" sz="1600">
                  <a:solidFill>
                    <a:schemeClr val="tx1"/>
                  </a:solidFill>
                  <a:latin typeface="Microsoft YaHei UI" panose="020B0503020204020204" charset="-122"/>
                  <a:ea typeface="Microsoft YaHei UI" panose="020B0503020204020204" charset="-122"/>
                </a:rPr>
                <a:t>2017</a:t>
              </a:r>
              <a:r>
                <a:rPr lang="zh-CN" altLang="en-US" sz="1600">
                  <a:solidFill>
                    <a:schemeClr val="tx1"/>
                  </a:solidFill>
                  <a:latin typeface="Microsoft YaHei UI" panose="020B0503020204020204" charset="-122"/>
                  <a:ea typeface="Microsoft YaHei UI" panose="020B0503020204020204" charset="-122"/>
                </a:rPr>
                <a:t>年，党的十九大指出，中国特色社会主义进入新时代，我国社会主要矛盾已经转化为人民日益增长的美好生活需要和不平衡不充分的发展之间的矛盾。人民美好生活需要日益广泛，不仅对物质文化生活提出了更高要求，而且在民主、法治、公平、正义、安全、环境等方面的要求日益增长。</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609603"/>
            <a:ext cx="92837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从生活水平到生活品质的跃升</a:t>
            </a:r>
          </a:p>
        </p:txBody>
      </p:sp>
      <p:pic>
        <p:nvPicPr>
          <p:cNvPr id="5" name="图片 4" descr="C:/Users/Administrator/AppData/Roaming/Kingsoft/office6/wppai/generateppt/aa0995f5-6f65-4b07-a725-927b0d5cc135.jpgaa0995f5-6f65-4b07-a725-927b0d5cc135"/>
          <p:cNvPicPr preferRelativeResize="0">
            <a:picLocks noChangeAspect="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a:xfrm>
            <a:off x="609603" y="1828800"/>
            <a:ext cx="10972800" cy="2540000"/>
          </a:xfrm>
          <a:prstGeom prst="rect">
            <a:avLst/>
          </a:prstGeom>
          <a:blipFill rotWithShape="1">
            <a:blip r:embed="rId9"/>
            <a:stretch>
              <a:fillRect/>
            </a:stretch>
          </a:blipFill>
          <a:ln w="0">
            <a:noFill/>
          </a:ln>
          <a:extLst>
            <a:ext uri="{91240B29-F687-4F45-9708-019B960494DF}">
              <a14:hiddenLine xmlns:a14="http://schemas.microsoft.com/office/drawing/2010/main" w="0">
                <a:pattFill prst="pct5">
                  <a:fgClr>
                    <a:prstClr val="black"/>
                  </a:fgClr>
                </a:pattFill>
              </a14:hiddenLine>
            </a:ext>
          </a:extLst>
        </p:spPr>
      </p:pic>
      <p:grpSp>
        <p:nvGrpSpPr>
          <p:cNvPr id="11" name="组合 10"/>
          <p:cNvGrpSpPr/>
          <p:nvPr/>
        </p:nvGrpSpPr>
        <p:grpSpPr>
          <a:xfrm>
            <a:off x="609600" y="4826000"/>
            <a:ext cx="9220200" cy="1422400"/>
            <a:chOff x="960" y="7600"/>
            <a:chExt cx="14520" cy="2240"/>
          </a:xfrm>
        </p:grpSpPr>
        <p:sp>
          <p:nvSpPr>
            <p:cNvPr id="8" name="任意多边形 7"/>
            <p:cNvSpPr/>
            <p:nvPr>
              <p:custDataLst>
                <p:tags r:id="rId4"/>
              </p:custDataLst>
            </p:nvPr>
          </p:nvSpPr>
          <p:spPr>
            <a:xfrm>
              <a:off x="960" y="7600"/>
              <a:ext cx="80" cy="2240"/>
            </a:xfrm>
            <a:custGeom>
              <a:avLst/>
              <a:gdLst>
                <a:gd name="connisteX0" fmla="*/ 0 w 705"/>
                <a:gd name="connsiteY0" fmla="*/ 25402 h 19755"/>
                <a:gd name="connisteX1" fmla="*/ 25402 w 705"/>
                <a:gd name="connsiteY1" fmla="*/ 0 h 19755"/>
                <a:gd name="connisteX2" fmla="*/ 25402 w 705"/>
                <a:gd name="connsiteY2" fmla="*/ 0 h 19755"/>
                <a:gd name="connisteX3" fmla="*/ 50804 w 705"/>
                <a:gd name="connsiteY3" fmla="*/ 25402 h 19755"/>
                <a:gd name="connisteX4" fmla="*/ 50804 w 705"/>
                <a:gd name="connsiteY4" fmla="*/ 1397002 h 19755"/>
                <a:gd name="connisteX5" fmla="*/ 25402 w 705"/>
                <a:gd name="connsiteY5" fmla="*/ 1422404 h 19755"/>
                <a:gd name="connisteX6" fmla="*/ 25402 w 705"/>
                <a:gd name="connsiteY6" fmla="*/ 1422404 h 19755"/>
                <a:gd name="connisteX7" fmla="*/ 0 w 705"/>
                <a:gd name="connsiteY7" fmla="*/ 1397002 h 19755"/>
                <a:gd name="connisteX8" fmla="*/ 0 w 705"/>
                <a:gd name="connsiteY8" fmla="*/ 25402 h 197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422404">
                  <a:moveTo>
                    <a:pt x="0" y="25402"/>
                  </a:moveTo>
                  <a:cubicBezTo>
                    <a:pt x="0" y="11375"/>
                    <a:pt x="11375" y="0"/>
                    <a:pt x="25402" y="0"/>
                  </a:cubicBezTo>
                  <a:lnTo>
                    <a:pt x="25402" y="0"/>
                  </a:lnTo>
                  <a:cubicBezTo>
                    <a:pt x="39429" y="0"/>
                    <a:pt x="50804" y="11375"/>
                    <a:pt x="50804" y="25402"/>
                  </a:cubicBezTo>
                  <a:lnTo>
                    <a:pt x="50804" y="1397002"/>
                  </a:lnTo>
                  <a:cubicBezTo>
                    <a:pt x="50804" y="1411038"/>
                    <a:pt x="39429" y="1422404"/>
                    <a:pt x="25402" y="1422404"/>
                  </a:cubicBezTo>
                  <a:lnTo>
                    <a:pt x="25402" y="1422404"/>
                  </a:lnTo>
                  <a:cubicBezTo>
                    <a:pt x="11375" y="1422404"/>
                    <a:pt x="0" y="1411038"/>
                    <a:pt x="0" y="1397002"/>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custDataLst>
                <p:tags r:id="rId5"/>
              </p:custDataLst>
            </p:nvPr>
          </p:nvSpPr>
          <p:spPr>
            <a:xfrm>
              <a:off x="1200" y="7600"/>
              <a:ext cx="1428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主要矛盾转化的理论创新</a:t>
              </a:r>
            </a:p>
          </p:txBody>
        </p:sp>
        <p:sp>
          <p:nvSpPr>
            <p:cNvPr id="10" name="文本框 9"/>
            <p:cNvSpPr txBox="1"/>
            <p:nvPr>
              <p:custDataLst>
                <p:tags r:id="rId6"/>
              </p:custDataLst>
            </p:nvPr>
          </p:nvSpPr>
          <p:spPr>
            <a:xfrm>
              <a:off x="1200" y="8400"/>
              <a:ext cx="14240" cy="144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从关注</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生活水平</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到强调</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生活品质</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，体现了党对社会发展规律和人民需求变化的深刻把握。</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生活品质</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在物质文化生活水平基础上，更加强调人民群众的主观感受和价值评价，是党的民生事业重心质的飞跃。</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3"/>
            <p:custDataLst>
              <p:tags r:id="rId2"/>
            </p:custDataLst>
          </p:nvPr>
        </p:nvSpPr>
        <p:spPr/>
        <p:txBody>
          <a:bodyPr/>
          <a:lstStyle/>
          <a:p>
            <a:r>
              <a:rPr lang="zh-CN" altLang="en-US"/>
              <a:t>第二章</a:t>
            </a:r>
          </a:p>
        </p:txBody>
      </p:sp>
      <p:sp>
        <p:nvSpPr>
          <p:cNvPr id="3" name="标题 2"/>
          <p:cNvSpPr>
            <a:spLocks noGrp="1"/>
          </p:cNvSpPr>
          <p:nvPr>
            <p:ph type="ctrTitle" idx="14"/>
            <p:custDataLst>
              <p:tags r:id="rId3"/>
            </p:custDataLst>
          </p:nvPr>
        </p:nvSpPr>
        <p:spPr>
          <a:xfrm>
            <a:off x="2266317" y="4017014"/>
            <a:ext cx="5448297" cy="1219197"/>
          </a:xfrm>
        </p:spPr>
        <p:txBody>
          <a:bodyPr/>
          <a:lstStyle/>
          <a:p>
            <a:r>
              <a:rPr lang="zh-CN" altLang="en-US" sz="3800"/>
              <a:t>完善分配制度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03" y="609603"/>
            <a:ext cx="11112502" cy="761997"/>
          </a:xfrm>
          <a:noFill/>
        </p:spPr>
        <p:txBody>
          <a:bodyPr lIns="0" tIns="0" rIns="0" bIns="0" anchor="t">
            <a:noAutofit/>
          </a:bodyPr>
          <a:lstStyle/>
          <a:p>
            <a:pPr algn="l">
              <a:lnSpc>
                <a:spcPct val="114000"/>
              </a:lnSpc>
            </a:pPr>
            <a:r>
              <a:rPr lang="zh-CN" altLang="en-US" sz="4400">
                <a:solidFill>
                  <a:schemeClr val="tx1"/>
                </a:solidFill>
                <a:latin typeface="Microsoft YaHei UI" panose="020B0503020204020204" charset="-122"/>
                <a:ea typeface="Microsoft YaHei UI" panose="020B0503020204020204" charset="-122"/>
              </a:rPr>
              <a:t>完善分配制度</a:t>
            </a:r>
          </a:p>
        </p:txBody>
      </p:sp>
      <p:pic>
        <p:nvPicPr>
          <p:cNvPr id="4" name="图片 3" descr="C:/Users/Administrator/AppData/Roaming/Kingsoft/office6/wppai/generateppt/89c8ae630950a6c5c948463763360ca2.jpg89c8ae630950a6c5c948463763360ca2"/>
          <p:cNvPicPr preferRelativeResize="0">
            <a:picLocks noChangeAspect="1"/>
          </p:cNvPicPr>
          <p:nvPr>
            <p:custDataLst>
              <p:tags r:id="rId3"/>
            </p:custDataLst>
          </p:nvPr>
        </p:nvPicPr>
        <p:blipFill>
          <a:blip r:embed="rId14" cstate="email">
            <a:extLst>
              <a:ext uri="{28A0092B-C50C-407E-A947-70E740481C1C}">
                <a14:useLocalDpi xmlns:a14="http://schemas.microsoft.com/office/drawing/2010/main"/>
              </a:ext>
            </a:extLst>
          </a:blip>
          <a:srcRect/>
          <a:stretch>
            <a:fillRect/>
          </a:stretch>
        </p:blipFill>
        <p:spPr>
          <a:xfrm>
            <a:off x="609603" y="1828800"/>
            <a:ext cx="10972800" cy="2234565"/>
          </a:xfrm>
          <a:prstGeom prst="rect">
            <a:avLst/>
          </a:prstGeom>
          <a:blipFill rotWithShape="1">
            <a:blip r:embed="rId15"/>
            <a:stretch>
              <a:fillRect/>
            </a:stretch>
          </a:blipFill>
          <a:ln w="0">
            <a:noFill/>
          </a:ln>
          <a:extLst>
            <a:ext uri="{91240B29-F687-4F45-9708-019B960494DF}">
              <a14:hiddenLine xmlns:a14="http://schemas.microsoft.com/office/drawing/2010/main" w="0">
                <a:pattFill prst="pct5">
                  <a:fgClr>
                    <a:prstClr val="black"/>
                  </a:fgClr>
                </a:pattFill>
              </a14:hiddenLine>
            </a:ext>
          </a:extLst>
        </p:spPr>
      </p:pic>
      <p:grpSp>
        <p:nvGrpSpPr>
          <p:cNvPr id="16" name="组合 15"/>
          <p:cNvGrpSpPr/>
          <p:nvPr/>
        </p:nvGrpSpPr>
        <p:grpSpPr>
          <a:xfrm>
            <a:off x="609600" y="4521200"/>
            <a:ext cx="11049000" cy="1727200"/>
            <a:chOff x="960" y="7120"/>
            <a:chExt cx="17400" cy="2720"/>
          </a:xfrm>
        </p:grpSpPr>
        <p:sp>
          <p:nvSpPr>
            <p:cNvPr id="7" name="任意多边形 6"/>
            <p:cNvSpPr/>
            <p:nvPr>
              <p:custDataLst>
                <p:tags r:id="rId4"/>
              </p:custDataLst>
            </p:nvPr>
          </p:nvSpPr>
          <p:spPr>
            <a:xfrm>
              <a:off x="960" y="7120"/>
              <a:ext cx="80"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任意多边形 9"/>
            <p:cNvSpPr/>
            <p:nvPr>
              <p:custDataLst>
                <p:tags r:id="rId5"/>
              </p:custDataLst>
            </p:nvPr>
          </p:nvSpPr>
          <p:spPr>
            <a:xfrm>
              <a:off x="6960" y="7120"/>
              <a:ext cx="81"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6"/>
              </p:custDataLst>
            </p:nvPr>
          </p:nvSpPr>
          <p:spPr>
            <a:xfrm>
              <a:off x="1200" y="7120"/>
              <a:ext cx="5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收入分配的现状分析</a:t>
              </a:r>
            </a:p>
          </p:txBody>
        </p:sp>
        <p:sp>
          <p:nvSpPr>
            <p:cNvPr id="9" name="文本框 8"/>
            <p:cNvSpPr txBox="1"/>
            <p:nvPr>
              <p:custDataLst>
                <p:tags r:id="rId7"/>
              </p:custDataLst>
            </p:nvPr>
          </p:nvSpPr>
          <p:spPr>
            <a:xfrm>
              <a:off x="1200" y="7920"/>
              <a:ext cx="5120" cy="192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当前我国收入分配存在城乡差距、区域差距、行业差距等问题，需要通过改革来缩小这些差距，促进社会公平正义。</a:t>
              </a:r>
            </a:p>
          </p:txBody>
        </p:sp>
        <p:sp>
          <p:nvSpPr>
            <p:cNvPr id="13" name="任意多边形 12"/>
            <p:cNvSpPr/>
            <p:nvPr>
              <p:custDataLst>
                <p:tags r:id="rId8"/>
              </p:custDataLst>
            </p:nvPr>
          </p:nvSpPr>
          <p:spPr>
            <a:xfrm>
              <a:off x="12960" y="7120"/>
              <a:ext cx="80"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custDataLst>
                <p:tags r:id="rId9"/>
              </p:custDataLst>
            </p:nvPr>
          </p:nvSpPr>
          <p:spPr>
            <a:xfrm>
              <a:off x="7200" y="7120"/>
              <a:ext cx="5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分配制度改革的方向</a:t>
              </a:r>
            </a:p>
          </p:txBody>
        </p:sp>
        <p:sp>
          <p:nvSpPr>
            <p:cNvPr id="12" name="文本框 11"/>
            <p:cNvSpPr txBox="1"/>
            <p:nvPr>
              <p:custDataLst>
                <p:tags r:id="rId10"/>
              </p:custDataLst>
            </p:nvPr>
          </p:nvSpPr>
          <p:spPr>
            <a:xfrm>
              <a:off x="7200" y="7920"/>
              <a:ext cx="5120" cy="192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分配制度改革的方向是坚持和完善按劳分配为主体、多种分配方式并存的分配制度，形成合理有序的收入分配格局。</a:t>
              </a:r>
            </a:p>
          </p:txBody>
        </p:sp>
        <p:sp>
          <p:nvSpPr>
            <p:cNvPr id="14" name="文本框 13"/>
            <p:cNvSpPr txBox="1"/>
            <p:nvPr>
              <p:custDataLst>
                <p:tags r:id="rId11"/>
              </p:custDataLst>
            </p:nvPr>
          </p:nvSpPr>
          <p:spPr>
            <a:xfrm>
              <a:off x="13200" y="7120"/>
              <a:ext cx="516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促进公平分配的措施</a:t>
              </a:r>
            </a:p>
          </p:txBody>
        </p:sp>
        <p:sp>
          <p:nvSpPr>
            <p:cNvPr id="15" name="文本框 14"/>
            <p:cNvSpPr txBox="1"/>
            <p:nvPr>
              <p:custDataLst>
                <p:tags r:id="rId12"/>
              </p:custDataLst>
            </p:nvPr>
          </p:nvSpPr>
          <p:spPr>
            <a:xfrm>
              <a:off x="13200" y="7920"/>
              <a:ext cx="5120" cy="192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促进公平分配的措施包括提高劳动报酬在初次分配中的比重，完善按要素分配的体制机制，以及增加低收入者收入，扩大中等收入群体。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AppData/Roaming/Kingsoft/office6/wppai/generateppt/9f5ffba1-7d00-43c1-8fd7-59fd9cdc4e41.jpg9f5ffba1-7d00-43c1-8fd7-59fd9cdc4e41"/>
          <p:cNvPicPr preferRelativeResize="0">
            <a:picLocks noChangeAspect="1"/>
          </p:cNvPicPr>
          <p:nvPr>
            <p:custDataLst>
              <p:tags r:id="rId2"/>
            </p:custDataLst>
          </p:nvPr>
        </p:nvPicPr>
        <p:blipFill>
          <a:blip r:embed="rId11" cstate="email">
            <a:extLst>
              <a:ext uri="{28A0092B-C50C-407E-A947-70E740481C1C}">
                <a14:useLocalDpi xmlns:a14="http://schemas.microsoft.com/office/drawing/2010/main"/>
              </a:ext>
            </a:extLst>
          </a:blip>
          <a:srcRect/>
          <a:stretch>
            <a:fillRect/>
          </a:stretch>
        </p:blipFill>
        <p:spPr>
          <a:xfrm>
            <a:off x="609602" y="609603"/>
            <a:ext cx="4038600" cy="5638800"/>
          </a:xfrm>
          <a:prstGeom prst="rect">
            <a:avLst/>
          </a:prstGeom>
          <a:blipFill rotWithShape="1">
            <a:blip r:embed="rId12" cstate="email">
              <a:extLst>
                <a:ext uri="{28A0092B-C50C-407E-A947-70E740481C1C}">
                  <a14:useLocalDpi xmlns:a14="http://schemas.microsoft.com/office/drawing/2010/main"/>
                </a:ext>
              </a:extLst>
            </a:blip>
            <a:stretch>
              <a:fillRect/>
            </a:stretch>
          </a:blipFill>
          <a:ln w="0">
            <a:noFill/>
          </a:ln>
          <a:extLst>
            <a:ext uri="{91240B29-F687-4F45-9708-019B960494DF}">
              <a14:hiddenLine xmlns:a14="http://schemas.microsoft.com/office/drawing/2010/main" w="0">
                <a:pattFill prst="pct5">
                  <a:fgClr>
                    <a:prstClr val="black"/>
                  </a:fgClr>
                </a:pattFill>
              </a14:hiddenLine>
            </a:ext>
          </a:extLst>
        </p:spPr>
      </p:pic>
      <p:sp>
        <p:nvSpPr>
          <p:cNvPr id="2" name="标题 1"/>
          <p:cNvSpPr>
            <a:spLocks noGrp="1"/>
          </p:cNvSpPr>
          <p:nvPr>
            <p:ph type="title"/>
            <p:custDataLst>
              <p:tags r:id="rId3"/>
            </p:custDataLst>
          </p:nvPr>
        </p:nvSpPr>
        <p:spPr>
          <a:xfrm>
            <a:off x="6579870" y="889003"/>
            <a:ext cx="6464296" cy="761997"/>
          </a:xfrm>
          <a:noFill/>
        </p:spPr>
        <p:txBody>
          <a:bodyPr lIns="0" tIns="0" rIns="0" bIns="0" anchor="t">
            <a:noAutofit/>
          </a:bodyPr>
          <a:lstStyle/>
          <a:p>
            <a:pPr algn="l">
              <a:lnSpc>
                <a:spcPct val="114000"/>
              </a:lnSpc>
            </a:pPr>
            <a:r>
              <a:rPr lang="zh-CN" altLang="en-US" sz="2800">
                <a:solidFill>
                  <a:srgbClr val="FF0000"/>
                </a:solidFill>
                <a:latin typeface="Microsoft YaHei UI" panose="020B0503020204020204" charset="-122"/>
                <a:ea typeface="Microsoft YaHei UI" panose="020B0503020204020204" charset="-122"/>
              </a:rPr>
              <a:t>三次分配协调新机制</a:t>
            </a:r>
          </a:p>
        </p:txBody>
      </p:sp>
      <p:grpSp>
        <p:nvGrpSpPr>
          <p:cNvPr id="13" name="组合 12"/>
          <p:cNvGrpSpPr/>
          <p:nvPr/>
        </p:nvGrpSpPr>
        <p:grpSpPr>
          <a:xfrm>
            <a:off x="5257800" y="2107565"/>
            <a:ext cx="6400800" cy="3911600"/>
            <a:chOff x="8280" y="3680"/>
            <a:chExt cx="10080" cy="6160"/>
          </a:xfrm>
        </p:grpSpPr>
        <p:sp>
          <p:nvSpPr>
            <p:cNvPr id="7" name="任意多边形 6"/>
            <p:cNvSpPr/>
            <p:nvPr>
              <p:custDataLst>
                <p:tags r:id="rId4"/>
              </p:custDataLst>
            </p:nvPr>
          </p:nvSpPr>
          <p:spPr>
            <a:xfrm>
              <a:off x="8280" y="3680"/>
              <a:ext cx="80"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任意多边形 9"/>
            <p:cNvSpPr/>
            <p:nvPr>
              <p:custDataLst>
                <p:tags r:id="rId5"/>
              </p:custDataLst>
            </p:nvPr>
          </p:nvSpPr>
          <p:spPr>
            <a:xfrm>
              <a:off x="8280" y="7120"/>
              <a:ext cx="80" cy="2720"/>
            </a:xfrm>
            <a:custGeom>
              <a:avLst/>
              <a:gdLst>
                <a:gd name="connisteX0" fmla="*/ 0 w 705"/>
                <a:gd name="connsiteY0" fmla="*/ 25402 h 23988"/>
                <a:gd name="connisteX1" fmla="*/ 25402 w 705"/>
                <a:gd name="connsiteY1" fmla="*/ 0 h 23988"/>
                <a:gd name="connisteX2" fmla="*/ 25402 w 705"/>
                <a:gd name="connsiteY2" fmla="*/ 0 h 23988"/>
                <a:gd name="connisteX3" fmla="*/ 50804 w 705"/>
                <a:gd name="connsiteY3" fmla="*/ 25402 h 23988"/>
                <a:gd name="connisteX4" fmla="*/ 50804 w 705"/>
                <a:gd name="connsiteY4" fmla="*/ 1701798 h 23988"/>
                <a:gd name="connisteX5" fmla="*/ 25402 w 705"/>
                <a:gd name="connsiteY5" fmla="*/ 1727201 h 23988"/>
                <a:gd name="connisteX6" fmla="*/ 25402 w 705"/>
                <a:gd name="connsiteY6" fmla="*/ 1727201 h 23988"/>
                <a:gd name="connisteX7" fmla="*/ 0 w 705"/>
                <a:gd name="connsiteY7" fmla="*/ 1701798 h 23988"/>
                <a:gd name="connisteX8" fmla="*/ 0 w 705"/>
                <a:gd name="connsiteY8" fmla="*/ 25402 h 239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0" t="0" r="0" b="0"/>
              <a:pathLst>
                <a:path w="50804" h="1727201">
                  <a:moveTo>
                    <a:pt x="0" y="25402"/>
                  </a:moveTo>
                  <a:cubicBezTo>
                    <a:pt x="0" y="11375"/>
                    <a:pt x="11375" y="0"/>
                    <a:pt x="25402" y="0"/>
                  </a:cubicBezTo>
                  <a:lnTo>
                    <a:pt x="25402" y="0"/>
                  </a:lnTo>
                  <a:cubicBezTo>
                    <a:pt x="39429" y="0"/>
                    <a:pt x="50804" y="11375"/>
                    <a:pt x="50804" y="25402"/>
                  </a:cubicBezTo>
                  <a:lnTo>
                    <a:pt x="50804" y="1701799"/>
                  </a:lnTo>
                  <a:cubicBezTo>
                    <a:pt x="50804" y="1715835"/>
                    <a:pt x="39429" y="1727201"/>
                    <a:pt x="25402" y="1727201"/>
                  </a:cubicBezTo>
                  <a:lnTo>
                    <a:pt x="25402" y="1727201"/>
                  </a:lnTo>
                  <a:cubicBezTo>
                    <a:pt x="11375" y="1727201"/>
                    <a:pt x="0" y="1715835"/>
                    <a:pt x="0" y="1701799"/>
                  </a:cubicBezTo>
                  <a:lnTo>
                    <a:pt x="0" y="25402"/>
                  </a:lnTo>
                  <a:close/>
                </a:path>
              </a:pathLst>
            </a:custGeom>
            <a:gradFill>
              <a:gsLst>
                <a:gs pos="0">
                  <a:schemeClr val="accent5"/>
                </a:gs>
                <a:gs pos="100000">
                  <a:schemeClr val="accent3"/>
                </a:gs>
              </a:gsLst>
              <a:lin ang="5400000"/>
            </a:gradFill>
            <a:ln w="0">
              <a:noFill/>
            </a:ln>
            <a:extLst>
              <a:ext uri="{91240B29-F687-4F45-9708-019B960494DF}">
                <a14:hiddenLine xmlns:a14="http://schemas.microsoft.com/office/drawing/2010/main" w="0">
                  <a:pattFill prst="pct5">
                    <a:fgClr>
                      <a:schemeClr val="accent1">
                        <a:lumMod val="75000"/>
                      </a:schemeClr>
                    </a:fgClr>
                  </a:pattFill>
                </a14:hiddenLine>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7"/>
            <p:cNvSpPr txBox="1"/>
            <p:nvPr>
              <p:custDataLst>
                <p:tags r:id="rId6"/>
              </p:custDataLst>
            </p:nvPr>
          </p:nvSpPr>
          <p:spPr>
            <a:xfrm>
              <a:off x="8520" y="3680"/>
              <a:ext cx="98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初次分配：市场调节</a:t>
              </a:r>
            </a:p>
          </p:txBody>
        </p:sp>
        <p:sp>
          <p:nvSpPr>
            <p:cNvPr id="9" name="文本框 8"/>
            <p:cNvSpPr txBox="1"/>
            <p:nvPr>
              <p:custDataLst>
                <p:tags r:id="rId7"/>
              </p:custDataLst>
            </p:nvPr>
          </p:nvSpPr>
          <p:spPr>
            <a:xfrm>
              <a:off x="8520" y="4480"/>
              <a:ext cx="9800" cy="192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初次分配主要由市场机制起作用，通过市场对生产要素的分配来实现。在浙江</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共富车间</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案例中，企业依据员工的劳动数量和质量、生产效率等因素，按照市场规律进行工资分配，多劳多得，激发员工的工作积极性和创造力，提高生产效率，促进经济发展。</a:t>
              </a:r>
            </a:p>
          </p:txBody>
        </p:sp>
        <p:sp>
          <p:nvSpPr>
            <p:cNvPr id="11" name="文本框 10"/>
            <p:cNvSpPr txBox="1"/>
            <p:nvPr>
              <p:custDataLst>
                <p:tags r:id="rId8"/>
              </p:custDataLst>
            </p:nvPr>
          </p:nvSpPr>
          <p:spPr>
            <a:xfrm>
              <a:off x="8520" y="7120"/>
              <a:ext cx="9840" cy="640"/>
            </a:xfrm>
            <a:prstGeom prst="rect">
              <a:avLst/>
            </a:prstGeom>
            <a:noFill/>
          </p:spPr>
          <p:txBody>
            <a:bodyPr wrap="square" lIns="0" tIns="0" rIns="0" bIns="0" rtlCol="0" anchor="t">
              <a:noAutofit/>
            </a:bodyPr>
            <a:lstStyle/>
            <a:p>
              <a:pPr algn="l">
                <a:lnSpc>
                  <a:spcPct val="111000"/>
                </a:lnSpc>
              </a:pPr>
              <a:r>
                <a:rPr lang="zh-CN" altLang="en-US" sz="2400">
                  <a:solidFill>
                    <a:schemeClr val="tx1"/>
                  </a:solidFill>
                  <a:latin typeface="Microsoft YaHei UI" panose="020B0503020204020204" charset="-122"/>
                  <a:ea typeface="Microsoft YaHei UI" panose="020B0503020204020204" charset="-122"/>
                </a:rPr>
                <a:t>再分配：政府主导</a:t>
              </a:r>
            </a:p>
          </p:txBody>
        </p:sp>
        <p:sp>
          <p:nvSpPr>
            <p:cNvPr id="12" name="文本框 11"/>
            <p:cNvSpPr txBox="1"/>
            <p:nvPr>
              <p:custDataLst>
                <p:tags r:id="rId9"/>
              </p:custDataLst>
            </p:nvPr>
          </p:nvSpPr>
          <p:spPr>
            <a:xfrm>
              <a:off x="8520" y="7920"/>
              <a:ext cx="9800" cy="1920"/>
            </a:xfrm>
            <a:prstGeom prst="rect">
              <a:avLst/>
            </a:prstGeom>
            <a:noFill/>
          </p:spPr>
          <p:txBody>
            <a:bodyPr wrap="square" lIns="0" tIns="0" rIns="0" bIns="0" rtlCol="0" anchor="t">
              <a:noAutofit/>
            </a:bodyPr>
            <a:lstStyle/>
            <a:p>
              <a:pPr algn="l">
                <a:lnSpc>
                  <a:spcPct val="125000"/>
                </a:lnSpc>
              </a:pPr>
              <a:r>
                <a:rPr lang="zh-CN" altLang="en-US" sz="1600">
                  <a:solidFill>
                    <a:schemeClr val="tx1"/>
                  </a:solidFill>
                  <a:latin typeface="Microsoft YaHei UI" panose="020B0503020204020204" charset="-122"/>
                  <a:ea typeface="Microsoft YaHei UI" panose="020B0503020204020204" charset="-122"/>
                </a:rPr>
                <a:t>再分配是政府通过税收、社会保障、转移支付等手段对初次分配结果进行调节。政府对</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共富车间</a:t>
              </a:r>
              <a:r>
                <a:rPr lang="en-US" altLang="zh-CN" sz="1600">
                  <a:solidFill>
                    <a:schemeClr val="tx1"/>
                  </a:solidFill>
                  <a:latin typeface="Microsoft YaHei UI" panose="020B0503020204020204" charset="-122"/>
                  <a:ea typeface="Microsoft YaHei UI" panose="020B0503020204020204" charset="-122"/>
                </a:rPr>
                <a:t>”</a:t>
              </a:r>
              <a:r>
                <a:rPr lang="zh-CN" altLang="en-US" sz="1600">
                  <a:solidFill>
                    <a:schemeClr val="tx1"/>
                  </a:solidFill>
                  <a:latin typeface="Microsoft YaHei UI" panose="020B0503020204020204" charset="-122"/>
                  <a:ea typeface="Microsoft YaHei UI" panose="020B0503020204020204" charset="-122"/>
                </a:rPr>
                <a:t>给予一定的政策支持和财政补贴，引导资源向这些车间倾斜，促进区域协调发展。同时，通过税收调节，缩小收入差距，保障社会公平。</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PRESENTATION_SOURCE" val="WPPAIGeneratePPT"/>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UNIT_INDEX" val="3"/>
  <p:tag name="KSO_WM_UNIT_TYPE" val="i"/>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e"/>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
  <p:tag name="KSO_WM_UNIT_TYPE" val="i"/>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SUBTYPE" val="c"/>
  <p:tag name="KSO_WM_UNIT_TYPE" val="f"/>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
  <p:tag name="KSO_WM_UNIT_TYPE" val="i"/>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3"/>
  <p:tag name="KSO_WM_UNIT_TYPE" val="i"/>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b"/>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
  <p:tag name="KSO_WM_UNIT_SUBTYPE" val="b"/>
  <p:tag name="KSO_WM_UNIT_TYPE" val="f"/>
</p:tagLst>
</file>

<file path=ppt/tags/tag150.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1"/>
  <p:tag name="KSO_WM_SLIDE_TYPE" val="title"/>
  <p:tag name="KSO_WM_TEMPLATE_SUBCATEGORY" val="29"/>
  <p:tag name="KSO_WM_TEMPLATE_FIGMA_ID" val="5bb5ab324760242f"/>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152.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2"/>
  <p:tag name="KSO_WM_SLIDE_TYPE" val="contents"/>
  <p:tag name="KSO_WM_TEMPLATE_SUBCATEGORY" val="29"/>
  <p:tag name="KSO_WM_TEMPLATE_FIGMA_ID" val="5bb5ab324760242f"/>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b"/>
</p:tagLst>
</file>

<file path=ppt/tags/tag155.xml><?xml version="1.0" encoding="utf-8"?>
<p:tagLst xmlns:a="http://schemas.openxmlformats.org/drawingml/2006/main" xmlns:r="http://schemas.openxmlformats.org/officeDocument/2006/relationships" xmlns:p="http://schemas.openxmlformats.org/presentationml/2006/main">
  <p:tag name="KSO_WM_DIAGRAM_VIRTUALLY_FRAME" val="{&quot;height&quot;:316.9,&quot;left&quot;:337.25,&quot;top&quot;:109.1,&quot;width&quot;:580.75}"/>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1_1"/>
  <p:tag name="KSO_WM_UNIT_SUBTYPE" val="d"/>
  <p:tag name="KSO_WM_UNIT_TYPE" val="l_h_i"/>
  <p:tag name="KSO_WM_SLIDE_FIGMA_DIAGRAM" val="1"/>
  <p:tag name="KSO_WM_DIAGRAM_VIRTUALLY_FRAME" val="{&quot;height&quot;:316.9,&quot;left&quot;:337.25,&quot;top&quot;:109.1,&quot;width&quot;:580.75}"/>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1_2"/>
  <p:tag name="KSO_WM_UNIT_TYPE" val="l_h_i"/>
  <p:tag name="KSO_WM_SLIDE_FIGMA_DIAGRAM" val="1"/>
  <p:tag name="KSO_WM_DIAGRAM_VIRTUALLY_FRAME" val="{&quot;height&quot;:316.9,&quot;left&quot;:337.25,&quot;top&quot;:109.1,&quot;width&quot;:580.75}"/>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1_1"/>
  <p:tag name="KSO_WM_UNIT_PRESET_TEXT" val="单击此处添加项标题"/>
  <p:tag name="KSO_WM_UNIT_TEXT_TYPE" val="1"/>
  <p:tag name="KSO_WM_UNIT_TYPE" val="l_h_a"/>
  <p:tag name="KSO_WM_SLIDE_FIGMA_DIAGRAM" val="1"/>
  <p:tag name="KSO_WM_DIAGRAM_VIRTUALLY_FRAME" val="{&quot;height&quot;:316.9,&quot;left&quot;:337.25,&quot;top&quot;:109.1,&quot;width&quot;:580.75}"/>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2_1"/>
  <p:tag name="KSO_WM_UNIT_SUBTYPE" val="d"/>
  <p:tag name="KSO_WM_UNIT_TYPE" val="l_h_i"/>
  <p:tag name="KSO_WM_SLIDE_FIGMA_DIAGRAM" val="1"/>
  <p:tag name="KSO_WM_DIAGRAM_VIRTUALLY_FRAME" val="{&quot;height&quot;:316.9,&quot;left&quot;:337.25,&quot;top&quot;:109.1,&quot;width&quot;:580.75}"/>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2_2"/>
  <p:tag name="KSO_WM_UNIT_TYPE" val="l_h_i"/>
  <p:tag name="KSO_WM_SLIDE_FIGMA_DIAGRAM" val="1"/>
  <p:tag name="KSO_WM_DIAGRAM_VIRTUALLY_FRAME" val="{&quot;height&quot;:316.9,&quot;left&quot;:337.25,&quot;top&quot;:109.1,&quot;width&quot;:580.75}"/>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2_1"/>
  <p:tag name="KSO_WM_UNIT_PRESET_TEXT" val="单击此处添加项标题"/>
  <p:tag name="KSO_WM_UNIT_TEXT_TYPE" val="1"/>
  <p:tag name="KSO_WM_UNIT_TYPE" val="l_h_a"/>
  <p:tag name="KSO_WM_SLIDE_FIGMA_DIAGRAM" val="1"/>
  <p:tag name="KSO_WM_DIAGRAM_VIRTUALLY_FRAME" val="{&quot;height&quot;:316.9,&quot;left&quot;:337.25,&quot;top&quot;:109.1,&quot;width&quot;:580.75}"/>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3_1"/>
  <p:tag name="KSO_WM_UNIT_SUBTYPE" val="d"/>
  <p:tag name="KSO_WM_UNIT_TYPE" val="l_h_i"/>
  <p:tag name="KSO_WM_SLIDE_FIGMA_DIAGRAM" val="1"/>
  <p:tag name="KSO_WM_DIAGRAM_VIRTUALLY_FRAME" val="{&quot;height&quot;:316.9,&quot;left&quot;:337.25,&quot;top&quot;:109.1,&quot;width&quot;:580.75}"/>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3_2"/>
  <p:tag name="KSO_WM_UNIT_TYPE" val="l_h_i"/>
  <p:tag name="KSO_WM_SLIDE_FIGMA_DIAGRAM" val="1"/>
  <p:tag name="KSO_WM_DIAGRAM_VIRTUALLY_FRAME" val="{&quot;height&quot;:316.9,&quot;left&quot;:337.25,&quot;top&quot;:109.1,&quot;width&quot;:580.75}"/>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3_1"/>
  <p:tag name="KSO_WM_UNIT_PRESET_TEXT" val="单击此处添加项标题"/>
  <p:tag name="KSO_WM_UNIT_TEXT_TYPE" val="1"/>
  <p:tag name="KSO_WM_UNIT_TYPE" val="l_h_a"/>
  <p:tag name="KSO_WM_SLIDE_FIGMA_DIAGRAM" val="1"/>
  <p:tag name="KSO_WM_DIAGRAM_VIRTUALLY_FRAME" val="{&quot;height&quot;:316.9,&quot;left&quot;:337.25,&quot;top&quot;:109.1,&quot;width&quot;:580.75}"/>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4_1"/>
  <p:tag name="KSO_WM_UNIT_SUBTYPE" val="d"/>
  <p:tag name="KSO_WM_UNIT_TYPE" val="l_h_i"/>
  <p:tag name="KSO_WM_SLIDE_FIGMA_DIAGRAM" val="1"/>
  <p:tag name="KSO_WM_DIAGRAM_VIRTUALLY_FRAME" val="{&quot;height&quot;:316.9,&quot;left&quot;:337.25,&quot;top&quot;:109.1,&quot;width&quot;:580.75}"/>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4_2"/>
  <p:tag name="KSO_WM_UNIT_TYPE" val="l_h_i"/>
  <p:tag name="KSO_WM_SLIDE_FIGMA_DIAGRAM" val="1"/>
  <p:tag name="KSO_WM_DIAGRAM_VIRTUALLY_FRAME" val="{&quot;height&quot;:316.9,&quot;left&quot;:337.25,&quot;top&quot;:109.1,&quot;width&quot;:580.75}"/>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4_1"/>
  <p:tag name="KSO_WM_UNIT_PRESET_TEXT" val="单击此处添加项标题"/>
  <p:tag name="KSO_WM_UNIT_TEXT_TYPE" val="1"/>
  <p:tag name="KSO_WM_UNIT_TYPE" val="l_h_a"/>
  <p:tag name="KSO_WM_SLIDE_FIGMA_DIAGRAM" val="1"/>
  <p:tag name="KSO_WM_DIAGRAM_VIRTUALLY_FRAME" val="{&quot;height&quot;:316.9,&quot;left&quot;:337.25,&quot;top&quot;:109.1,&quot;width&quot;:580.75}"/>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5_1"/>
  <p:tag name="KSO_WM_UNIT_SUBTYPE" val="d"/>
  <p:tag name="KSO_WM_UNIT_TYPE" val="l_h_i"/>
  <p:tag name="KSO_WM_SLIDE_FIGMA_DIAGRAM" val="1"/>
  <p:tag name="KSO_WM_DIAGRAM_VIRTUALLY_FRAME" val="{&quot;height&quot;:316.9,&quot;left&quot;:337.25,&quot;top&quot;:109.1,&quot;width&quot;:580.75}"/>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5_2"/>
  <p:tag name="KSO_WM_UNIT_TYPE" val="l_h_i"/>
  <p:tag name="KSO_WM_SLIDE_FIGMA_DIAGRAM" val="1"/>
  <p:tag name="KSO_WM_DIAGRAM_VIRTUALLY_FRAME" val="{&quot;height&quot;:316.9,&quot;left&quot;:337.25,&quot;top&quot;:109.1,&quot;width&quot;:580.75}"/>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5_1"/>
  <p:tag name="KSO_WM_UNIT_PRESET_TEXT" val="单击此处添加项标题"/>
  <p:tag name="KSO_WM_UNIT_TEXT_TYPE" val="1"/>
  <p:tag name="KSO_WM_UNIT_TYPE" val="l_h_a"/>
  <p:tag name="KSO_WM_SLIDE_FIGMA_DIAGRAM" val="1"/>
  <p:tag name="KSO_WM_DIAGRAM_VIRTUALLY_FRAME" val="{&quot;height&quot;:316.9,&quot;left&quot;:337.25,&quot;top&quot;:109.1,&quot;width&quot;:580.75}"/>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6_1"/>
  <p:tag name="KSO_WM_UNIT_SUBTYPE" val="d"/>
  <p:tag name="KSO_WM_UNIT_TYPE" val="l_h_i"/>
  <p:tag name="KSO_WM_SLIDE_FIGMA_DIAGRAM" val="1"/>
  <p:tag name="KSO_WM_DIAGRAM_VIRTUALLY_FRAME" val="{&quot;height&quot;:316.9,&quot;left&quot;:337.25,&quot;top&quot;:109.1,&quot;width&quot;:580.75}"/>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6_2"/>
  <p:tag name="KSO_WM_UNIT_TYPE" val="l_h_i"/>
  <p:tag name="KSO_WM_SLIDE_FIGMA_DIAGRAM" val="1"/>
  <p:tag name="KSO_WM_DIAGRAM_VIRTUALLY_FRAME" val="{&quot;height&quot;:316.9,&quot;left&quot;:337.25,&quot;top&quot;:109.1,&quot;width&quot;:580.75}"/>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1"/>
  <p:tag name="KSO_WM_UNIT_INDEX" val="1_6_1"/>
  <p:tag name="KSO_WM_UNIT_PRESET_TEXT" val="单击此处添加项标题"/>
  <p:tag name="KSO_WM_UNIT_TEXT_TYPE" val="1"/>
  <p:tag name="KSO_WM_UNIT_TYPE" val="l_h_a"/>
  <p:tag name="KSO_WM_SLIDE_FIGMA_DIAGRAM" val="1"/>
  <p:tag name="KSO_WM_DIAGRAM_VIRTUALLY_FRAME" val="{&quot;height&quot;:316.9,&quot;left&quot;:337.25,&quot;top&quot;:109.1,&quot;width&quot;:580.75}"/>
</p:tagLst>
</file>

<file path=ppt/tags/tag174.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1"/>
  <p:tag name="KSO_WM_SLIDE_TYPE" val="sectionTitle"/>
  <p:tag name="KSO_WM_TEMPLATE_SUBCATEGORY" val="29"/>
  <p:tag name="KSO_WM_TEMPLATE_FIGMA_ID" val="5bb5ab324760242f"/>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e"/>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177.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31"/>
  <p:tag name="KSO_WM_SLIDE_TYPE" val="text"/>
  <p:tag name="KSO_WM_TEMPLATE_SUBCATEGORY" val="29"/>
  <p:tag name="KSO_WM_TEMPLATE_FIGMA_ID" val="5bb5ab324760242f"/>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d"/>
  <p:tag name="MH_SHAPE_GUID" val="generate_slide_ai*{&quot;ai_type&quot;:&quot;generate_ppt&quot;,&quot;id&quot;:&quot;http://zh-ai-group.ks3-cn-beijing-internal.ksyun.com/image_generate/image_process/production/202506/dee1ec19-d563-42bf-831b-e2d56887f960.jpg?Expires=1780996459&amp;AWSAccessKeyId=AKLT9NSy7kh8TIS1UzNqLRY2&amp;Signature=pZzRanGyzoKEk%2FFGhpNMzMncfZM%3D&quot;}*auto_ai_ai_*1749460445772_2.169_b2935b23a6a2-slide-3"/>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d"/>
  <p:tag name="MH_SHAPE_GUID" val="generate_slide_ai*{&quot;ai_type&quot;:&quot;generate_ppt&quot;,&quot;id&quot;:&quot;http://zh-ai-group.ks3-cn-beijing-internal.ksyun.com/image_generate/image_process/production/202506/6658b15b-c32d-4872-9d8b-cb735b5dbe74.jpg?Expires=1780996459&amp;AWSAccessKeyId=AKLT9NSy7kh8TIS1UzNqLRY2&amp;Signature=ZJ3f7l9M8WkLCWru6VxwaQIPxmk%3D&quot;}*auto_ai_ai_*1749460445772_2.169_b2935b23a6a2-slide-3"/>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i"/>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d"/>
  <p:tag name="MH_SHAPE_GUID" val="generate_slide_ai*{&quot;ai_type&quot;:&quot;generate_ppt&quot;,&quot;id&quot;:&quot;http://zh-ai-group.ks3-cn-beijing-internal.ksyun.com/image_generate/image_process/production/202506/f10acbae-501f-418a-9f38-f64a9b1e7688.jpg?Expires=1780996459&amp;AWSAccessKeyId=AKLT9NSy7kh8TIS1UzNqLRY2&amp;Signature=8343axe5t1j1rmmiGx7LXR1pBB8%3D&quot;}*auto_ai_ai_*1749460445772_2.169_b2935b23a6a2-slide-3"/>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添加项标题"/>
  <p:tag name="KSO_WM_UNIT_TEXT_TYPE" val="1"/>
  <p:tag name="KSO_WM_UNIT_TYPE" val="l_h_a"/>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191.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57"/>
  <p:tag name="KSO_WM_SLIDE_TYPE" val="text"/>
  <p:tag name="KSO_WM_TEMPLATE_SUBCATEGORY" val="29"/>
  <p:tag name="KSO_WM_TEMPLATE_FIGMA_ID" val="5bb5ab324760242f"/>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d"/>
  <p:tag name="MH_SHAPE_GUID" val="generate_slide_ai*{&quot;ai_type&quot;:&quot;generate_ppt&quot;,&quot;id&quot;:&quot;http://zh-ai-group.ks3-cn-beijing-internal.ksyun.com/image_generate/image_process/production/202506/a5fa31a8-fd23-470e-b022-cdb69337432e.jpg?Expires=1780996456&amp;AWSAccessKeyId=AKLT9NSy7kh8TIS1UzNqLRY2&amp;Signature=HFdCqZvj8fKo4PNCgo4GjrSzbe4%3D&quot;}*auto_ai_ai_*1749460445772_2.169_b2935b23a6a2-slide-4"/>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d"/>
  <p:tag name="MH_SHAPE_GUID" val="generate_slide_ai*{&quot;ai_type&quot;:&quot;generate_ppt&quot;,&quot;id&quot;:&quot;http://zh-ai-group.ks3-cn-beijing-internal.ksyun.com/image_generate/image_process/production/202506/a4bf2628-c59b-4a44-bf47-fadcbfe3345b.jpg?Expires=1780996456&amp;AWSAccessKeyId=AKLT9NSy7kh8TIS1UzNqLRY2&amp;Signature=Ev7m8KEez%2BOnwZ4NG1BRn7zKW58%3D&quot;}*auto_ai_ai_*1749460445772_2.169_b2935b23a6a2-slide-4"/>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
  <p:tag name="KSO_WM_UNIT_TEXT_TYPE" val="1"/>
  <p:tag name="KSO_WM_UNIT_TYPE" val="l_h_a"/>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TEMPLATE_STYLE_ID" val="5bb5ab324760242f"/>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
  <p:tag name="KSO_WM_UNIT_TEXT_TYPE" val="1"/>
  <p:tag name="KSO_WM_UNIT_TYPE" val="l_h_a"/>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02.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42"/>
  <p:tag name="KSO_WM_SLIDE_TYPE" val="text"/>
  <p:tag name="KSO_WM_TEMPLATE_SUBCATEGORY" val="29"/>
  <p:tag name="KSO_WM_TEMPLATE_FIGMA_ID" val="5bb5ab324760242f"/>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aa0995f5-6f65-4b07-a725-927b0d5cc135.jpg?Expires=1780996456&amp;AWSAccessKeyId=AKLT9NSy7kh8TIS1UzNqLRY2&amp;Signature=BzfgGk%2F4H3Rh5kG%2BNcPzlmY9mlE%3D&quot;}*auto_ai_ai_*1749460445772_2.169_b2935b23a6a2-slide-5"/>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08.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1"/>
  <p:tag name="KSO_WM_SLIDE_TYPE" val="sectionTitle"/>
  <p:tag name="KSO_WM_TEMPLATE_SUBCATEGORY" val="29"/>
  <p:tag name="KSO_WM_TEMPLATE_FIGMA_ID" val="5bb5ab324760242f"/>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e"/>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211.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42"/>
  <p:tag name="KSO_WM_SLIDE_TYPE" val="text"/>
  <p:tag name="KSO_WM_TEMPLATE_SUBCATEGORY" val="29"/>
  <p:tag name="KSO_WM_TEMPLATE_FIGMA_ID" val="5bb5ab324760242f"/>
  <p:tag name="KSO_WM_SLIDE_SOURCE" val="WPPAIGenerateSlide"/>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single_page&quot;,&quot;id&quot;:&quot;VCG41N1439733794&quot;}*galley_galley_ai_*1749517637548_2.169_cca9a90b05a9-slide-0"/>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
  <p:tag name="KSO_WM_UNIT_TEXT_TYPE" val="1"/>
  <p:tag name="KSO_WM_UNIT_TYPE" val="l_h_f"/>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i"/>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
  <p:tag name="KSO_WM_UNIT_TEXT_TYPE" val="1"/>
  <p:tag name="KSO_WM_UNIT_TYPE" val="l_h_f"/>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添加项标题"/>
  <p:tag name="KSO_WM_UNIT_TEXT_TYPE" val="1"/>
  <p:tag name="KSO_WM_UNIT_TYPE" val="l_h_a"/>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单击此处输入项正文，文字是您思想的提炼，请尽量言简意赅的阐述观点。"/>
  <p:tag name="KSO_WM_UNIT_TEXT_TYPE" val="1"/>
  <p:tag name="KSO_WM_UNIT_TYPE" val="l_h_f"/>
</p:tagLst>
</file>

<file path=ppt/tags/tag223.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30"/>
  <p:tag name="KSO_WM_SLIDE_TYPE" val="text"/>
  <p:tag name="KSO_WM_TEMPLATE_SUBCATEGORY" val="29"/>
  <p:tag name="KSO_WM_TEMPLATE_FIGMA_ID" val="5bb5ab324760242f"/>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9f5ffba1-7d00-43c1-8fd7-59fd9cdc4e41.jpg?Expires=1780996458&amp;AWSAccessKeyId=AKLT9NSy7kh8TIS1UzNqLRY2&amp;Signature=Wb%2FUcO6pyF1cE9hrEyO9htAUEeg%3D&quot;}*auto_ai_ai_*1749460445772_2.169_b2935b23a6a2-slide-7"/>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b"/>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32.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63"/>
  <p:tag name="KSO_WM_SLIDE_TYPE" val="text"/>
  <p:tag name="KSO_WM_TEMPLATE_SUBCATEGORY" val="29"/>
  <p:tag name="KSO_WM_TEMPLATE_FIGMA_ID" val="5bb5ab324760242f"/>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8ea26fb2-d39f-4ed7-b044-1381f88ec088.jpg?Expires=1780996454&amp;AWSAccessKeyId=AKLT9NSy7kh8TIS1UzNqLRY2&amp;Signature=7kOUSFx6IWHpm6FPsgfmze0%2FeiE%3D&quot;}*auto_ai_ai_*1749460445772_2.169_b2935b23a6a2-slide-8"/>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36.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2"/>
  <p:tag name="KSO_WM_SLIDE_TYPE" val="text"/>
  <p:tag name="KSO_WM_TEMPLATE_SUBCATEGORY" val="29"/>
  <p:tag name="KSO_WM_TEMPLATE_FIGMA_ID" val="5bb5ab324760242f"/>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d"/>
  <p:tag name="MH_SHAPE_GUID" val="generate_slide_ai*{&quot;ai_type&quot;:&quot;generate_ppt&quot;,&quot;id&quot;:&quot;http://zh-ai-group.ks3-cn-beijing-internal.ksyun.com/image_generate/image_process/production/202506/730144a2-6c92-4684-91c3-72c60c5a3f07.jpg?Expires=1780996456&amp;AWSAccessKeyId=AKLT9NSy7kh8TIS1UzNqLRY2&amp;Signature=q0IXGSG8dErKOZwZqmhR11ei1%2F0%3D&quot;}*auto_ai_ai_*1749460445772_2.169_b2935b23a6a2-slide-9"/>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d"/>
  <p:tag name="MH_SHAPE_GUID" val="generate_slide_ai*{&quot;ai_type&quot;:&quot;generate_ppt&quot;,&quot;id&quot;:&quot;VCG41N1076383668&quot;}*auto_galley_ai_*1749460445772_2.169_b2935b23a6a2-slide-9"/>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内容"/>
  <p:tag name="KSO_WM_UNIT_TEXT_TYPE" val="1"/>
  <p:tag name="KSO_WM_UNIT_TYPE" val="l_h_a"/>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内容"/>
  <p:tag name="KSO_WM_UNIT_TEXT_TYPE" val="1"/>
  <p:tag name="KSO_WM_UNIT_TYPE" val="l_h_a"/>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46.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62"/>
  <p:tag name="KSO_WM_SLIDE_TYPE" val="text"/>
  <p:tag name="KSO_WM_TEMPLATE_SUBCATEGORY" val="29"/>
  <p:tag name="KSO_WM_TEMPLATE_FIGMA_ID" val="5bb5ab324760242f"/>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e5e8c011-c059-400d-8a7d-44a52ce82a15.jpg?Expires=1780996460&amp;AWSAccessKeyId=AKLT9NSy7kh8TIS1UzNqLRY2&amp;Signature=7mblkwJFkmAdIEADSz1i6yqPI%2Bk%3D&quot;}*auto_ai_ai_*1749460445772_2.169_b2935b23a6a2-slide-10"/>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
  <p:tag name="KSO_WM_UNIT_TYPE" val="i"/>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51.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51"/>
  <p:tag name="KSO_WM_SLIDE_TYPE" val="text"/>
  <p:tag name="KSO_WM_TEMPLATE_SUBCATEGORY" val="29"/>
  <p:tag name="KSO_WM_TEMPLATE_FIGMA_ID" val="5bb5ab324760242f"/>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f193520d-f6d7-408f-9e06-1a841840fa9b.jpg?Expires=1780996464&amp;AWSAccessKeyId=AKLT9NSy7kh8TIS1UzNqLRY2&amp;Signature=VTcOtg1%2BxNGwsfSYD%2BzkbR1WPDQ%3D&quot;}*auto_ai_ai_*1749460445772_2.169_b2935b23a6a2-slide-12"/>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
  <p:tag name="KSO_WM_UNIT_TEXT_TYPE" val="1"/>
  <p:tag name="KSO_WM_UNIT_TYPE" val="l_h_a"/>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63.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1"/>
  <p:tag name="KSO_WM_SLIDE_TYPE" val="sectionTitle"/>
  <p:tag name="KSO_WM_TEMPLATE_SUBCATEGORY" val="29"/>
  <p:tag name="KSO_WM_TEMPLATE_FIGMA_ID" val="5bb5ab324760242f"/>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e"/>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266.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34"/>
  <p:tag name="KSO_WM_SLIDE_TYPE" val="text"/>
  <p:tag name="KSO_WM_TEMPLATE_SUBCATEGORY" val="29"/>
  <p:tag name="KSO_WM_TEMPLATE_FIGMA_ID" val="5bb5ab324760242f"/>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d"/>
  <p:tag name="MH_SHAPE_GUID" val="generate_slide_ai*{&quot;ai_type&quot;:&quot;generate_single_page&quot;,&quot;id&quot;:&quot;VCG41N1437439690&quot;}*galley_galley_ai_*1749517637548_2.169_cca9a90b05a9-slide-1"/>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d"/>
  <p:tag name="MH_SHAPE_GUID" val="generate_slide_ai*{&quot;ai_type&quot;:&quot;generate_single_page&quot;,&quot;id&quot;:&quot;VCG41N487421349&quot;}*galley_galley_ai_*1749517637548_2.169_cca9a90b05a9-slide-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UNIT_INDEX" val="3"/>
  <p:tag name="KSO_WM_UNIT_TYPE" val="i"/>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内容"/>
  <p:tag name="KSO_WM_UNIT_TEXT_TYPE" val="1"/>
  <p:tag name="KSO_WM_UNIT_TYPE" val="l_h_a"/>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d"/>
  <p:tag name="MH_SHAPE_GUID" val="generate_slide_ai*{&quot;ai_type&quot;:&quot;generate_single_page&quot;,&quot;id&quot;:&quot;VCG41N1283275119&quot;}*galley_galley_ai_*1749517637548_2.169_cca9a90b05a9-slide-1"/>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内容"/>
  <p:tag name="KSO_WM_UNIT_TEXT_TYPE" val="1"/>
  <p:tag name="KSO_WM_UNIT_TYPE" val="l_h_a"/>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单击此处添加项标题内容"/>
  <p:tag name="KSO_WM_UNIT_TEXT_TYPE" val="1"/>
  <p:tag name="KSO_WM_UNIT_TYPE" val="l_h_a"/>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77.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61"/>
  <p:tag name="KSO_WM_SLIDE_TYPE" val="text"/>
  <p:tag name="KSO_WM_TEMPLATE_SUBCATEGORY" val="29"/>
  <p:tag name="KSO_WM_TEMPLATE_FIGMA_ID" val="5bb5ab324760242f"/>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bf2d259e-767c-4a70-b672-2c8c803d2502.jpg?Expires=1780996462&amp;AWSAccessKeyId=AKLT9NSy7kh8TIS1UzNqLRY2&amp;Signature=unZY57vJfyGTK00I5ZbTToodPY0%3D&quot;}*auto_ai_ai_*1749460445772_2.169_b2935b23a6a2-slide-14"/>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添加项标题"/>
  <p:tag name="KSO_WM_UNIT_TEXT_TYPE" val="1"/>
  <p:tag name="KSO_WM_UNIT_TYPE" val="l_h_a"/>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添加项标题"/>
  <p:tag name="KSO_WM_UNIT_TEXT_TYPE" val="1"/>
  <p:tag name="KSO_WM_UNIT_TYPE" val="l_h_a"/>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85.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60"/>
  <p:tag name="KSO_WM_SLIDE_TYPE" val="text"/>
  <p:tag name="KSO_WM_TEMPLATE_SUBCATEGORY" val="29"/>
  <p:tag name="KSO_WM_TEMPLATE_FIGMA_ID" val="5bb5ab324760242f"/>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564b55b1-b47c-40ee-9f72-5b9a7ab3ccab.jpg?Expires=1780996464&amp;AWSAccessKeyId=AKLT9NSy7kh8TIS1UzNqLRY2&amp;Signature=nVVs7R2%2B%2BXnX%2BaS3mDEIdRhfQdY%3D&quot;}*auto_ai_ai_*1749460445772_2.169_b2935b23a6a2-slide-15"/>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3"/>
  <p:tag name="KSO_WM_UNIT_TYPE" val="i"/>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添加项标题"/>
  <p:tag name="KSO_WM_UNIT_TEXT_TYPE" val="1"/>
  <p:tag name="KSO_WM_UNIT_TYPE" val="l_h_a"/>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添加项标题"/>
  <p:tag name="KSO_WM_UNIT_TEXT_TYPE" val="1"/>
  <p:tag name="KSO_WM_UNIT_TYPE" val="l_h_a"/>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293.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58"/>
  <p:tag name="KSO_WM_SLIDE_TYPE" val="text"/>
  <p:tag name="KSO_WM_TEMPLATE_SUBCATEGORY" val="29"/>
  <p:tag name="KSO_WM_TEMPLATE_FIGMA_ID" val="5bb5ab324760242f"/>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2"/>
  <p:tag name="KSO_WM_UNIT_SUBTYPE" val="d"/>
  <p:tag name="KSO_WM_UNIT_TYPE" val="l_h_i"/>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内容"/>
  <p:tag name="KSO_WM_UNIT_TEXT_TYPE" val="1"/>
  <p:tag name="KSO_WM_UNIT_TYPE" val="l_h_a"/>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e"/>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2"/>
  <p:tag name="KSO_WM_UNIT_SUBTYPE" val="d"/>
  <p:tag name="KSO_WM_UNIT_TYPE" val="l_h_i"/>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内容"/>
  <p:tag name="KSO_WM_UNIT_TEXT_TYPE" val="1"/>
  <p:tag name="KSO_WM_UNIT_TYPE" val="l_h_a"/>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04.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1"/>
  <p:tag name="KSO_WM_SLIDE_TYPE" val="sectionTitle"/>
  <p:tag name="KSO_WM_TEMPLATE_SUBCATEGORY" val="29"/>
  <p:tag name="KSO_WM_TEMPLATE_FIGMA_ID" val="5bb5ab324760242f"/>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e"/>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307.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51"/>
  <p:tag name="KSO_WM_SLIDE_TYPE" val="text"/>
  <p:tag name="KSO_WM_TEMPLATE_SUBCATEGORY" val="29"/>
  <p:tag name="KSO_WM_TEMPLATE_FIGMA_ID" val="5bb5ab324760242f"/>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
  <p:tag name="KSO_WM_UNIT_TEXT_TYPE" val="1"/>
  <p:tag name="KSO_WM_UNIT_TYPE" val="l_h_f"/>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i"/>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
  <p:tag name="KSO_WM_UNIT_TEXT_TYPE" val="1"/>
  <p:tag name="KSO_WM_UNIT_TYPE" val="l_h_f"/>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添加项标题"/>
  <p:tag name="KSO_WM_UNIT_TEXT_TYPE" val="1"/>
  <p:tag name="KSO_WM_UNIT_TYPE" val="l_h_a"/>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单击此处输入项正文，文字是您思想的提炼，请尽量言简意赅的阐述观点。"/>
  <p:tag name="KSO_WM_UNIT_TEXT_TYPE" val="1"/>
  <p:tag name="KSO_WM_UNIT_TYPE" val="l_h_f"/>
</p:tagLst>
</file>

<file path=ppt/tags/tag319.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34"/>
  <p:tag name="KSO_WM_SLIDE_TYPE" val="text"/>
  <p:tag name="KSO_WM_TEMPLATE_SUBCATEGORY" val="29"/>
  <p:tag name="KSO_WM_TEMPLATE_FIGMA_ID" val="5bb5ab324760242f"/>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d"/>
  <p:tag name="MH_SHAPE_GUID" val="generate_slide_ai*{&quot;ai_type&quot;:&quot;generate_ppt&quot;,&quot;id&quot;:&quot;http://zh-ai-group.ks3-cn-beijing-internal.ksyun.com/image_generate/image_process/production/202506/8fefb738-dbc9-439f-9249-fe42e9ca2493.jpg?Expires=1780996467&amp;AWSAccessKeyId=AKLT9NSy7kh8TIS1UzNqLRY2&amp;Signature=%2BNEgi7SITlnBvw52r8wxL6i6zF0%3D&quot;}*auto_ai_ai_*1749460445772_2.169_b2935b23a6a2-slide-18"/>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d"/>
  <p:tag name="MH_SHAPE_GUID" val="generate_slide_ai*{&quot;ai_type&quot;:&quot;generate_ppt&quot;,&quot;id&quot;:&quot;http://zh-ai-group.ks3-cn-beijing-internal.ksyun.com/image_generate/image_process/production/202506/d4808e9d-7ae4-4f18-9e9d-06e91bca1525.jpg?Expires=1780996467&amp;AWSAccessKeyId=AKLT9NSy7kh8TIS1UzNqLRY2&amp;Signature=cxDyOtQn6N%2BjDGrpfSsnmQHehFI%3D&quot;}*auto_ai_ai_*1749460445772_2.169_b2935b23a6a2-slide-18"/>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内容"/>
  <p:tag name="KSO_WM_UNIT_TEXT_TYPE" val="1"/>
  <p:tag name="KSO_WM_UNIT_TYPE" val="l_h_a"/>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内容"/>
  <p:tag name="KSO_WM_UNIT_TEXT_TYPE" val="1"/>
  <p:tag name="KSO_WM_UNIT_TYPE" val="l_h_a"/>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27.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39"/>
  <p:tag name="KSO_WM_SLIDE_TYPE" val="text"/>
  <p:tag name="KSO_WM_TEMPLATE_SUBCATEGORY" val="29"/>
  <p:tag name="KSO_WM_TEMPLATE_FIGMA_ID" val="5bb5ab324760242f"/>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x"/>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内容"/>
  <p:tag name="KSO_WM_UNIT_TEXT_TYPE" val="1"/>
  <p:tag name="KSO_WM_UNIT_TYPE" val="l_h_a"/>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x"/>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内容"/>
  <p:tag name="KSO_WM_UNIT_TEXT_TYPE" val="1"/>
  <p:tag name="KSO_WM_UNIT_TYPE" val="l_h_a"/>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37.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27"/>
  <p:tag name="KSO_WM_SLIDE_TYPE" val="text"/>
  <p:tag name="KSO_WM_TEMPLATE_SUBCATEGORY" val="29"/>
  <p:tag name="KSO_WM_TEMPLATE_FIGMA_ID" val="5bb5ab324760242f"/>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2"/>
  <p:tag name="KSO_WM_UNIT_SUBTYPE" val="d"/>
  <p:tag name="KSO_WM_UNIT_TYPE" val="l_h_i"/>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内容"/>
  <p:tag name="KSO_WM_UNIT_TEXT_TYPE" val="1"/>
  <p:tag name="KSO_WM_UNIT_TYPE" val="l_h_a"/>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2"/>
  <p:tag name="KSO_WM_UNIT_SUBTYPE" val="d"/>
  <p:tag name="KSO_WM_UNIT_TYPE" val="l_h_i"/>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内容"/>
  <p:tag name="KSO_WM_UNIT_TEXT_TYPE" val="1"/>
  <p:tag name="KSO_WM_UNIT_TYPE" val="l_h_a"/>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47.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1"/>
  <p:tag name="KSO_WM_SLIDE_TYPE" val="sectionTitle"/>
  <p:tag name="KSO_WM_TEMPLATE_SUBCATEGORY" val="29"/>
  <p:tag name="KSO_WM_TEMPLATE_FIGMA_ID" val="5bb5ab324760242f"/>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e"/>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6"/>
  <p:tag name="KSO_WM_SLIDE_TYPE" val="text"/>
  <p:tag name="KSO_WM_TEMPLATE_SUBCATEGORY" val="29"/>
  <p:tag name="KSO_WM_TEMPLATE_FIGMA_ID" val="5bb5ab324760242f"/>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single_page&quot;,&quot;id&quot;:&quot;VCG41N1310479501&quot;}*galley_galley_ai_*1749517637548_2.169_cca9a90b05a9-slide-3"/>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
  <p:tag name="KSO_WM_UNIT_TEXT_TYPE" val="1"/>
  <p:tag name="KSO_WM_UNIT_TYPE" val="l_h_f"/>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
  <p:tag name="KSO_WM_UNIT_TEXT_TYPE" val="1"/>
  <p:tag name="KSO_WM_UNIT_TYPE" val="l_h_f"/>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i"/>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添加项标题"/>
  <p:tag name="KSO_WM_UNIT_TEXT_TYPE" val="1"/>
  <p:tag name="KSO_WM_UNIT_TYPE" val="l_h_a"/>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单击此处输入项正文，文字是您思想的提炼，请尽量言简意赅的阐述观点。"/>
  <p:tag name="KSO_WM_UNIT_TEXT_TYPE" val="1"/>
  <p:tag name="KSO_WM_UNIT_TYPE" val="l_h_f"/>
</p:tagLst>
</file>

<file path=ppt/tags/tag362.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53"/>
  <p:tag name="KSO_WM_SLIDE_TYPE" val="text"/>
  <p:tag name="KSO_WM_TEMPLATE_SUBCATEGORY" val="29"/>
  <p:tag name="KSO_WM_TEMPLATE_FIGMA_ID" val="5bb5ab324760242f"/>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d"/>
  <p:tag name="MH_SHAPE_GUID" val="generate_slide_ai*{&quot;ai_type&quot;:&quot;generate_ppt&quot;,&quot;id&quot;:&quot;http://zh-ai-group.ks3-cn-beijing-internal.ksyun.com/image_generate/image_process/production/202506/ab831196-c6fc-4092-8661-33b9276719bd.jpg?Expires=1780996466&amp;AWSAccessKeyId=AKLT9NSy7kh8TIS1UzNqLRY2&amp;Signature=1Rz%2Bb4Pb0aScLKprOJVes4UriJU%3D&quot;}*auto_ai_ai_*1749460445772_2.169_b2935b23a6a2-slide-22"/>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d"/>
  <p:tag name="MH_SHAPE_GUID" val="generate_slide_ai*{&quot;ai_type&quot;:&quot;generate_ppt&quot;,&quot;id&quot;:&quot;http://zh-ai-group.ks3-cn-beijing-internal.ksyun.com/image_generate/image_process/production/202506/c0e85a60-bef8-4b23-a131-7cbb31e0773a.jpg?Expires=1780996467&amp;AWSAccessKeyId=AKLT9NSy7kh8TIS1UzNqLRY2&amp;Signature=Z7sbsYQ1LD3HRDTP3V6yH7emav4%3D&quot;}*auto_ai_ai_*1749460445772_2.169_b2935b23a6a2-slide-22"/>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添加项标题"/>
  <p:tag name="KSO_WM_UNIT_TEXT_TYPE" val="1"/>
  <p:tag name="KSO_WM_UNIT_TYPE" val="l_h_a"/>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添加项标题"/>
  <p:tag name="KSO_WM_UNIT_TEXT_TYPE" val="1"/>
  <p:tag name="KSO_WM_UNIT_TYPE" val="l_h_a"/>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72.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49"/>
  <p:tag name="KSO_WM_SLIDE_TYPE" val="text"/>
  <p:tag name="KSO_WM_TEMPLATE_SUBCATEGORY" val="29"/>
  <p:tag name="KSO_WM_TEMPLATE_FIGMA_ID" val="5bb5ab324760242f"/>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2"/>
  <p:tag name="KSO_WM_UNIT_SUBTYPE" val="d"/>
  <p:tag name="KSO_WM_UNIT_TYPE" val="l_h_i"/>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
  <p:tag name="KSO_WM_UNIT_TEXT_TYPE" val="1"/>
  <p:tag name="KSO_WM_UNIT_TYPE" val="l_h_a"/>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2"/>
  <p:tag name="KSO_WM_UNIT_SUBTYPE" val="d"/>
  <p:tag name="KSO_WM_UNIT_TYPE" val="l_h_i"/>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
  <p:tag name="KSO_WM_UNIT_TEXT_TYPE" val="1"/>
  <p:tag name="KSO_WM_UNIT_TYPE" val="l_h_a"/>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83.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35"/>
  <p:tag name="KSO_WM_SLIDE_TYPE" val="text"/>
  <p:tag name="KSO_WM_TEMPLATE_SUBCATEGORY" val="29"/>
  <p:tag name="KSO_WM_TEMPLATE_FIGMA_ID" val="5bb5ab324760242f"/>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SUBTYPE" val="d"/>
  <p:tag name="KSO_WM_UNIT_TYPE" val="l_h_i"/>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内容"/>
  <p:tag name="KSO_WM_UNIT_TEXT_TYPE" val="1"/>
  <p:tag name="KSO_WM_UNIT_TYPE" val="l_h_a"/>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SUBTYPE" val="d"/>
  <p:tag name="KSO_WM_UNIT_TYPE" val="l_h_i"/>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内容"/>
  <p:tag name="KSO_WM_UNIT_TEXT_TYPE" val="1"/>
  <p:tag name="KSO_WM_UNIT_TYPE" val="l_h_a"/>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391.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1"/>
  <p:tag name="KSO_WM_SLIDE_TYPE" val="sectionTitle"/>
  <p:tag name="KSO_WM_TEMPLATE_SUBCATEGORY" val="29"/>
  <p:tag name="KSO_WM_TEMPLATE_FIGMA_ID" val="5bb5ab324760242f"/>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e"/>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394.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48"/>
  <p:tag name="KSO_WM_SLIDE_TYPE" val="text"/>
  <p:tag name="KSO_WM_TEMPLATE_SUBCATEGORY" val="29"/>
  <p:tag name="KSO_WM_TEMPLATE_FIGMA_ID" val="5bb5ab324760242f"/>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d"/>
  <p:tag name="MH_SHAPE_GUID" val="generate_slide_ai*{&quot;ai_type&quot;:&quot;generate_ppt&quot;,&quot;id&quot;:&quot;http://zh-ai-group.ks3-cn-beijing-internal.ksyun.com/image_generate/image_process/production/202506/d9e08838-c94d-4bef-b74b-d71fb2674ef5.jpg?Expires=1780996467&amp;AWSAccessKeyId=AKLT9NSy7kh8TIS1UzNqLRY2&amp;Signature=260tZ45PYExUs%2FOumy0bW6y%2B%2Br8%3D&quot;}*auto_ai_ai_*1749460445772_2.169_b2935b23a6a2-slide-26"/>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d"/>
  <p:tag name="MH_SHAPE_GUID" val="generate_slide_ai*{&quot;ai_type&quot;:&quot;generate_ppt&quot;,&quot;id&quot;:&quot;http://zh-ai-group.ks3-cn-beijing-internal.ksyun.com/image_generate/image_process/production/202506/4df84868-1706-4032-8a89-aa42ff89ae4a.jpg?Expires=1780996466&amp;AWSAccessKeyId=AKLT9NSy7kh8TIS1UzNqLRY2&amp;Signature=wdFlN8Udk601cTqF1uomySweXnI%3D&quot;}*auto_ai_ai_*1749460445772_2.169_b2935b23a6a2-slide-26"/>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添加项标题"/>
  <p:tag name="KSO_WM_UNIT_TEXT_TYPE" val="1"/>
  <p:tag name="KSO_WM_UNIT_TYPE" val="l_h_a"/>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添加项标题"/>
  <p:tag name="KSO_WM_UNIT_TEXT_TYPE" val="1"/>
  <p:tag name="KSO_WM_UNIT_TYPE" val="l_h_a"/>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04.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59"/>
  <p:tag name="KSO_WM_SLIDE_TYPE" val="text"/>
  <p:tag name="KSO_WM_TEMPLATE_SUBCATEGORY" val="29"/>
  <p:tag name="KSO_WM_TEMPLATE_FIGMA_ID" val="5bb5ab324760242f"/>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2da20c10-faac-4bf3-93b7-567621f6cbf6.jpg?Expires=1780996468&amp;AWSAccessKeyId=AKLT9NSy7kh8TIS1UzNqLRY2&amp;Signature=sd4RsrFdtxVPvPScAFn0DuWodNY%3D&quot;}*auto_ai_ai_*1749460445772_2.169_b2935b23a6a2-slide-27"/>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14.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63"/>
  <p:tag name="KSO_WM_SLIDE_TYPE" val="text"/>
  <p:tag name="KSO_WM_TEMPLATE_SUBCATEGORY" val="29"/>
  <p:tag name="KSO_WM_TEMPLATE_FIGMA_ID" val="5bb5ab324760242f"/>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ppt&quot;,&quot;id&quot;:&quot;http://zh-ai-group.ks3-cn-beijing-internal.ksyun.com/image_generate/image_process/production/202506/ee98dacf-a115-428c-8b2e-05d80e1a0a55.jpg?Expires=1780996467&amp;AWSAccessKeyId=AKLT9NSy7kh8TIS1UzNqLRY2&amp;Signature=CxrA44WYFTT97LHM25b3MPrH5X0%3D&quot;}*auto_ai_ai_*1749460445772_2.169_b2935b23a6a2-slide-28"/>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19.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30"/>
  <p:tag name="KSO_WM_SLIDE_TYPE" val="text"/>
  <p:tag name="KSO_WM_TEMPLATE_SUBCATEGORY" val="29"/>
  <p:tag name="KSO_WM_TEMPLATE_FIGMA_ID" val="5bb5ab324760242f"/>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d"/>
  <p:tag name="MH_SHAPE_GUID" val="generate_slide_ai*{&quot;ai_type&quot;:&quot;generate_single_page&quot;,&quot;id&quot;:&quot;VCG41N1159878278&quot;}*galley_galley_ai_*1749517637548_2.169_cca9a90b05a9-slide-4"/>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
  <p:tag name="KSO_WM_UNIT_TEXT_TYPE" val="1"/>
  <p:tag name="KSO_WM_UNIT_TYPE" val="l_h_f"/>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i"/>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
  <p:tag name="KSO_WM_UNIT_TEXT_TYPE" val="1"/>
  <p:tag name="KSO_WM_UNIT_TYPE" val="l_h_f"/>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添加项标题"/>
  <p:tag name="KSO_WM_UNIT_TEXT_TYPE" val="1"/>
  <p:tag name="KSO_WM_UNIT_TYPE" val="l_h_a"/>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单击此处输入项正文，文字是您思想的提炼，请尽量言简意赅的阐述观点。"/>
  <p:tag name="KSO_WM_UNIT_TEXT_TYPE" val="1"/>
  <p:tag name="KSO_WM_UNIT_TYPE" val="l_h_f"/>
</p:tagLst>
</file>

<file path=ppt/tags/tag431.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48"/>
  <p:tag name="KSO_WM_SLIDE_TYPE" val="text"/>
  <p:tag name="KSO_WM_TEMPLATE_SUBCATEGORY" val="29"/>
  <p:tag name="KSO_WM_TEMPLATE_FIGMA_ID" val="5bb5ab324760242f"/>
  <p:tag name="KSO_WM_SLIDE_SOURCE" val="WPPAIGenerateSlide"/>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d"/>
  <p:tag name="MH_SHAPE_GUID" val="generate_slide_ai*{&quot;ai_type&quot;:&quot;generate_single_page&quot;,&quot;id&quot;:&quot;VCG41N1293372115&quot;}*galley_galley_ai_*1749517637548_2.169_cca9a90b05a9-slide-5"/>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d"/>
  <p:tag name="MH_SHAPE_GUID" val="generate_slide_ai*{&quot;ai_type&quot;:&quot;generate_single_page&quot;,&quot;id&quot;:&quot;VCG41N1079666886&quot;}*galley_galley_ai_*1749517637548_2.169_cca9a90b05a9-slide-5"/>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添加项标题"/>
  <p:tag name="KSO_WM_UNIT_TEXT_TYPE" val="1"/>
  <p:tag name="KSO_WM_UNIT_TYPE" val="l_h_a"/>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i"/>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TYPE" val="l_h_d"/>
  <p:tag name="MH_SHAPE_GUID" val="generate_slide_ai*{&quot;ai_type&quot;:&quot;generate_single_page&quot;,&quot;id&quot;:&quot;VCG41N1355757550&quot;}*galley_galley_ai_*1749517637548_2.169_cca9a90b05a9-slide-5"/>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添加项标题"/>
  <p:tag name="KSO_WM_UNIT_TEXT_TYPE" val="1"/>
  <p:tag name="KSO_WM_UNIT_TYPE" val="l_h_a"/>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添加项标题"/>
  <p:tag name="KSO_WM_UNIT_TEXT_TYPE" val="1"/>
  <p:tag name="KSO_WM_UNIT_TYPE" val="l_h_a"/>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3_1"/>
  <p:tag name="KSO_WM_UNIT_PRESET_TEXT" val="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45.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54"/>
  <p:tag name="KSO_WM_SLIDE_TYPE" val="text"/>
  <p:tag name="KSO_WM_TEMPLATE_SUBCATEGORY" val="29"/>
  <p:tag name="KSO_WM_TEMPLATE_FIGMA_ID" val="5bb5ab324760242f"/>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 name="KSO_WM_UNIT_HIGHLIGHT" val="0"/>
  <p:tag name="KSO_WM_UNIT_COMPATIBLE" val="0"/>
  <p:tag name="KSO_WM_UNIT_DIAGRAM_ISNUMVISUAL" val="0"/>
  <p:tag name="KSO_WM_UNIT_DIAGRAM_ISREFERUNIT" val="0"/>
  <p:tag name="KSO_WM_UNIT_ID" val="_6**"/>
  <p:tag name="KSO_WM_UNIT_LAYERLEVEL" val="1"/>
  <p:tag name="KSO_WM_TAG_VERSION" val="1.0"/>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i"/>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2"/>
  <p:tag name="KSO_WM_UNIT_TYPE" val="l_h_i"/>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TYPE" val="l_h_x"/>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添加项标题"/>
  <p:tag name="KSO_WM_UNIT_TEXT_TYPE" val="1"/>
  <p:tag name="KSO_WM_UNIT_TYPE" val="l_h_a"/>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i"/>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2"/>
  <p:tag name="KSO_WM_UNIT_TYPE" val="l_h_i"/>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TYPE" val="l_h_x"/>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1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添加项标题"/>
  <p:tag name="KSO_WM_UNIT_TEXT_TYPE" val="1"/>
  <p:tag name="KSO_WM_UNIT_TYPE" val="l_h_a"/>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fgm#"/>
  <p:tag name="KSO_WM_DIAGRAM_GROUP_CODE" val="1"/>
  <p:tag name="KSO_WM_UNIT_INDEX" val="1_2_1"/>
  <p:tag name="KSO_WM_UNIT_PRESET_TEXT" val="单击此处输入项正文，文字是您思想的提炼，请尽量言简意赅的阐述观点。单击此处输入项正文，文字是您思想的提炼，请尽量言简意赅的阐述观点。单击此处输入项正文，文字是您思想的提炼，请尽量言简意赅的阐述观点。单击此处输入项正文，文字是您思想的提炼，请尽量言简意赅的阐述观点。"/>
  <p:tag name="KSO_WM_UNIT_TEXT_TYPE" val="1"/>
  <p:tag name="KSO_WM_UNIT_TYPE" val="l_h_f"/>
</p:tagLst>
</file>

<file path=ppt/tags/tag457.xml><?xml version="1.0" encoding="utf-8"?>
<p:tagLst xmlns:a="http://schemas.openxmlformats.org/drawingml/2006/main" xmlns:r="http://schemas.openxmlformats.org/officeDocument/2006/relationships" xmlns:p="http://schemas.openxmlformats.org/presentationml/2006/main">
  <p:tag name="KSO_WM_FIGMA_LIMIT" val=""/>
  <p:tag name="KSO_WM_FIGMA_SLIDE_GROUP" val="1"/>
  <p:tag name="KSO_WM_SLIDE_TYPE" val="endPage"/>
  <p:tag name="KSO_WM_TEMPLATE_SUBCATEGORY" val="29"/>
  <p:tag name="KSO_WM_TEMPLATE_FIGMA_ID" val="5bb5ab324760242f"/>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
  <p:tag name="KSO_WM_UNIT_TYPE" val="i"/>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UNIT_INDEX" val="3"/>
  <p:tag name="KSO_WM_UNIT_TYPE" val="i"/>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b"/>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TEMPLATE_STYLE_ID" val="5bb5ab324760242f"/>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
  <p:tag name="KSO_WM_UNIT_TYPE" val="i"/>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SUBTYPE" val="c"/>
  <p:tag name="KSO_WM_UNIT_TYPE" val="f"/>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
  <p:tag name="KSO_WM_UNIT_SUBTYPE" val="b"/>
  <p:tag name="KSO_WM_UNIT_TYPE" val="f"/>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a"/>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b"/>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UNIT_INDEX" val="1"/>
  <p:tag name="KSO_WM_UNIT_TYPE" val="i"/>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UNIT_INDEX" val="2"/>
  <p:tag name="KSO_WM_UNIT_TYPE" val="i"/>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红色党政党建通用主题">
  <a:themeElements>
    <a:clrScheme name="">
      <a:dk1>
        <a:srgbClr val="000000"/>
      </a:dk1>
      <a:lt1>
        <a:srgbClr val="FFE4AE"/>
      </a:lt1>
      <a:dk2>
        <a:srgbClr val="383633"/>
      </a:dk2>
      <a:lt2>
        <a:srgbClr val="FFF7F0"/>
      </a:lt2>
      <a:accent1>
        <a:srgbClr val="FFE8CD"/>
      </a:accent1>
      <a:accent2>
        <a:srgbClr val="FFE2B6"/>
      </a:accent2>
      <a:accent3>
        <a:srgbClr val="FF8913"/>
      </a:accent3>
      <a:accent4>
        <a:srgbClr val="E13A3A"/>
      </a:accent4>
      <a:accent5>
        <a:srgbClr val="DB2A2A"/>
      </a:accent5>
      <a:accent6>
        <a:srgbClr val="DC1818"/>
      </a:accent6>
      <a:hlink>
        <a:srgbClr val="E28835"/>
      </a:hlink>
      <a:folHlink>
        <a:srgbClr val="9D8874"/>
      </a:folHlink>
    </a:clrScheme>
    <a:fontScheme name="">
      <a:majorFont>
        <a:latin typeface="Microsoft YaHei UI"/>
        <a:ea typeface="Microsoft YaHei UI"/>
        <a:cs typeface=""/>
      </a:majorFont>
      <a:minorFont>
        <a:latin typeface="Microsoft YaHei UI"/>
        <a:ea typeface="Microsoft YaHei UI"/>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红色党政党建通用主题">
  <a:themeElements>
    <a:clrScheme name="">
      <a:dk1>
        <a:srgbClr val="000000"/>
      </a:dk1>
      <a:lt1>
        <a:srgbClr val="FFE4AE"/>
      </a:lt1>
      <a:dk2>
        <a:srgbClr val="383633"/>
      </a:dk2>
      <a:lt2>
        <a:srgbClr val="FFF7F0"/>
      </a:lt2>
      <a:accent1>
        <a:srgbClr val="FFE8CD"/>
      </a:accent1>
      <a:accent2>
        <a:srgbClr val="FFE2B6"/>
      </a:accent2>
      <a:accent3>
        <a:srgbClr val="FF8913"/>
      </a:accent3>
      <a:accent4>
        <a:srgbClr val="E13A3A"/>
      </a:accent4>
      <a:accent5>
        <a:srgbClr val="DB2A2A"/>
      </a:accent5>
      <a:accent6>
        <a:srgbClr val="DC1818"/>
      </a:accent6>
      <a:hlink>
        <a:srgbClr val="E28835"/>
      </a:hlink>
      <a:folHlink>
        <a:srgbClr val="9D8874"/>
      </a:folHlink>
    </a:clrScheme>
    <a:fontScheme name="">
      <a:majorFont>
        <a:latin typeface="Microsoft YaHei UI"/>
        <a:ea typeface="Microsoft YaHei UI"/>
        <a:cs typeface=""/>
      </a:majorFont>
      <a:minorFont>
        <a:latin typeface="Microsoft YaHei UI"/>
        <a:ea typeface="Microsoft YaHei UI"/>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3549</Words>
  <Application>Microsoft Office PowerPoint</Application>
  <PresentationFormat>宽屏</PresentationFormat>
  <Paragraphs>178</Paragraphs>
  <Slides>36</Slides>
  <Notes>0</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36</vt:i4>
      </vt:variant>
    </vt:vector>
  </HeadingPairs>
  <TitlesOfParts>
    <vt:vector size="44" baseType="lpstr">
      <vt:lpstr>Microsoft YaHei UI</vt:lpstr>
      <vt:lpstr>微软雅黑</vt:lpstr>
      <vt:lpstr>Arial</vt:lpstr>
      <vt:lpstr>Calibri</vt:lpstr>
      <vt:lpstr>Wingdings</vt:lpstr>
      <vt:lpstr>WPS</vt:lpstr>
      <vt:lpstr>红色党政党建通用主题</vt:lpstr>
      <vt:lpstr>1_红色党政党建通用主题</vt:lpstr>
      <vt:lpstr>保障和改善民生新起点 —不断提高人民生活品质</vt:lpstr>
      <vt:lpstr>目录</vt:lpstr>
      <vt:lpstr>前言</vt:lpstr>
      <vt:lpstr>民生建设的时代方位：江山就是人民的执政理念</vt:lpstr>
      <vt:lpstr>从生活水平到生活品质的跃升</vt:lpstr>
      <vt:lpstr>从生活水平到生活品质的跃升</vt:lpstr>
      <vt:lpstr>完善分配制度</vt:lpstr>
      <vt:lpstr>完善分配制度</vt:lpstr>
      <vt:lpstr>三次分配协调新机制</vt:lpstr>
      <vt:lpstr>PowerPoint 演示文稿</vt:lpstr>
      <vt:lpstr>扩大中等收入群体行动</vt:lpstr>
      <vt:lpstr>PowerPoint 演示文稿</vt:lpstr>
      <vt:lpstr>规范财富积累机制探索</vt:lpstr>
      <vt:lpstr>实施就业优先战略</vt:lpstr>
      <vt:lpstr>就业优先战略的实施</vt:lpstr>
      <vt:lpstr>重点群体就业攻坚工程</vt:lpstr>
      <vt:lpstr>新就业形态保障创新</vt:lpstr>
      <vt:lpstr>终身职业技能培训体系</vt:lpstr>
      <vt:lpstr>健全社会保障体系</vt:lpstr>
      <vt:lpstr>社会保障体系的完善</vt:lpstr>
      <vt:lpstr>养老保险全国统筹实践</vt:lpstr>
      <vt:lpstr>长护险制度创新探索</vt:lpstr>
      <vt:lpstr>住房保障体系多维构建</vt:lpstr>
      <vt:lpstr>推进健康中国建设</vt:lpstr>
      <vt:lpstr>推进健康中国建设</vt:lpstr>
      <vt:lpstr>三医联动改革深化</vt:lpstr>
      <vt:lpstr>中医药传承创新工程</vt:lpstr>
      <vt:lpstr>重大疫情防治体系建设</vt:lpstr>
      <vt:lpstr>总结</vt:lpstr>
      <vt:lpstr>民生发展的中国智慧：制度优势的生动诠释</vt:lpstr>
      <vt:lpstr>治理效能的持续提升</vt:lpstr>
      <vt:lpstr>治理效能的持续提升</vt:lpstr>
      <vt:lpstr>民生改善的成效与挑战</vt:lpstr>
      <vt:lpstr>展望未来民生发展</vt:lpstr>
      <vt:lpstr>美好生活的未来图景</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chenliying chenliiyng</cp:lastModifiedBy>
  <cp:revision>10</cp:revision>
  <dcterms:created xsi:type="dcterms:W3CDTF">2023-08-09T12:44:00Z</dcterms:created>
  <dcterms:modified xsi:type="dcterms:W3CDTF">2025-10-15T01:35:05Z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2052-12.1.0.21171</vt:lpwstr>
  </property>
</Properties>
</file>