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51" r:id="rId3"/>
    <p:sldId id="256" r:id="rId5"/>
    <p:sldId id="258" r:id="rId6"/>
    <p:sldId id="257" r:id="rId7"/>
    <p:sldId id="259" r:id="rId8"/>
    <p:sldId id="260" r:id="rId9"/>
    <p:sldId id="293" r:id="rId10"/>
    <p:sldId id="294" r:id="rId11"/>
    <p:sldId id="264" r:id="rId12"/>
    <p:sldId id="296" r:id="rId13"/>
    <p:sldId id="297" r:id="rId14"/>
    <p:sldId id="263" r:id="rId15"/>
    <p:sldId id="266" r:id="rId16"/>
    <p:sldId id="262" r:id="rId17"/>
    <p:sldId id="300" r:id="rId18"/>
    <p:sldId id="301" r:id="rId19"/>
    <p:sldId id="333" r:id="rId20"/>
    <p:sldId id="335" r:id="rId21"/>
    <p:sldId id="265" r:id="rId22"/>
    <p:sldId id="270" r:id="rId23"/>
    <p:sldId id="295" r:id="rId24"/>
    <p:sldId id="268" r:id="rId25"/>
    <p:sldId id="337" r:id="rId26"/>
    <p:sldId id="271" r:id="rId27"/>
    <p:sldId id="261" r:id="rId28"/>
    <p:sldId id="278" r:id="rId29"/>
    <p:sldId id="275" r:id="rId30"/>
    <p:sldId id="299" r:id="rId31"/>
    <p:sldId id="269" r:id="rId32"/>
    <p:sldId id="338" r:id="rId33"/>
    <p:sldId id="288" r:id="rId34"/>
    <p:sldId id="289" r:id="rId35"/>
    <p:sldId id="292" r:id="rId36"/>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4" userDrawn="1">
          <p15:clr>
            <a:srgbClr val="A4A3A4"/>
          </p15:clr>
        </p15:guide>
        <p15:guide id="2" pos="28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214"/>
        <p:guide pos="28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179.xml"/><Relationship Id="rId40" Type="http://schemas.openxmlformats.org/officeDocument/2006/relationships/commentAuthors" Target="commentAuthors.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习近平总书记在全国教育大会上强调，我们要建成教育强国，应当具有强大的思政引领力、人才竞争力、科技支撑力、民生保障力、社会协同力、国际影响力，为以中国式现代化全面推进强国建设、民族复兴伟业提供有力支撑。习近平总书记关于教育的重要讲话精神，为教育事业发展指明了方向，总书记指出要加快建设高质量教育体系。如何建设高质量教育体系？从我们教师层面而言，我们得在一定程度上掌握教学科研等能力，我们不仅是传道受业解惑的教书匠，也应该是有着勤学笃行、求实创新的躬耕态度的研究者。比如学前教育教师通过教育科研方法，可以研究幼儿的身心发展规律和学习特点，开发更适合幼儿的课程、教学方法和教育活动，提高教学的针对性和实效性，促进幼儿的全面发展，为后续教育阶段打下良好基础，推动学前教育质量的整体提升.那怎么进行学前教育科研？有哪些切入点？有哪些方法？我们一起走进《学前教育科研方法》这门课程。</a:t>
            </a:r>
            <a:endParaRPr lang="zh-CN" altLang="en-US">
              <a:sym typeface="+mn-ea"/>
            </a:endParaRPr>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我国教育研究的发展历史可分为两个阶段，以</a:t>
            </a:r>
            <a:r>
              <a:rPr lang="en-US" altLang="zh-CN"/>
              <a:t>20</a:t>
            </a:r>
            <a:r>
              <a:rPr lang="zh-CN" altLang="en-US"/>
              <a:t>世纪</a:t>
            </a:r>
            <a:r>
              <a:rPr lang="en-US" altLang="zh-CN"/>
              <a:t>20</a:t>
            </a:r>
            <a:r>
              <a:rPr lang="zh-CN" altLang="en-US"/>
              <a:t>年代为界，明显标志是</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a:ln>
            <a:miter lim="800000"/>
          </a:ln>
        </p:spPr>
      </p:sp>
      <p:sp>
        <p:nvSpPr>
          <p:cNvPr id="5123" name="文本占位符 2"/>
          <p:cNvSpPr>
            <a:spLocks noGrp="1"/>
          </p:cNvSpPr>
          <p:nvPr>
            <p:ph type="body"/>
          </p:nvPr>
        </p:nvSpPr>
        <p:spPr/>
        <p:txBody>
          <a:bodyPr wrap="square" lIns="91440" tIns="45720" rIns="91440" bIns="45720" anchor="t"/>
          <a:lstStyle/>
          <a:p>
            <a:pPr lvl="0" eaLnBrk="1" hangingPunct="1"/>
            <a:r>
              <a:rPr lang="zh-CN" altLang="en-US" dirty="0"/>
              <a:t>总的来说，近三十年我国的教育研究是有了长足的发展的，可以说已经初具规模</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统观教育研究的昨天与今天，同学们大胆猜测或者预设下，未来教育研究会有哪些新的趋势？教育研究与</a:t>
            </a:r>
            <a:r>
              <a:rPr lang="en-US" altLang="zh-CN"/>
              <a:t>AI</a:t>
            </a:r>
            <a:r>
              <a:rPr lang="zh-CN" altLang="en-US"/>
              <a:t>的影响</a:t>
            </a:r>
            <a:endParaRPr lang="zh-CN" altLang="en-US"/>
          </a:p>
          <a:p>
            <a:r>
              <a:rPr lang="zh-CN" altLang="en-US"/>
              <a:t>数量化：学前教科研中，已有大量研究采用定量数据分析的手段来说明结果。如：在《教师工作满意度影响因素结构模型研究》一文中。收集了</a:t>
            </a:r>
            <a:r>
              <a:rPr lang="en-US" altLang="zh-CN"/>
              <a:t>317</a:t>
            </a:r>
            <a:r>
              <a:rPr lang="zh-CN" altLang="en-US"/>
              <a:t>份有效问卷，并做相应结构的模型分析。</a:t>
            </a:r>
            <a:endParaRPr lang="zh-CN" altLang="en-US"/>
          </a:p>
          <a:p>
            <a:r>
              <a:rPr lang="zh-CN" altLang="en-US"/>
              <a:t>现代化：现代教育研究中，人们广泛使用录音录像照相等声像设备，有的还用到心理测量仪器</a:t>
            </a:r>
            <a:endParaRPr lang="zh-CN" altLang="en-US"/>
          </a:p>
          <a:p>
            <a:r>
              <a:rPr lang="zh-CN" altLang="en-US"/>
              <a:t>综合化：学科综合：跨学科的合作研究、学科内部分支的综合</a:t>
            </a:r>
            <a:r>
              <a:rPr lang="en-US" altLang="zh-CN"/>
              <a:t> </a:t>
            </a:r>
            <a:r>
              <a:rPr lang="zh-CN" altLang="en-US"/>
              <a:t>如：研究早期弱智儿童的矫正，综合了特殊教育学、学前教育学、发展心理学、儿科医学等</a:t>
            </a:r>
            <a:endParaRPr lang="zh-CN" altLang="en-US"/>
          </a:p>
          <a:p>
            <a:r>
              <a:rPr lang="zh-CN" altLang="en-US"/>
              <a:t>现场化：现场化强调在真实的、自然地情景中研究人的心理活动和教育规律，强调研究结果在真实生活中和教育过程中的可应用性和普遍适用性。</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学前教育科学研究源于幼儿园教育教学实践的需要和幼儿园教育教学研究的理论需要。随着科学技术的发展，经济水平的不断提高，人们对学前教育的重视程度不断增加，急需学前教育理论指导。自</a:t>
            </a:r>
            <a:r>
              <a:rPr lang="en-US" altLang="zh-CN"/>
              <a:t>1840</a:t>
            </a:r>
            <a:r>
              <a:rPr lang="zh-CN" altLang="en-US"/>
              <a:t>年德国儿童教育家福禄贝尔创立了第一所幼儿园开始，幼儿教育学从教育学中分离出来，儿童教育研究也在进一步发展。</a:t>
            </a:r>
            <a:endParaRPr lang="zh-CN" altLang="en-US"/>
          </a:p>
          <a:p>
            <a:r>
              <a:rPr lang="zh-CN" altLang="en-US"/>
              <a:t>蒙台：开始了系统的教育实验，设计出一套教材和教具，她提倡用科学额方法了解儿童，只有了解儿童，才能教育他们。这对于后人研究儿童提供了有意义的启示。</a:t>
            </a:r>
            <a:endParaRPr lang="zh-CN" altLang="en-US"/>
          </a:p>
          <a:p>
            <a:endParaRPr lang="zh-CN" altLang="en-US"/>
          </a:p>
          <a:p>
            <a:r>
              <a:rPr lang="en-US" altLang="zh-CN"/>
              <a:t>1920</a:t>
            </a:r>
            <a:r>
              <a:rPr lang="zh-CN" altLang="en-US"/>
              <a:t>年陈就开始对自己的儿子进行跟踪观察研究，用文字和摄影的方式记录了他的儿子身心变化和对各种刺激的反应，不仅用观察法研究儿童，还通过大量的实验总结幼儿园的课程，整理出一套行之有效的方法。这在中国是史无前例的，为后人开拓了研究的天地。</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1. </a:t>
            </a:r>
            <a:r>
              <a:rPr lang="zh-CN" altLang="en-US"/>
              <a:t>在知识激增、科学技术飞速发展的今天，教育也处在一个不断变革以适应社会发展需求的时代、教育研究不仅为教育的改革和发展服务以适应社会需要，同时它是推动教育改革和发展的直接动力。</a:t>
            </a:r>
            <a:endParaRPr lang="zh-CN" altLang="en-US"/>
          </a:p>
          <a:p>
            <a:r>
              <a:rPr lang="en-US" altLang="zh-CN"/>
              <a:t>2.</a:t>
            </a:r>
            <a:r>
              <a:rPr lang="zh-CN" altLang="en-US"/>
              <a:t>向教育科研要质量成为广大教师的共识，离开教育科研去抓教育质量，往往劳而无功，不能靠无限之地增加作业和频繁考试去提高教育质量，而是应该以教育科研来带动教学研究。</a:t>
            </a:r>
            <a:endParaRPr lang="zh-CN" altLang="en-US"/>
          </a:p>
          <a:p>
            <a:r>
              <a:rPr lang="en-US" altLang="zh-CN"/>
              <a:t>3.</a:t>
            </a:r>
            <a:r>
              <a:rPr lang="zh-CN" altLang="en-US"/>
              <a:t>教育研究是教育决策的基础，他为教育决策科学化提供信息、理论和依据，研究在前，决策在后。</a:t>
            </a:r>
            <a:endParaRPr lang="zh-CN" altLang="en-US"/>
          </a:p>
          <a:p>
            <a:r>
              <a:rPr lang="en-US" altLang="zh-CN"/>
              <a:t>4.</a:t>
            </a:r>
            <a:r>
              <a:rPr lang="zh-CN" altLang="en-US"/>
              <a:t>提高教学质量的关键在于教师，一定的科研能力已成为教师必备的专业素养。教师在教育实践的第一线，了解教育的实际问题且熟悉教育对象，对进行教育研究有着得天独厚的条件</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1.历代的教育家，比如我国古代的孔子、孟子，现代的陶行知、陈鹤琴，国外的柏拉图、夸美纽斯、福禄贝尔、门牌梭利等。他们的教育思想和教育实践需要我们去整理和分析。除此之外，如幼儿园特级教师的优秀事例，对培养教育工作者的启示，关于电话教育社会传播媒介在幼教中的作用</a:t>
            </a:r>
            <a:r>
              <a:rPr lang="zh-CN" altLang="en-US"/>
              <a:t>。</a:t>
            </a:r>
            <a:endParaRPr lang="zh-CN" altLang="en-US"/>
          </a:p>
          <a:p>
            <a:r>
              <a:rPr lang="en-US" altLang="zh-CN"/>
              <a:t>2.大到教育方针目的、教育本质功能，小到教学方法的革新，学科具体问题的解决，都可以作为教育研究的对象。比如幼儿园开展双语教学的现状研究。幼小衔接教育的研究。</a:t>
            </a:r>
            <a:endParaRPr lang="en-US" altLang="zh-CN"/>
          </a:p>
          <a:p>
            <a:r>
              <a:rPr lang="en-US" altLang="zh-CN"/>
              <a:t>3.教育是面向未来的事业，是为未来培养全面发展的一代新人。教育研究需要具备一定的超前性，比如现在我们看到未来学前教育课程设置的探索。研究，这就是在预测教育的发展趋势。</a:t>
            </a:r>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比如，利用多彩光谱仪提高幼儿智慧的实验研究，场依存性与场独立性的幼儿智慧特点的对比实验研究。</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客观性：客观性指研究不受主观因素的影响。研究是一种创造性的实践活动，所有知识都需经过感觉、经验而获得教育研究也不例外。从这个意义上来说，研究是客观的，研究不能凭空臆造，也不能仅靠想象推理进行思辨，必须要有事实依据或者是理论做支撑。</a:t>
            </a:r>
            <a:endParaRPr lang="zh-CN" altLang="en-US"/>
          </a:p>
          <a:p>
            <a:r>
              <a:rPr lang="zh-CN" altLang="en-US"/>
              <a:t>系统性：系统性指的是研究思路和行动前后要连贯，要互相沟通，研究的每一个步骤、每一个环节都要互相衔接，密切配合。</a:t>
            </a:r>
            <a:endParaRPr lang="zh-CN" altLang="en-US"/>
          </a:p>
          <a:p>
            <a:r>
              <a:rPr lang="zh-CN" altLang="en-US"/>
              <a:t>可靠性：不能盲目的去尝试活动，而是应该有目的、有计划、有系统的采用多种方法去探索，去发现。</a:t>
            </a:r>
            <a:endParaRPr lang="zh-CN" altLang="en-US"/>
          </a:p>
          <a:p>
            <a:r>
              <a:rPr lang="zh-CN" altLang="en-US"/>
              <a:t>创造性：创造性，因为研究是一种创造性的活动，是需要我们在前人研究的基础上，通过深入钻研去解决前任没有解决的或者是尚未解决的问题。那么，任何研究的目的都在于探索未知，创造新智，这也是研究或者说衡量我们教育研究水平的高低、成果价值大小的一个重要标志。</a:t>
            </a:r>
            <a:endParaRPr lang="zh-CN" altLang="en-US"/>
          </a:p>
          <a:p>
            <a:r>
              <a:rPr lang="zh-CN" altLang="en-US"/>
              <a:t>科学性：科学性，科学性指研究方法必须是科学的，要有科学的程序。科学研究要有严格的严密的控制。嗯，另外呢，尽可能采用定量的分析，用事实数据。来说明解释问题。</a:t>
            </a:r>
            <a:endParaRPr lang="zh-CN" altLang="en-US"/>
          </a:p>
          <a:p>
            <a:r>
              <a:rPr lang="zh-CN" altLang="en-US"/>
              <a:t>人文性：人文性教育研究的对象主要是人，教育研究探讨的是如何教育人的问题，所以我们是为人而设计的，也是因人而存在。那如果脱离了人，这个研究就没有意义了。嗯，研究者必须坚持对人的了解与关怀来选择研究题材。嗯，来决定研究的目标或者安排研究的设计。主主要是围绕着人去展开的。</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思辨：思辨的方法只通过叙述、争论、辨析，用逻辑推理来解释和认识事物的方法。那么，传统的教育研究呢，都是采用思辨的方法，嗯。我们在用历史法、文献法、总结经验法、个案研究这些方法来研究教育问题时，都会用到思辨的方法。</a:t>
            </a:r>
            <a:endParaRPr lang="zh-CN" altLang="en-US"/>
          </a:p>
          <a:p>
            <a:r>
              <a:rPr lang="zh-CN" altLang="en-US"/>
              <a:t>实证：实证的方法只通过外部操作或事实来处理和认识事物的方法，通常呢，以数据或者事实来说明问题。那我们通常在用到实验法、调查法、观察法。等研究的时候用到实证的方法。</a:t>
            </a:r>
            <a:endParaRPr lang="zh-CN" altLang="en-US"/>
          </a:p>
          <a:p>
            <a:r>
              <a:rPr lang="zh-CN" altLang="en-US"/>
              <a:t>数学：数学的方法主要是指通过数学手段用符号模型来表述或认识事物。那么，运用数学手段呢，是科学研究的更高层次。它要求对理论采用数学或符号的表述形式。用一些公式或者公理来进行研究，那比如说在当前采用这种方法的研究呢，在教育研究领域还没有出现，那么我们教育研究呢，正处在由思辨的方法向实证方法过渡的阶段。但是像有一些成熟的学科，比如说数学、物理，就已经开始从实证方法走向数学方法了。</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教育研究的基本过程是科学认识客观事物的过程，从本质上讲就是一个解决教育问题的过程，所以我们首先要解决教育问题。第一。要确定问题是什么。那确定问题实际上就是一个确定研究的课题，确定研究的目标。只有你这个课题确定了，整个研究才能有一个初步的轮廓。所以选题是研究的关键，选题好坏直接影响研究的效果。那选课题的时候可以从以下几个方面来着手。</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教育研究可以帮助我们发现问题，归纳经验，改进教学，提高行动的主动性、自觉性和规范性，特别是我们面临教育事业新的发展和改革的时期，学好研究方法，与公与私都是非常有意义的。</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任何研究都是在前人研究的基础上进行的，那我们查阅相关的文献可以了解已有研究的信息，吸取前人的经验教训。哎，明确研究课题的地位。通过看前人的一些文献，提供如何进行研究的思路和方法。</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收集资料呢，是指获取本研究项目最终结论所需要的一些事实材料或者数据。那收集资料呢，必须要严格的遵守操作规定，要客观准确规范。因为这些资料呢，都是你得出研究结果的原始资料。收集资料的方法有很多，比如说观察法、调查法、实验法、测验法。</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资料收集了之后，我们要进行分析资料。分析资料呢，就是对材料啊，以及你收集回来的数据进行整理和处理分析来说明问题。那么这一个过程当中呢，你需要对自己的资啊，那个收集的素材材料进行整理加工，对它进行定性或者定量的分析。内容主要包括</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a:ln>
            <a:miter lim="800000"/>
          </a:ln>
        </p:spPr>
      </p:sp>
      <p:sp>
        <p:nvSpPr>
          <p:cNvPr id="5123" name="文本占位符 2"/>
          <p:cNvSpPr>
            <a:spLocks noGrp="1"/>
          </p:cNvSpPr>
          <p:nvPr>
            <p:ph type="body"/>
          </p:nvPr>
        </p:nvSpPr>
        <p:spPr/>
        <p:txBody>
          <a:bodyPr wrap="square" lIns="91440" tIns="45720" rIns="91440" bIns="45720" anchor="t"/>
          <a:lstStyle/>
          <a:p>
            <a:pPr lvl="0" eaLnBrk="1" hangingPunct="1"/>
            <a:r>
              <a:rPr lang="zh-CN" altLang="en-US" dirty="0"/>
              <a:t>那最后一步呢，就是撰写报告。撰写报告主要是把研究者他的一些研究的指导思想、学术观点、研究的过程以及研究的成果，以书面的形式向众人公布出来。嗯，这一过程将研究成果以文字形式加以表达，为社会服务，供他人学习、借鉴和探讨。</a:t>
            </a:r>
            <a:endParaRPr lang="zh-CN" altLang="en-US" dirty="0"/>
          </a:p>
          <a:p>
            <a:pPr lvl="0" eaLnBrk="1" hangingPunct="1"/>
            <a:r>
              <a:rPr lang="zh-CN" altLang="en-US" dirty="0"/>
              <a:t>教育研究过程呢，是科学的是系统的。任何一项研究呢，在大的框架上都需要遵循以上五步。但是呢，在具体的操作过程当中，有些步骤的实施呢，也有一定的灵活性。可以省略或者合并，所以这需要根据研究的实际情况来定。</a:t>
            </a:r>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学前教育研究当中，研究的对象往往是儿童。有些研究呢，可能会对被试的身心健康造成损损害，会涉及到一些伦理道德的问题。也有些呢，可能会涉及到被事的隐私。所以呢，我们研究者在进行教育研究时，必须严格遵守教育研究的伦理原则。实验开始前华生雇用了一个不满周岁叫做小阿尔伯特的儿童，并对他进行了测试，发现儿童对周围常见的物品如兔子、白鼠等没有恐惧心理。实验过程中，当小阿尔伯特的手触摸到兔子的时候，华生在后面用铁锤敲击铁棒发出巨响，小阿尔伯特受到惊吓。以后每次当儿童触摸到兔子或白鼠的时候都让他受到惊吓，长此以往，小阿尔伯特渐渐地对身边某些带毛发的东西都产生了恐惧心理。后来根据有人进行调查，发现小阿尔伯特已经在六岁时去世。</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我们这节课的第一部分是课程导学，我们将从以下几个方面来讲述</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习总书记强调要牢牢把握教育的政治属性，落实立德树人根本任务。学前教育是基础教育的重要组成部分，教师掌握教育科研方法，有助于深入研究如何在学前教育阶段更好地培养幼儿的品德与价值观，探索将思政教育融入日常教学的有效途径和方法，为幼儿的全面发展奠定基础。</a:t>
            </a:r>
            <a:endParaRPr lang="zh-CN" altLang="en-US"/>
          </a:p>
          <a:p>
            <a:endParaRPr lang="zh-CN" altLang="en-US"/>
          </a:p>
          <a:p>
            <a:r>
              <a:rPr lang="zh-CN" altLang="en-US"/>
              <a:t>当前教育改革不断深化，学前教育领域也面临着诸多新的挑战和机遇。掌握教育科研方法的教师，能够敏锐地捕捉教育改革的动态和趋势，以科研为引领，积极探索学前教育的新模式、新方法，为教育改革提供实践经验和理论支持，推动学前教育的创新发展，更好地适应社会发展的需求.</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这个章节的排列顺序和咱们进行教育科研的过程是一致的</a:t>
            </a:r>
            <a:endParaRPr lang="zh-CN" altLang="en-US"/>
          </a:p>
          <a:p>
            <a:endParaRPr lang="zh-CN" altLang="en-US"/>
          </a:p>
          <a:p>
            <a:r>
              <a:rPr lang="zh-CN" altLang="en-US"/>
              <a:t>具体看</a:t>
            </a:r>
            <a:r>
              <a:rPr lang="en-US" altLang="zh-CN"/>
              <a:t> </a:t>
            </a:r>
            <a:r>
              <a:rPr lang="zh-CN" altLang="en-US"/>
              <a:t>可以分为</a:t>
            </a:r>
            <a:r>
              <a:rPr lang="en-US" altLang="zh-CN"/>
              <a:t>5</a:t>
            </a:r>
            <a:r>
              <a:rPr lang="zh-CN" altLang="en-US"/>
              <a:t>阶段</a:t>
            </a:r>
            <a:r>
              <a:rPr lang="en-US" altLang="zh-CN"/>
              <a:t> </a:t>
            </a:r>
            <a:r>
              <a:rPr lang="zh-CN" altLang="en-US"/>
              <a:t>下一张</a:t>
            </a:r>
            <a:r>
              <a:rPr lang="en-US" altLang="zh-CN"/>
              <a:t>PPT</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大体上了解了这门课程要怎么学以后，咱们接下来看这样一个问题</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从上面的例子可以看出，教育研究是很复杂的，有很多因素会影响最终研究成果的真实、准确，本课程的目的就是要让大家掌握该如何进行研究的设计、如何控制研究的实施，该采用哪些研究方法，，该如何进行数据的分析，如何撰写清晰明了的研究报告。</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进入教育研究领域，研究者有两件事必须要做：一是了解过去，了解教育研究的昨天和它的发展轨迹；二是把握现状，了解教育研究的今天。站在巨人的肩膀上看世界，研究有基础有新意，也就是说，只有在了解昨天和把握今天的基础上，才有可能准确地预测明天。</a:t>
            </a:r>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
        <p:nvSpPr>
          <p:cNvPr id="6" name="标题 5"/>
          <p:cNvSpPr>
            <a:spLocks noGrp="1"/>
          </p:cNvSpPr>
          <p:nvPr>
            <p:ph type="title"/>
            <p:custDataLst>
              <p:tags r:id="rId5"/>
            </p:custDataLst>
          </p:nvPr>
        </p:nvSpPr>
        <p:spPr/>
        <p:txBody>
          <a:bodyPr/>
          <a:lstStyle>
            <a:lvl1pPr algn="l">
              <a:defRPr/>
            </a:lvl1p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1.xml"/><Relationship Id="rId3" Type="http://schemas.openxmlformats.org/officeDocument/2006/relationships/image" Target="../media/image11.jpeg"/><Relationship Id="rId2" Type="http://schemas.openxmlformats.org/officeDocument/2006/relationships/tags" Target="../tags/tag30.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5" Type="http://schemas.openxmlformats.org/officeDocument/2006/relationships/notesSlide" Target="../notesSlides/notesSlide8.xml"/><Relationship Id="rId14" Type="http://schemas.openxmlformats.org/officeDocument/2006/relationships/slideLayout" Target="../slideLayouts/slideLayout7.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image" Target="../media/image12.jpeg"/><Relationship Id="rId28" Type="http://schemas.openxmlformats.org/officeDocument/2006/relationships/notesSlide" Target="../notesSlides/notesSlide9.xml"/><Relationship Id="rId27" Type="http://schemas.openxmlformats.org/officeDocument/2006/relationships/slideLayout" Target="../slideLayouts/slideLayout7.xml"/><Relationship Id="rId26" Type="http://schemas.openxmlformats.org/officeDocument/2006/relationships/tags" Target="../tags/tag68.xml"/><Relationship Id="rId25" Type="http://schemas.openxmlformats.org/officeDocument/2006/relationships/tags" Target="../tags/tag67.xml"/><Relationship Id="rId24" Type="http://schemas.openxmlformats.org/officeDocument/2006/relationships/tags" Target="../tags/tag66.xml"/><Relationship Id="rId23" Type="http://schemas.openxmlformats.org/officeDocument/2006/relationships/tags" Target="../tags/tag65.xml"/><Relationship Id="rId22" Type="http://schemas.openxmlformats.org/officeDocument/2006/relationships/tags" Target="../tags/tag64.xml"/><Relationship Id="rId21" Type="http://schemas.openxmlformats.org/officeDocument/2006/relationships/tags" Target="../tags/tag63.xml"/><Relationship Id="rId20" Type="http://schemas.openxmlformats.org/officeDocument/2006/relationships/tags" Target="../tags/tag62.xml"/><Relationship Id="rId2" Type="http://schemas.openxmlformats.org/officeDocument/2006/relationships/tags" Target="../tags/tag45.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tags" Target="../tags/tag56.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tags" Target="../tags/tag44.xml"/></Relationships>
</file>

<file path=ppt/slides/_rels/slide17.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image" Target="../media/image13.jpeg"/><Relationship Id="rId4" Type="http://schemas.openxmlformats.org/officeDocument/2006/relationships/tags" Target="../tags/tag72.xml"/><Relationship Id="rId3" Type="http://schemas.openxmlformats.org/officeDocument/2006/relationships/tags" Target="../tags/tag71.xml"/><Relationship Id="rId28" Type="http://schemas.openxmlformats.org/officeDocument/2006/relationships/notesSlide" Target="../notesSlides/notesSlide10.xml"/><Relationship Id="rId27" Type="http://schemas.openxmlformats.org/officeDocument/2006/relationships/slideLayout" Target="../slideLayouts/slideLayout7.xml"/><Relationship Id="rId26" Type="http://schemas.openxmlformats.org/officeDocument/2006/relationships/tags" Target="../tags/tag93.xml"/><Relationship Id="rId25" Type="http://schemas.openxmlformats.org/officeDocument/2006/relationships/tags" Target="../tags/tag92.xml"/><Relationship Id="rId24" Type="http://schemas.openxmlformats.org/officeDocument/2006/relationships/tags" Target="../tags/tag91.xml"/><Relationship Id="rId23" Type="http://schemas.openxmlformats.org/officeDocument/2006/relationships/tags" Target="../tags/tag90.xml"/><Relationship Id="rId22" Type="http://schemas.openxmlformats.org/officeDocument/2006/relationships/tags" Target="../tags/tag89.xml"/><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tags" Target="../tags/tag70.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9.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2.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19.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6" Type="http://schemas.openxmlformats.org/officeDocument/2006/relationships/notesSlide" Target="../notesSlides/notesSlide12.xml"/><Relationship Id="rId15" Type="http://schemas.openxmlformats.org/officeDocument/2006/relationships/slideLayout" Target="../slideLayouts/slideLayout7.xml"/><Relationship Id="rId14" Type="http://schemas.openxmlformats.org/officeDocument/2006/relationships/image" Target="../media/image9.jpeg"/><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image" Target="../media/image9.jpeg"/><Relationship Id="rId12" Type="http://schemas.openxmlformats.org/officeDocument/2006/relationships/notesSlide" Target="../notesSlides/notesSlide14.xml"/><Relationship Id="rId11" Type="http://schemas.openxmlformats.org/officeDocument/2006/relationships/slideLayout" Target="../slideLayouts/slideLayout7.xml"/><Relationship Id="rId10" Type="http://schemas.openxmlformats.org/officeDocument/2006/relationships/tags" Target="../tags/tag124.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2" Type="http://schemas.openxmlformats.org/officeDocument/2006/relationships/notesSlide" Target="../notesSlides/notesSlide15.xml"/><Relationship Id="rId21" Type="http://schemas.openxmlformats.org/officeDocument/2006/relationships/slideLayout" Target="../slideLayouts/slideLayout7.xml"/><Relationship Id="rId20" Type="http://schemas.openxmlformats.org/officeDocument/2006/relationships/tags" Target="../tags/tag142.xml"/><Relationship Id="rId2" Type="http://schemas.openxmlformats.org/officeDocument/2006/relationships/image" Target="../media/image14.jpeg"/><Relationship Id="rId19" Type="http://schemas.openxmlformats.org/officeDocument/2006/relationships/tags" Target="../tags/tag141.xml"/><Relationship Id="rId18" Type="http://schemas.openxmlformats.org/officeDocument/2006/relationships/tags" Target="../tags/tag140.xml"/><Relationship Id="rId17" Type="http://schemas.openxmlformats.org/officeDocument/2006/relationships/tags" Target="../tags/tag139.xml"/><Relationship Id="rId16" Type="http://schemas.openxmlformats.org/officeDocument/2006/relationships/tags" Target="../tags/tag138.xml"/><Relationship Id="rId15" Type="http://schemas.openxmlformats.org/officeDocument/2006/relationships/tags" Target="../tags/tag137.xml"/><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image" Target="../media/image14.jpeg"/><Relationship Id="rId10" Type="http://schemas.openxmlformats.org/officeDocument/2006/relationships/notesSlide" Target="../notesSlides/notesSlide16.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image" Target="../media/image15.jpeg"/><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7" Type="http://schemas.openxmlformats.org/officeDocument/2006/relationships/notesSlide" Target="../notesSlides/notesSlide18.xml"/><Relationship Id="rId16" Type="http://schemas.openxmlformats.org/officeDocument/2006/relationships/slideLayout" Target="../slideLayouts/slideLayout7.xml"/><Relationship Id="rId15" Type="http://schemas.openxmlformats.org/officeDocument/2006/relationships/image" Target="../media/image17.jpeg"/><Relationship Id="rId14" Type="http://schemas.openxmlformats.org/officeDocument/2006/relationships/image" Target="../media/image16.jpeg"/><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image" Target="../media/image19.jpeg"/><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image" Target="../media/image18.jpeg"/><Relationship Id="rId3" Type="http://schemas.openxmlformats.org/officeDocument/2006/relationships/tags" Target="../tags/tag161.xml"/><Relationship Id="rId2" Type="http://schemas.openxmlformats.org/officeDocument/2006/relationships/tags" Target="../tags/tag160.xml"/><Relationship Id="rId18" Type="http://schemas.openxmlformats.org/officeDocument/2006/relationships/notesSlide" Target="../notesSlides/notesSlide19.xml"/><Relationship Id="rId17" Type="http://schemas.openxmlformats.org/officeDocument/2006/relationships/slideLayout" Target="../slideLayouts/slideLayout7.xml"/><Relationship Id="rId16" Type="http://schemas.openxmlformats.org/officeDocument/2006/relationships/tags" Target="../tags/tag171.xml"/><Relationship Id="rId15" Type="http://schemas.openxmlformats.org/officeDocument/2006/relationships/tags" Target="../tags/tag170.xml"/><Relationship Id="rId14" Type="http://schemas.openxmlformats.org/officeDocument/2006/relationships/tags" Target="../tags/tag169.xml"/><Relationship Id="rId13" Type="http://schemas.openxmlformats.org/officeDocument/2006/relationships/image" Target="../media/image20.jpeg"/><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tags" Target="../tags/tag172.xml"/><Relationship Id="rId2" Type="http://schemas.openxmlformats.org/officeDocument/2006/relationships/image" Target="../media/image21.jpe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tags" Target="../tags/tag173.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12.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4.jpeg"/><Relationship Id="rId11" Type="http://schemas.openxmlformats.org/officeDocument/2006/relationships/slideLayout" Target="../slideLayouts/slideLayout7.xml"/><Relationship Id="rId10" Type="http://schemas.openxmlformats.org/officeDocument/2006/relationships/tags" Target="../tags/tag1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5.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tags" Target="../tags/tag1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9.jpeg"/><Relationship Id="rId15" Type="http://schemas.openxmlformats.org/officeDocument/2006/relationships/slideLayout" Target="../slideLayouts/slideLayout7.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10" name="图片 9"/>
          <p:cNvPicPr/>
          <p:nvPr/>
        </p:nvPicPr>
        <p:blipFill>
          <a:blip r:embed="rId1">
            <a:alphaModFix amt="20000"/>
          </a:blip>
          <a:stretch>
            <a:fillRect/>
          </a:stretch>
        </p:blipFill>
        <p:spPr>
          <a:xfrm>
            <a:off x="304800" y="286385"/>
            <a:ext cx="11627485" cy="6285230"/>
          </a:xfrm>
          <a:prstGeom prst="roundRect">
            <a:avLst/>
          </a:prstGeom>
        </p:spPr>
      </p:pic>
      <p:sp>
        <p:nvSpPr>
          <p:cNvPr id="11" name="文本框 10"/>
          <p:cNvSpPr txBox="1"/>
          <p:nvPr/>
        </p:nvSpPr>
        <p:spPr>
          <a:xfrm>
            <a:off x="914400" y="1828800"/>
            <a:ext cx="10234930" cy="1953260"/>
          </a:xfrm>
          <a:prstGeom prst="rect">
            <a:avLst/>
          </a:prstGeom>
          <a:noFill/>
        </p:spPr>
        <p:txBody>
          <a:bodyPr wrap="square" rtlCol="0">
            <a:noAutofit/>
          </a:bodyPr>
          <a:p>
            <a:pPr indent="0" fontAlgn="auto">
              <a:lnSpc>
                <a:spcPct val="150000"/>
              </a:lnSpc>
            </a:pPr>
            <a:r>
              <a:rPr lang="zh-CN" altLang="en-US" sz="3200" b="1">
                <a:latin typeface="华光楷体_CNKI" panose="02000500000000000000" charset="-122"/>
                <a:ea typeface="华光楷体_CNKI" panose="02000500000000000000" charset="-122"/>
              </a:rPr>
              <a:t>党的二十大报告指出，坚持以人民为中心发展教育，加快建设</a:t>
            </a:r>
            <a:r>
              <a:rPr lang="zh-CN" altLang="en-US" sz="3200" b="1">
                <a:solidFill>
                  <a:srgbClr val="FF0000"/>
                </a:solidFill>
                <a:latin typeface="华光楷体_CNKI" panose="02000500000000000000" charset="-122"/>
                <a:ea typeface="华光楷体_CNKI" panose="02000500000000000000" charset="-122"/>
              </a:rPr>
              <a:t>高质量教育</a:t>
            </a:r>
            <a:r>
              <a:rPr lang="zh-CN" altLang="en-US" sz="3200" b="1">
                <a:latin typeface="华光楷体_CNKI" panose="02000500000000000000" charset="-122"/>
                <a:ea typeface="华光楷体_CNKI" panose="02000500000000000000" charset="-122"/>
              </a:rPr>
              <a:t>体系，发展素质教育，促进教育公平</a:t>
            </a:r>
            <a:r>
              <a:rPr lang="zh-CN" altLang="en-US" sz="3200" b="1">
                <a:latin typeface="华光中楷_CNKI" panose="02000500000000000000" charset="-122"/>
                <a:ea typeface="华光中楷_CNKI" panose="02000500000000000000" charset="-122"/>
              </a:rPr>
              <a:t>。</a:t>
            </a:r>
            <a:endParaRPr lang="zh-CN" altLang="en-US" sz="3200" b="1">
              <a:latin typeface="华光中楷_CNKI" panose="02000500000000000000" charset="-122"/>
              <a:ea typeface="华光中楷_CNKI" panose="020005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3"/>
          <p:cNvSpPr txBox="1"/>
          <p:nvPr/>
        </p:nvSpPr>
        <p:spPr>
          <a:xfrm>
            <a:off x="476023" y="265328"/>
            <a:ext cx="11239500" cy="893445"/>
          </a:xfrm>
          <a:prstGeom prst="rect">
            <a:avLst/>
          </a:prstGeom>
        </p:spPr>
        <p:txBody>
          <a:bodyPr vert="horz" wrap="square" lIns="123825" tIns="123825" rIns="57150" bIns="123825" rtlCol="0" anchor="t" anchorCtr="0">
            <a:spAutoFit/>
          </a:bodyPr>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三、学习安排建议</a:t>
            </a:r>
            <a:r>
              <a:rPr lang="en-US" altLang="zh-CN" sz="3000" b="1">
                <a:solidFill>
                  <a:schemeClr val="dk2">
                    <a:alpha val="100000"/>
                  </a:schemeClr>
                </a:solidFill>
                <a:latin typeface="微软雅黑" panose="020B0503020204020204" charset="-122"/>
                <a:ea typeface="微软雅黑" panose="020B0503020204020204" charset="-122"/>
                <a:cs typeface="微软雅黑" panose="020B0503020204020204" charset="-122"/>
              </a:rPr>
              <a:t>——</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你该如何安排学习时间？</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1"/>
          <a:stretch>
            <a:fillRect/>
          </a:stretch>
        </p:blipFill>
        <p:spPr>
          <a:xfrm>
            <a:off x="657225" y="1295400"/>
            <a:ext cx="8648700" cy="42481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2400" y="152400"/>
            <a:ext cx="11029315" cy="737235"/>
          </a:xfrm>
          <a:prstGeom prst="rect">
            <a:avLst/>
          </a:prstGeom>
          <a:noFill/>
        </p:spPr>
        <p:txBody>
          <a:bodyPr wrap="square" rtlCol="0" anchor="t">
            <a:spAutoFit/>
          </a:bodyPr>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四、考核方式建议</a:t>
            </a:r>
            <a:r>
              <a:rPr lang="en-US" altLang="zh-CN"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你该如何通过这门课的考核？</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752475" y="1457325"/>
            <a:ext cx="10506710" cy="3415030"/>
          </a:xfrm>
          <a:prstGeom prst="rect">
            <a:avLst/>
          </a:prstGeom>
          <a:noFill/>
        </p:spPr>
        <p:txBody>
          <a:bodyPr wrap="square" rtlCol="0">
            <a:spAutoFit/>
          </a:bodyPr>
          <a:p>
            <a:r>
              <a:rPr lang="zh-CN" altLang="en-US" sz="2400"/>
              <a:t>本课程的成绩考核分为形考作业、终结性考试两部分。</a:t>
            </a:r>
            <a:endParaRPr lang="zh-CN" altLang="en-US" sz="2400"/>
          </a:p>
          <a:p>
            <a:endParaRPr lang="zh-CN" altLang="en-US" sz="2400"/>
          </a:p>
          <a:p>
            <a:r>
              <a:rPr lang="zh-CN" altLang="en-US" sz="2400"/>
              <a:t>成绩总分合计</a:t>
            </a:r>
            <a:r>
              <a:rPr lang="en-US" altLang="zh-CN" sz="2400"/>
              <a:t>60</a:t>
            </a:r>
            <a:r>
              <a:rPr lang="zh-CN" altLang="en-US" sz="2400"/>
              <a:t>分为及格。平时形成性考核成绩占总分的</a:t>
            </a:r>
            <a:r>
              <a:rPr lang="en-US" altLang="zh-CN" sz="2400"/>
              <a:t>50%</a:t>
            </a:r>
            <a:r>
              <a:rPr lang="zh-CN" altLang="en-US" sz="2400"/>
              <a:t>，期末终结性考试成绩占总分的</a:t>
            </a:r>
            <a:r>
              <a:rPr lang="en-US" altLang="zh-CN" sz="2400"/>
              <a:t>50%</a:t>
            </a:r>
            <a:r>
              <a:rPr lang="zh-CN" altLang="en-US" sz="2400"/>
              <a:t>。</a:t>
            </a:r>
            <a:endParaRPr lang="zh-CN" altLang="en-US" sz="2400"/>
          </a:p>
          <a:p>
            <a:endParaRPr lang="zh-CN" altLang="en-US" sz="2400"/>
          </a:p>
          <a:p>
            <a:r>
              <a:rPr lang="zh-CN" altLang="en-US" sz="2400"/>
              <a:t>本课程采取双及格的要求，即终结性考试成绩和综合成绩同时及格。</a:t>
            </a:r>
            <a:endParaRPr lang="zh-CN" altLang="en-US" sz="2400"/>
          </a:p>
          <a:p>
            <a:endParaRPr lang="zh-CN" altLang="en-US" sz="2400"/>
          </a:p>
          <a:p>
            <a:r>
              <a:rPr lang="zh-CN" altLang="en-US" sz="2400"/>
              <a:t>试题类型：单选、判断、简答和实践题。</a:t>
            </a:r>
            <a:endParaRPr lang="zh-CN" altLang="en-US" sz="2400"/>
          </a:p>
          <a:p>
            <a:endParaRPr lang="zh-CN"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custDataLst>
              <p:tags r:id="rId2"/>
            </p:custDataLst>
          </p:nvPr>
        </p:nvPicPr>
        <p:blipFill>
          <a:blip r:embed="rId3"/>
          <a:srcRect l="19591" r="19591"/>
          <a:stretch>
            <a:fillRect/>
          </a:stretch>
        </p:blipFill>
        <p:spPr>
          <a:xfrm>
            <a:off x="8382000" y="1295400"/>
            <a:ext cx="2399030" cy="2879725"/>
          </a:xfrm>
          <a:prstGeom prst="rect">
            <a:avLst/>
          </a:prstGeom>
          <a:noFill/>
        </p:spPr>
      </p:pic>
      <p:sp>
        <p:nvSpPr>
          <p:cNvPr id="4" name="TextBox 4"/>
          <p:cNvSpPr txBox="1"/>
          <p:nvPr>
            <p:custDataLst>
              <p:tags r:id="rId4"/>
            </p:custDataLst>
          </p:nvPr>
        </p:nvSpPr>
        <p:spPr>
          <a:xfrm>
            <a:off x="609600" y="1219200"/>
            <a:ext cx="6939280" cy="875665"/>
          </a:xfrm>
          <a:prstGeom prst="rect">
            <a:avLst/>
          </a:prstGeom>
        </p:spPr>
        <p:txBody>
          <a:bodyPr vert="horz" wrap="square" lIns="66008" tIns="33052" rIns="66008" bIns="33052" rtlCol="0" anchor="t" anchorCtr="0">
            <a:noAutofit/>
          </a:bodyPr>
          <a:lstStyle/>
          <a:p>
            <a:pPr algn="l">
              <a:lnSpc>
                <a:spcPct val="150000"/>
              </a:lnSpc>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一位幼儿教师为幼儿园科学教育课程新设计了一套教学方案，并配备了教学中所要用到的录像、教科书、讲义和实验器材。</a:t>
            </a: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【研究问题】：采用什么样的教学方法最合适；如何组合使用这些教材？</a:t>
            </a: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【做法】：用教科书上第一单元</a:t>
            </a:r>
            <a:r>
              <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力</a:t>
            </a:r>
            <a:r>
              <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，用教学片讲第二单元</a:t>
            </a:r>
            <a:r>
              <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运动</a:t>
            </a:r>
            <a:r>
              <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，看哪一种方式能取得教学和辅导的良好效果。</a:t>
            </a: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【分析】如果第一单元比第二单元成绩好，能说明什么</a:t>
            </a:r>
            <a:r>
              <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可能性一：第一单元容易</a:t>
            </a: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可能性二：教科书写得好</a:t>
            </a: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可能性三：教学片乏味</a:t>
            </a: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思考一：</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云形标注 11"/>
          <p:cNvSpPr/>
          <p:nvPr/>
        </p:nvSpPr>
        <p:spPr>
          <a:xfrm>
            <a:off x="6858000" y="4572000"/>
            <a:ext cx="4399915" cy="1915795"/>
          </a:xfrm>
          <a:prstGeom prst="cloudCallout">
            <a:avLst>
              <a:gd name="adj1" fmla="val -77540"/>
              <a:gd name="adj2" fmla="val -1470"/>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7343775" y="4876800"/>
            <a:ext cx="3657600" cy="1296670"/>
          </a:xfrm>
          <a:prstGeom prst="rect">
            <a:avLst/>
          </a:prstGeom>
          <a:noFill/>
        </p:spPr>
        <p:txBody>
          <a:bodyPr wrap="square" rtlCol="0">
            <a:spAutoFit/>
          </a:bodyPr>
          <a:p>
            <a:pPr>
              <a:lnSpc>
                <a:spcPct val="140000"/>
              </a:lnSpc>
            </a:pPr>
            <a:r>
              <a:rPr lang="zh-CN" altLang="en-US" sz="1400" b="1">
                <a:solidFill>
                  <a:srgbClr val="FFFF00"/>
                </a:solidFill>
                <a:latin typeface="华光楷体_CNKI" panose="02000500000000000000" charset="-122"/>
                <a:ea typeface="华光楷体_CNKI" panose="02000500000000000000" charset="-122"/>
              </a:rPr>
              <a:t>因为每个单元学习的成果只可出现一次，没有重现的可能，因此所得到的只能是随机偶尔产生的不稳定成果，也就不能甄别出哪种教学方式更为适宜。</a:t>
            </a:r>
            <a:endParaRPr lang="zh-CN" altLang="en-US" sz="1400" b="1">
              <a:solidFill>
                <a:srgbClr val="FFFF00"/>
              </a:solidFill>
              <a:latin typeface="华光楷体_CNKI" panose="02000500000000000000" charset="-122"/>
              <a:ea typeface="华光楷体_CNKI" panose="020005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blinds(horizontal)">
                                      <p:cBhvr>
                                        <p:cTn id="7" dur="500"/>
                                        <p:tgtEl>
                                          <p:spTgt spid="4">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blinds(horizontal)">
                                      <p:cBhvr>
                                        <p:cTn id="10" dur="500"/>
                                        <p:tgtEl>
                                          <p:spTgt spid="4">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blinds(horizontal)">
                                      <p:cBhvr>
                                        <p:cTn id="13" dur="500"/>
                                        <p:tgtEl>
                                          <p:spTgt spid="4">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305352" y="1793743"/>
            <a:ext cx="2709128" cy="2949288"/>
          </a:xfrm>
          <a:prstGeom prst="roundRect">
            <a:avLst>
              <a:gd name="adj" fmla="val 4117"/>
            </a:avLst>
          </a:prstGeom>
          <a:solidFill>
            <a:schemeClr val="lt2">
              <a:alpha val="80000"/>
            </a:schemeClr>
          </a:solidFill>
        </p:spPr>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修改建议</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3"/>
            </p:custDataLst>
          </p:nvPr>
        </p:nvSpPr>
        <p:spPr>
          <a:xfrm>
            <a:off x="471651" y="2601797"/>
            <a:ext cx="2376529" cy="1817375"/>
          </a:xfrm>
          <a:prstGeom prst="rect">
            <a:avLst/>
          </a:prstGeom>
        </p:spPr>
        <p:txBody>
          <a:bodyPr vert="horz" wrap="square" lIns="91440" tIns="45720" rIns="91440" bIns="45720" rtlCol="0" anchor="t" anchorCtr="0">
            <a:noAutofit/>
          </a:bodyPr>
          <a:lstStyle/>
          <a:p>
            <a:pPr algn="ctr">
              <a:lnSpc>
                <a:spcPct val="150000"/>
              </a:lnSpc>
              <a:spcBef>
                <a:spcPts val="375"/>
              </a:spcBef>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将不同的教具用于同样的教材，避免教材内容难易度影响。</a:t>
            </a: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4"/>
            </p:custDataLst>
          </p:nvPr>
        </p:nvSpPr>
        <p:spPr>
          <a:xfrm>
            <a:off x="1065069" y="4723113"/>
            <a:ext cx="1189694" cy="1050302"/>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5850"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585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5"/>
            </p:custDataLst>
          </p:nvPr>
        </p:nvSpPr>
        <p:spPr>
          <a:xfrm>
            <a:off x="3945972" y="1551494"/>
            <a:ext cx="1189694" cy="1050302"/>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5850"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585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6"/>
            </p:custDataLst>
          </p:nvPr>
        </p:nvSpPr>
        <p:spPr>
          <a:xfrm>
            <a:off x="6826875" y="4723113"/>
            <a:ext cx="1189694" cy="1050302"/>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5850" b="1">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585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7"/>
            </p:custDataLst>
          </p:nvPr>
        </p:nvSpPr>
        <p:spPr>
          <a:xfrm>
            <a:off x="9707777" y="1551494"/>
            <a:ext cx="1189694" cy="1050302"/>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5850" b="1">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585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8"/>
            </p:custDataLst>
          </p:nvPr>
        </p:nvSpPr>
        <p:spPr>
          <a:xfrm>
            <a:off x="3186255" y="2598365"/>
            <a:ext cx="2709128" cy="2949288"/>
          </a:xfrm>
          <a:prstGeom prst="roundRect">
            <a:avLst>
              <a:gd name="adj" fmla="val 4117"/>
            </a:avLst>
          </a:prstGeom>
          <a:solidFill>
            <a:schemeClr val="lt2">
              <a:alpha val="80000"/>
            </a:schemeClr>
          </a:solidFill>
        </p:spPr>
      </p:sp>
      <p:sp>
        <p:nvSpPr>
          <p:cNvPr id="14" name="TextBox 14"/>
          <p:cNvSpPr txBox="1"/>
          <p:nvPr>
            <p:custDataLst>
              <p:tags r:id="rId9"/>
            </p:custDataLst>
          </p:nvPr>
        </p:nvSpPr>
        <p:spPr>
          <a:xfrm>
            <a:off x="3352554" y="2925434"/>
            <a:ext cx="2376529" cy="1817375"/>
          </a:xfrm>
          <a:prstGeom prst="rect">
            <a:avLst/>
          </a:prstGeom>
        </p:spPr>
        <p:txBody>
          <a:bodyPr vert="horz" wrap="square" lIns="91440" tIns="45720" rIns="91440" bIns="45720" rtlCol="0" anchor="t" anchorCtr="0">
            <a:noAutofit/>
          </a:bodyPr>
          <a:lstStyle/>
          <a:p>
            <a:pPr algn="ctr">
              <a:lnSpc>
                <a:spcPct val="150000"/>
              </a:lnSpc>
              <a:spcBef>
                <a:spcPts val="375"/>
              </a:spcBef>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用教科书教一组学生学两个单元，用影片教另一组学生学同样的两个单元，有助于抵消教学片特别适合某一单元内容的现象。</a:t>
            </a: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custDataLst>
              <p:tags r:id="rId10"/>
            </p:custDataLst>
          </p:nvPr>
        </p:nvSpPr>
        <p:spPr>
          <a:xfrm>
            <a:off x="6067158" y="1793743"/>
            <a:ext cx="2709128" cy="2949288"/>
          </a:xfrm>
          <a:prstGeom prst="roundRect">
            <a:avLst>
              <a:gd name="adj" fmla="val 4117"/>
            </a:avLst>
          </a:prstGeom>
          <a:solidFill>
            <a:schemeClr val="lt2">
              <a:alpha val="80000"/>
            </a:schemeClr>
          </a:solidFill>
        </p:spPr>
      </p:sp>
      <p:sp>
        <p:nvSpPr>
          <p:cNvPr id="18" name="TextBox 18"/>
          <p:cNvSpPr txBox="1"/>
          <p:nvPr>
            <p:custDataLst>
              <p:tags r:id="rId11"/>
            </p:custDataLst>
          </p:nvPr>
        </p:nvSpPr>
        <p:spPr>
          <a:xfrm>
            <a:off x="6233457" y="2723428"/>
            <a:ext cx="2376529" cy="1817375"/>
          </a:xfrm>
          <a:prstGeom prst="rect">
            <a:avLst/>
          </a:prstGeom>
        </p:spPr>
        <p:txBody>
          <a:bodyPr vert="horz" wrap="square" lIns="91440" tIns="45720" rIns="91440" bIns="45720" rtlCol="0" anchor="t" anchorCtr="0">
            <a:noAutofit/>
          </a:bodyPr>
          <a:lstStyle/>
          <a:p>
            <a:pPr algn="ctr">
              <a:lnSpc>
                <a:spcPct val="150000"/>
              </a:lnSpc>
              <a:spcBef>
                <a:spcPts val="375"/>
              </a:spcBef>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做实验的两组学生具有基本相同的水平</a:t>
            </a: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AutoShape 19"/>
          <p:cNvSpPr/>
          <p:nvPr>
            <p:custDataLst>
              <p:tags r:id="rId12"/>
            </p:custDataLst>
          </p:nvPr>
        </p:nvSpPr>
        <p:spPr>
          <a:xfrm>
            <a:off x="8948060" y="2598365"/>
            <a:ext cx="2709128" cy="2949288"/>
          </a:xfrm>
          <a:prstGeom prst="roundRect">
            <a:avLst>
              <a:gd name="adj" fmla="val 4117"/>
            </a:avLst>
          </a:prstGeom>
          <a:solidFill>
            <a:schemeClr val="lt2">
              <a:alpha val="80000"/>
            </a:schemeClr>
          </a:solidFill>
        </p:spPr>
      </p:sp>
      <p:sp>
        <p:nvSpPr>
          <p:cNvPr id="22" name="TextBox 22"/>
          <p:cNvSpPr txBox="1"/>
          <p:nvPr>
            <p:custDataLst>
              <p:tags r:id="rId13"/>
            </p:custDataLst>
          </p:nvPr>
        </p:nvSpPr>
        <p:spPr>
          <a:xfrm>
            <a:off x="9114360" y="3514859"/>
            <a:ext cx="2376529" cy="1817375"/>
          </a:xfrm>
          <a:prstGeom prst="rect">
            <a:avLst/>
          </a:prstGeom>
        </p:spPr>
        <p:txBody>
          <a:bodyPr vert="horz" wrap="square" lIns="91440" tIns="45720" rIns="91440" bIns="45720" rtlCol="0" anchor="t" anchorCtr="0">
            <a:noAutofit/>
          </a:bodyPr>
          <a:lstStyle/>
          <a:p>
            <a:pPr algn="ctr">
              <a:lnSpc>
                <a:spcPct val="150000"/>
              </a:lnSpc>
              <a:spcBef>
                <a:spcPts val="375"/>
              </a:spcBef>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两组采用同样的测验内容和测验标准</a:t>
            </a: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070021" y="1411090"/>
            <a:ext cx="2051957" cy="1842306"/>
          </a:xfrm>
          <a:prstGeom prst="rect">
            <a:avLst/>
          </a:prstGeom>
        </p:spPr>
        <p:txBody>
          <a:bodyPr vert="horz" wrap="square" lIns="114300" tIns="57150" rIns="114300" bIns="57150" rtlCol="0" anchor="ctr" anchorCtr="0">
            <a:normAutofit/>
          </a:bodyPr>
          <a:lstStyle/>
          <a:p>
            <a:pPr algn="ctr">
              <a:lnSpc>
                <a:spcPct val="120000"/>
              </a:lnSpc>
            </a:pPr>
            <a:r>
              <a:rPr lang="en-US" sz="6000" b="1">
                <a:solidFill>
                  <a:srgbClr val="FFFFFF">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02</a:t>
            </a:r>
            <a:endParaRPr lang="en-US" sz="6000" b="1">
              <a:solidFill>
                <a:srgbClr val="FFFFFF">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3253396"/>
            <a:ext cx="10484808" cy="1798058"/>
          </a:xfrm>
          <a:prstGeom prst="rect">
            <a:avLst/>
          </a:prstGeom>
        </p:spPr>
        <p:txBody>
          <a:bodyPr vert="horz" wrap="square" lIns="114300" tIns="57150" rIns="114300" bIns="57150" rtlCol="0" anchor="t" anchorCtr="0">
            <a:noAutofit/>
          </a:bodyPr>
          <a:lstStyle/>
          <a:p>
            <a:pPr algn="ctr">
              <a:lnSpc>
                <a:spcPct val="120000"/>
              </a:lnSpc>
            </a:pPr>
            <a:r>
              <a:rPr lang="zh-CN" alt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第一章</a:t>
            </a:r>
            <a:r>
              <a:rPr lang="en-US" altLang="zh-CN" sz="4500" b="1">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lang="zh-CN" alt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学前教育科研方法概述</a:t>
            </a:r>
            <a:endParaRPr lang="zh-CN" alt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教学目标</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990600" y="1524000"/>
            <a:ext cx="7908290" cy="2802255"/>
          </a:xfrm>
          <a:prstGeom prst="rect">
            <a:avLst/>
          </a:prstGeom>
        </p:spPr>
        <p:txBody>
          <a:bodyPr wrap="square">
            <a:spAutoFit/>
          </a:bodyPr>
          <a:p>
            <a:pPr marL="0" indent="0">
              <a:lnSpc>
                <a:spcPct val="140000"/>
              </a:lnSpc>
              <a:spcBef>
                <a:spcPct val="0"/>
              </a:spcBef>
              <a:spcAft>
                <a:spcPct val="0"/>
              </a:spcAft>
            </a:pPr>
            <a:r>
              <a:rPr lang="zh-CN" altLang="en-US" b="0" i="0">
                <a:solidFill>
                  <a:schemeClr val="tx1"/>
                </a:solidFill>
                <a:latin typeface="+mn-ea"/>
                <a:cs typeface="+mn-ea"/>
              </a:rPr>
              <a:t>一、内容要点</a:t>
            </a:r>
            <a:endParaRPr lang="zh-CN" altLang="en-US" b="0" i="0">
              <a:solidFill>
                <a:schemeClr val="tx1"/>
              </a:solidFill>
              <a:latin typeface="+mn-ea"/>
              <a:cs typeface="+mn-ea"/>
            </a:endParaRPr>
          </a:p>
          <a:p>
            <a:pPr marL="0" indent="0">
              <a:lnSpc>
                <a:spcPct val="140000"/>
              </a:lnSpc>
              <a:spcBef>
                <a:spcPct val="0"/>
              </a:spcBef>
              <a:spcAft>
                <a:spcPct val="0"/>
              </a:spcAft>
            </a:pPr>
            <a:r>
              <a:rPr lang="en-US" altLang="zh-CN" b="0" i="0">
                <a:solidFill>
                  <a:schemeClr val="tx1"/>
                </a:solidFill>
                <a:latin typeface="+mn-ea"/>
                <a:cs typeface="+mn-ea"/>
              </a:rPr>
              <a:t>1. </a:t>
            </a:r>
            <a:r>
              <a:rPr lang="zh-CN" altLang="en-US" b="0" i="0">
                <a:solidFill>
                  <a:schemeClr val="tx1"/>
                </a:solidFill>
                <a:latin typeface="+mn-ea"/>
                <a:cs typeface="+mn-ea"/>
              </a:rPr>
              <a:t>教育研究的历史演变、发展的新趋势</a:t>
            </a:r>
            <a:endParaRPr lang="zh-CN" altLang="en-US" b="0" i="0">
              <a:solidFill>
                <a:schemeClr val="tx1"/>
              </a:solidFill>
              <a:latin typeface="+mn-ea"/>
              <a:cs typeface="+mn-ea"/>
            </a:endParaRPr>
          </a:p>
          <a:p>
            <a:pPr marL="0" indent="0">
              <a:lnSpc>
                <a:spcPct val="140000"/>
              </a:lnSpc>
              <a:spcBef>
                <a:spcPct val="0"/>
              </a:spcBef>
              <a:spcAft>
                <a:spcPct val="0"/>
              </a:spcAft>
            </a:pPr>
            <a:r>
              <a:rPr lang="en-US" altLang="zh-CN" b="0" i="0">
                <a:solidFill>
                  <a:schemeClr val="tx1"/>
                </a:solidFill>
                <a:latin typeface="+mn-ea"/>
                <a:cs typeface="+mn-ea"/>
              </a:rPr>
              <a:t>2. </a:t>
            </a:r>
            <a:r>
              <a:rPr lang="zh-CN" altLang="en-US" b="0" i="0">
                <a:solidFill>
                  <a:schemeClr val="tx1"/>
                </a:solidFill>
                <a:latin typeface="+mn-ea"/>
                <a:cs typeface="+mn-ea"/>
              </a:rPr>
              <a:t>教育研究的意义和任务</a:t>
            </a:r>
            <a:endParaRPr lang="zh-CN" altLang="en-US" b="0" i="0">
              <a:solidFill>
                <a:schemeClr val="tx1"/>
              </a:solidFill>
              <a:latin typeface="+mn-ea"/>
              <a:cs typeface="+mn-ea"/>
            </a:endParaRPr>
          </a:p>
          <a:p>
            <a:pPr marL="0" indent="0">
              <a:lnSpc>
                <a:spcPct val="140000"/>
              </a:lnSpc>
              <a:spcBef>
                <a:spcPct val="0"/>
              </a:spcBef>
              <a:spcAft>
                <a:spcPct val="0"/>
              </a:spcAft>
            </a:pPr>
            <a:r>
              <a:rPr lang="en-US" altLang="zh-CN" b="0" i="0">
                <a:solidFill>
                  <a:schemeClr val="tx1"/>
                </a:solidFill>
                <a:latin typeface="+mn-ea"/>
                <a:cs typeface="+mn-ea"/>
              </a:rPr>
              <a:t>3. </a:t>
            </a:r>
            <a:r>
              <a:rPr lang="zh-CN" altLang="en-US" b="0" i="0">
                <a:solidFill>
                  <a:schemeClr val="tx1"/>
                </a:solidFill>
                <a:latin typeface="+mn-ea"/>
                <a:cs typeface="+mn-ea"/>
              </a:rPr>
              <a:t>教育科研的基本特征、分类、基本方法和一般过程</a:t>
            </a:r>
            <a:endParaRPr lang="zh-CN" altLang="en-US" b="0" i="0">
              <a:solidFill>
                <a:schemeClr val="tx1"/>
              </a:solidFill>
              <a:latin typeface="+mn-ea"/>
              <a:cs typeface="+mn-ea"/>
            </a:endParaRPr>
          </a:p>
          <a:p>
            <a:pPr marL="0" indent="0">
              <a:lnSpc>
                <a:spcPct val="140000"/>
              </a:lnSpc>
              <a:spcBef>
                <a:spcPct val="0"/>
              </a:spcBef>
              <a:spcAft>
                <a:spcPct val="0"/>
              </a:spcAft>
            </a:pPr>
            <a:endParaRPr lang="zh-CN" altLang="en-US" b="0" i="0">
              <a:solidFill>
                <a:schemeClr val="tx1"/>
              </a:solidFill>
              <a:latin typeface="+mn-ea"/>
              <a:cs typeface="+mn-ea"/>
            </a:endParaRPr>
          </a:p>
          <a:p>
            <a:pPr marL="0" indent="0">
              <a:lnSpc>
                <a:spcPct val="140000"/>
              </a:lnSpc>
              <a:spcBef>
                <a:spcPct val="0"/>
              </a:spcBef>
              <a:spcAft>
                <a:spcPct val="0"/>
              </a:spcAft>
            </a:pPr>
            <a:r>
              <a:rPr lang="zh-CN" altLang="en-US" b="0" i="0">
                <a:solidFill>
                  <a:schemeClr val="tx1"/>
                </a:solidFill>
                <a:latin typeface="+mn-ea"/>
                <a:cs typeface="+mn-ea"/>
              </a:rPr>
              <a:t>二、重点难点</a:t>
            </a:r>
            <a:endParaRPr lang="zh-CN" altLang="en-US" b="0" i="0">
              <a:solidFill>
                <a:schemeClr val="tx1"/>
              </a:solidFill>
              <a:latin typeface="+mn-ea"/>
              <a:cs typeface="+mn-ea"/>
            </a:endParaRPr>
          </a:p>
          <a:p>
            <a:pPr marL="0" indent="0">
              <a:lnSpc>
                <a:spcPct val="140000"/>
              </a:lnSpc>
              <a:spcBef>
                <a:spcPct val="0"/>
              </a:spcBef>
              <a:spcAft>
                <a:spcPct val="0"/>
              </a:spcAft>
            </a:pPr>
            <a:r>
              <a:rPr lang="zh-CN" altLang="en-US" b="0" i="0">
                <a:solidFill>
                  <a:srgbClr val="FFFF00"/>
                </a:solidFill>
                <a:latin typeface="+mn-ea"/>
                <a:cs typeface="+mn-ea"/>
              </a:rPr>
              <a:t>教育科研的特点、教育科研方法的一般过程、基本方法和类型</a:t>
            </a:r>
            <a:endParaRPr lang="zh-CN" altLang="en-US" b="0" i="0">
              <a:solidFill>
                <a:srgbClr val="FFFF00"/>
              </a:solidFill>
              <a:latin typeface="+mn-ea"/>
              <a:cs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TextBox 14"/>
          <p:cNvSpPr txBox="1"/>
          <p:nvPr/>
        </p:nvSpPr>
        <p:spPr>
          <a:xfrm>
            <a:off x="476023" y="265328"/>
            <a:ext cx="11239500" cy="893445"/>
          </a:xfrm>
          <a:prstGeom prst="rect">
            <a:avLst/>
          </a:prstGeom>
        </p:spPr>
        <p:txBody>
          <a:bodyPr vert="horz" wrap="square" lIns="123825" tIns="123825" rIns="57150" bIns="123825" rtlCol="0" anchor="t" anchorCtr="0">
            <a:spAutoFit/>
          </a:bodyPr>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一、教育研究的历史演变</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custDataLst>
              <p:tags r:id="rId1"/>
            </p:custDataLst>
          </p:nvPr>
        </p:nvGrpSpPr>
        <p:grpSpPr>
          <a:xfrm>
            <a:off x="5136515" y="1196975"/>
            <a:ext cx="1717675" cy="2285365"/>
            <a:chOff x="5945" y="1100"/>
            <a:chExt cx="6710" cy="8000"/>
          </a:xfrm>
        </p:grpSpPr>
        <p:sp>
          <p:nvSpPr>
            <p:cNvPr id="1151" name="PA-任意多边形 1150"/>
            <p:cNvSpPr/>
            <p:nvPr>
              <p:custDataLst>
                <p:tags r:id="rId2"/>
              </p:custDataLst>
            </p:nvPr>
          </p:nvSpPr>
          <p:spPr>
            <a:xfrm>
              <a:off x="7271" y="2340"/>
              <a:ext cx="4119" cy="5137"/>
            </a:xfrm>
            <a:custGeom>
              <a:avLst/>
              <a:gdLst/>
              <a:ahLst/>
              <a:cxnLst/>
              <a:rect l="0" t="0" r="0" b="0"/>
              <a:pathLst>
                <a:path w="5828920" h="7269100">
                  <a:moveTo>
                    <a:pt x="5826506" y="2910840"/>
                  </a:moveTo>
                  <a:cubicBezTo>
                    <a:pt x="5824728" y="1302385"/>
                    <a:pt x="4519295" y="0"/>
                    <a:pt x="2910840" y="2540"/>
                  </a:cubicBezTo>
                  <a:cubicBezTo>
                    <a:pt x="1302384" y="5067"/>
                    <a:pt x="0" y="1309751"/>
                    <a:pt x="2540" y="2918206"/>
                  </a:cubicBezTo>
                  <a:cubicBezTo>
                    <a:pt x="4445" y="4964557"/>
                    <a:pt x="1868043" y="5322316"/>
                    <a:pt x="1870329" y="7269099"/>
                  </a:cubicBezTo>
                  <a:lnTo>
                    <a:pt x="4049141" y="7266559"/>
                  </a:lnTo>
                  <a:cubicBezTo>
                    <a:pt x="4046855" y="5319776"/>
                    <a:pt x="5828919" y="5017389"/>
                    <a:pt x="5826506" y="2910840"/>
                  </a:cubicBezTo>
                  <a:close/>
                </a:path>
              </a:pathLst>
            </a:custGeom>
            <a:blipFill dpi="0" rotWithShape="0">
              <a:blip r:embed="rId3" cstate="screen"/>
              <a:srcRect/>
              <a:stretch>
                <a:fillRect l="-48000" t="-24000" r="-46000" b="-32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2" name="PA-任意多边形 1151"/>
            <p:cNvSpPr/>
            <p:nvPr>
              <p:custDataLst>
                <p:tags r:id="rId4"/>
              </p:custDataLst>
            </p:nvPr>
          </p:nvSpPr>
          <p:spPr>
            <a:xfrm>
              <a:off x="7435" y="2547"/>
              <a:ext cx="1865" cy="4725"/>
            </a:xfrm>
            <a:custGeom>
              <a:avLst/>
              <a:gdLst/>
              <a:ahLst/>
              <a:cxnLst/>
              <a:rect l="0" t="0" r="0" b="0"/>
              <a:pathLst>
                <a:path w="2640331" h="6685789">
                  <a:moveTo>
                    <a:pt x="1651" y="2682113"/>
                  </a:moveTo>
                  <a:cubicBezTo>
                    <a:pt x="3810" y="4565523"/>
                    <a:pt x="1671193" y="4901692"/>
                    <a:pt x="1789430" y="6685788"/>
                  </a:cubicBezTo>
                  <a:lnTo>
                    <a:pt x="2640330" y="6684772"/>
                  </a:lnTo>
                  <a:lnTo>
                    <a:pt x="2640330" y="0"/>
                  </a:lnTo>
                  <a:cubicBezTo>
                    <a:pt x="1177925" y="22352"/>
                    <a:pt x="0" y="1214882"/>
                    <a:pt x="1651" y="2682113"/>
                  </a:cubicBezTo>
                  <a:close/>
                </a:path>
              </a:pathLst>
            </a:custGeom>
            <a:blipFill dpi="0" rotWithShape="0">
              <a:blip r:embed="rId3" cstate="screen"/>
              <a:srcRect/>
              <a:stretch>
                <a:fillRect l="-114000" t="-31000" r="-214000" b="-39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3" name="PA-任意多边形 1152"/>
            <p:cNvSpPr/>
            <p:nvPr>
              <p:custDataLst>
                <p:tags r:id="rId5"/>
              </p:custDataLst>
            </p:nvPr>
          </p:nvSpPr>
          <p:spPr>
            <a:xfrm>
              <a:off x="9300" y="2545"/>
              <a:ext cx="1924" cy="4725"/>
            </a:xfrm>
            <a:custGeom>
              <a:avLst/>
              <a:gdLst/>
              <a:ahLst/>
              <a:cxnLst/>
              <a:rect l="0" t="0" r="0" b="0"/>
              <a:pathLst>
                <a:path w="2722881" h="6686932">
                  <a:moveTo>
                    <a:pt x="2720721" y="2678811"/>
                  </a:moveTo>
                  <a:cubicBezTo>
                    <a:pt x="2719324" y="1198245"/>
                    <a:pt x="1517904" y="0"/>
                    <a:pt x="38100" y="1651"/>
                  </a:cubicBezTo>
                  <a:cubicBezTo>
                    <a:pt x="25400" y="1651"/>
                    <a:pt x="12700" y="1651"/>
                    <a:pt x="0" y="1651"/>
                  </a:cubicBezTo>
                  <a:lnTo>
                    <a:pt x="0" y="6686931"/>
                  </a:lnTo>
                  <a:lnTo>
                    <a:pt x="1035177" y="6685787"/>
                  </a:lnTo>
                  <a:cubicBezTo>
                    <a:pt x="1138682" y="4881626"/>
                    <a:pt x="2722880" y="4616323"/>
                    <a:pt x="2720721" y="2678811"/>
                  </a:cubicBezTo>
                  <a:close/>
                </a:path>
              </a:pathLst>
            </a:custGeom>
            <a:blipFill dpi="0" rotWithShape="0">
              <a:blip r:embed="rId3" cstate="screen"/>
              <a:srcRect/>
              <a:stretch>
                <a:fillRect l="-208000" t="-31000" r="-108000" b="-39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4" name="PA-任意多边形 1153"/>
            <p:cNvSpPr/>
            <p:nvPr>
              <p:custDataLst>
                <p:tags r:id="rId6"/>
              </p:custDataLst>
            </p:nvPr>
          </p:nvSpPr>
          <p:spPr>
            <a:xfrm>
              <a:off x="8297" y="4913"/>
              <a:ext cx="716" cy="2140"/>
            </a:xfrm>
            <a:custGeom>
              <a:avLst/>
              <a:gdLst/>
              <a:ahLst/>
              <a:cxnLst/>
              <a:rect l="0" t="0" r="0" b="0"/>
              <a:pathLst>
                <a:path w="1012824" h="3028926">
                  <a:moveTo>
                    <a:pt x="904974" y="3028901"/>
                  </a:moveTo>
                  <a:cubicBezTo>
                    <a:pt x="861635" y="3028896"/>
                    <a:pt x="823570" y="3000113"/>
                    <a:pt x="811756" y="2958416"/>
                  </a:cubicBezTo>
                  <a:lnTo>
                    <a:pt x="10894" y="132666"/>
                  </a:lnTo>
                  <a:cubicBezTo>
                    <a:pt x="0" y="98894"/>
                    <a:pt x="8411" y="61869"/>
                    <a:pt x="32826" y="36119"/>
                  </a:cubicBezTo>
                  <a:cubicBezTo>
                    <a:pt x="57242" y="10369"/>
                    <a:pt x="93767" y="0"/>
                    <a:pt x="128070" y="9082"/>
                  </a:cubicBezTo>
                  <a:cubicBezTo>
                    <a:pt x="162373" y="18164"/>
                    <a:pt x="188983" y="45248"/>
                    <a:pt x="197457" y="79707"/>
                  </a:cubicBezTo>
                  <a:lnTo>
                    <a:pt x="998319" y="2905457"/>
                  </a:lnTo>
                  <a:cubicBezTo>
                    <a:pt x="1012823" y="2956999"/>
                    <a:pt x="982890" y="3010561"/>
                    <a:pt x="931390" y="3025218"/>
                  </a:cubicBezTo>
                  <a:cubicBezTo>
                    <a:pt x="922802" y="3027685"/>
                    <a:pt x="913909" y="3028925"/>
                    <a:pt x="904974" y="3028901"/>
                  </a:cubicBezTo>
                  <a:close/>
                </a:path>
              </a:pathLst>
            </a:custGeom>
            <a:blipFill dpi="0" rotWithShape="0">
              <a:blip r:embed="rId3" cstate="screen"/>
              <a:srcRect/>
              <a:stretch>
                <a:fillRect l="-418000" t="-178000" r="-599000" b="-96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5" name="PA-任意多边形 1154"/>
            <p:cNvSpPr/>
            <p:nvPr>
              <p:custDataLst>
                <p:tags r:id="rId7"/>
              </p:custDataLst>
            </p:nvPr>
          </p:nvSpPr>
          <p:spPr>
            <a:xfrm>
              <a:off x="9716" y="4913"/>
              <a:ext cx="647" cy="2140"/>
            </a:xfrm>
            <a:custGeom>
              <a:avLst/>
              <a:gdLst/>
              <a:ahLst/>
              <a:cxnLst/>
              <a:rect l="0" t="0" r="0" b="0"/>
              <a:pathLst>
                <a:path w="915825" h="3028808">
                  <a:moveTo>
                    <a:pt x="107116" y="3028764"/>
                  </a:moveTo>
                  <a:cubicBezTo>
                    <a:pt x="99159" y="3028775"/>
                    <a:pt x="91229" y="3027838"/>
                    <a:pt x="83494" y="3025971"/>
                  </a:cubicBezTo>
                  <a:cubicBezTo>
                    <a:pt x="31577" y="3012919"/>
                    <a:pt x="0" y="2960328"/>
                    <a:pt x="12882" y="2908368"/>
                  </a:cubicBezTo>
                  <a:lnTo>
                    <a:pt x="717986" y="82618"/>
                  </a:lnTo>
                  <a:cubicBezTo>
                    <a:pt x="725456" y="48025"/>
                    <a:pt x="751168" y="20242"/>
                    <a:pt x="785080" y="10121"/>
                  </a:cubicBezTo>
                  <a:cubicBezTo>
                    <a:pt x="818993" y="0"/>
                    <a:pt x="855726" y="9147"/>
                    <a:pt x="880933" y="33988"/>
                  </a:cubicBezTo>
                  <a:cubicBezTo>
                    <a:pt x="906141" y="58829"/>
                    <a:pt x="915824" y="95424"/>
                    <a:pt x="906200" y="129481"/>
                  </a:cubicBezTo>
                  <a:lnTo>
                    <a:pt x="201350" y="2955231"/>
                  </a:lnTo>
                  <a:cubicBezTo>
                    <a:pt x="190557" y="2998477"/>
                    <a:pt x="151688" y="3028807"/>
                    <a:pt x="107116" y="3028764"/>
                  </a:cubicBezTo>
                  <a:close/>
                </a:path>
              </a:pathLst>
            </a:custGeom>
            <a:blipFill dpi="0" rotWithShape="0">
              <a:blip r:embed="rId3" cstate="screen"/>
              <a:srcRect/>
              <a:stretch>
                <a:fillRect l="-682000" t="-178000" r="-454000" b="-96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6" name="PA-任意多边形 1155"/>
            <p:cNvSpPr/>
            <p:nvPr>
              <p:custDataLst>
                <p:tags r:id="rId8"/>
              </p:custDataLst>
            </p:nvPr>
          </p:nvSpPr>
          <p:spPr>
            <a:xfrm>
              <a:off x="8119" y="4778"/>
              <a:ext cx="503" cy="421"/>
            </a:xfrm>
            <a:custGeom>
              <a:avLst/>
              <a:gdLst/>
              <a:ahLst/>
              <a:cxnLst/>
              <a:rect l="0" t="0" r="0" b="0"/>
              <a:pathLst>
                <a:path w="711201" h="595758">
                  <a:moveTo>
                    <a:pt x="711200" y="297815"/>
                  </a:moveTo>
                  <a:cubicBezTo>
                    <a:pt x="711200" y="462915"/>
                    <a:pt x="552069" y="595757"/>
                    <a:pt x="355600" y="595757"/>
                  </a:cubicBezTo>
                  <a:cubicBezTo>
                    <a:pt x="159131" y="595757"/>
                    <a:pt x="0" y="462407"/>
                    <a:pt x="0" y="297815"/>
                  </a:cubicBezTo>
                  <a:cubicBezTo>
                    <a:pt x="0" y="133223"/>
                    <a:pt x="159131" y="0"/>
                    <a:pt x="355600" y="0"/>
                  </a:cubicBezTo>
                  <a:cubicBezTo>
                    <a:pt x="552069" y="0"/>
                    <a:pt x="711200" y="133350"/>
                    <a:pt x="711200" y="297815"/>
                  </a:cubicBezTo>
                  <a:close/>
                </a:path>
              </a:pathLst>
            </a:custGeom>
            <a:blipFill dpi="0" rotWithShape="0">
              <a:blip r:embed="rId3" cstate="screen"/>
              <a:srcRect/>
              <a:stretch>
                <a:fillRect l="-560000" t="-873000" r="-930000" b="-926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7" name="PA-任意多边形 1156"/>
            <p:cNvSpPr/>
            <p:nvPr>
              <p:custDataLst>
                <p:tags r:id="rId9"/>
              </p:custDataLst>
            </p:nvPr>
          </p:nvSpPr>
          <p:spPr>
            <a:xfrm>
              <a:off x="10038" y="4778"/>
              <a:ext cx="503" cy="421"/>
            </a:xfrm>
            <a:custGeom>
              <a:avLst/>
              <a:gdLst/>
              <a:ahLst/>
              <a:cxnLst/>
              <a:rect l="0" t="0" r="0" b="0"/>
              <a:pathLst>
                <a:path w="711201" h="595758">
                  <a:moveTo>
                    <a:pt x="711200" y="297815"/>
                  </a:moveTo>
                  <a:cubicBezTo>
                    <a:pt x="711200" y="462915"/>
                    <a:pt x="552069" y="595757"/>
                    <a:pt x="355600" y="595757"/>
                  </a:cubicBezTo>
                  <a:cubicBezTo>
                    <a:pt x="159131" y="595757"/>
                    <a:pt x="0" y="462407"/>
                    <a:pt x="0" y="297815"/>
                  </a:cubicBezTo>
                  <a:cubicBezTo>
                    <a:pt x="0" y="133223"/>
                    <a:pt x="159258" y="0"/>
                    <a:pt x="355600" y="0"/>
                  </a:cubicBezTo>
                  <a:cubicBezTo>
                    <a:pt x="551942" y="0"/>
                    <a:pt x="711200" y="133350"/>
                    <a:pt x="711200" y="297815"/>
                  </a:cubicBezTo>
                  <a:close/>
                </a:path>
              </a:pathLst>
            </a:custGeom>
            <a:blipFill dpi="0" rotWithShape="0">
              <a:blip r:embed="rId3" cstate="screen"/>
              <a:srcRect/>
              <a:stretch>
                <a:fillRect l="-942000" t="-873000" r="-549000" b="-926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8" name="PA-任意多边形 1157"/>
            <p:cNvSpPr/>
            <p:nvPr>
              <p:custDataLst>
                <p:tags r:id="rId10"/>
              </p:custDataLst>
            </p:nvPr>
          </p:nvSpPr>
          <p:spPr>
            <a:xfrm>
              <a:off x="8413" y="4513"/>
              <a:ext cx="2017" cy="596"/>
            </a:xfrm>
            <a:custGeom>
              <a:avLst/>
              <a:gdLst/>
              <a:ahLst/>
              <a:cxnLst/>
              <a:rect l="0" t="0" r="0" b="0"/>
              <a:pathLst>
                <a:path w="2853943" h="843789">
                  <a:moveTo>
                    <a:pt x="86867" y="710565"/>
                  </a:moveTo>
                  <a:cubicBezTo>
                    <a:pt x="285368" y="667893"/>
                    <a:pt x="479297" y="587756"/>
                    <a:pt x="660526" y="497459"/>
                  </a:cubicBezTo>
                  <a:cubicBezTo>
                    <a:pt x="778763" y="438658"/>
                    <a:pt x="993266" y="345059"/>
                    <a:pt x="1036573" y="203835"/>
                  </a:cubicBezTo>
                  <a:cubicBezTo>
                    <a:pt x="1079884" y="62612"/>
                    <a:pt x="873251" y="7874"/>
                    <a:pt x="770508" y="17399"/>
                  </a:cubicBezTo>
                  <a:cubicBezTo>
                    <a:pt x="593470" y="33655"/>
                    <a:pt x="662177" y="224155"/>
                    <a:pt x="717168" y="325501"/>
                  </a:cubicBezTo>
                  <a:cubicBezTo>
                    <a:pt x="807592" y="492125"/>
                    <a:pt x="922146" y="680339"/>
                    <a:pt x="1105534" y="752094"/>
                  </a:cubicBezTo>
                  <a:cubicBezTo>
                    <a:pt x="1339468" y="843788"/>
                    <a:pt x="1538985" y="738124"/>
                    <a:pt x="1687193" y="556514"/>
                  </a:cubicBezTo>
                  <a:cubicBezTo>
                    <a:pt x="1762251" y="464566"/>
                    <a:pt x="1934843" y="271526"/>
                    <a:pt x="1886076" y="138049"/>
                  </a:cubicBezTo>
                  <a:cubicBezTo>
                    <a:pt x="1835276" y="0"/>
                    <a:pt x="1580386" y="102235"/>
                    <a:pt x="1538096" y="199771"/>
                  </a:cubicBezTo>
                  <a:cubicBezTo>
                    <a:pt x="1461006" y="377571"/>
                    <a:pt x="1786889" y="528955"/>
                    <a:pt x="1900299" y="586232"/>
                  </a:cubicBezTo>
                  <a:cubicBezTo>
                    <a:pt x="2186811" y="730885"/>
                    <a:pt x="2487166" y="776732"/>
                    <a:pt x="2795649" y="665607"/>
                  </a:cubicBezTo>
                  <a:cubicBezTo>
                    <a:pt x="2853942" y="644525"/>
                    <a:pt x="2828796" y="550672"/>
                    <a:pt x="2770249" y="572135"/>
                  </a:cubicBezTo>
                  <a:cubicBezTo>
                    <a:pt x="2407156" y="703453"/>
                    <a:pt x="2006598" y="596646"/>
                    <a:pt x="1711070" y="357251"/>
                  </a:cubicBezTo>
                  <a:cubicBezTo>
                    <a:pt x="1680590" y="332613"/>
                    <a:pt x="1613279" y="283337"/>
                    <a:pt x="1627630" y="237236"/>
                  </a:cubicBezTo>
                  <a:cubicBezTo>
                    <a:pt x="1637155" y="206248"/>
                    <a:pt x="1778634" y="148336"/>
                    <a:pt x="1795778" y="173101"/>
                  </a:cubicBezTo>
                  <a:cubicBezTo>
                    <a:pt x="1812921" y="197867"/>
                    <a:pt x="1757678" y="284734"/>
                    <a:pt x="1746502" y="303530"/>
                  </a:cubicBezTo>
                  <a:cubicBezTo>
                    <a:pt x="1710871" y="365319"/>
                    <a:pt x="1670267" y="424103"/>
                    <a:pt x="1625091" y="479298"/>
                  </a:cubicBezTo>
                  <a:cubicBezTo>
                    <a:pt x="1508251" y="624840"/>
                    <a:pt x="1362074" y="733298"/>
                    <a:pt x="1165224" y="669798"/>
                  </a:cubicBezTo>
                  <a:cubicBezTo>
                    <a:pt x="1016761" y="622046"/>
                    <a:pt x="938148" y="495173"/>
                    <a:pt x="858519" y="371221"/>
                  </a:cubicBezTo>
                  <a:cubicBezTo>
                    <a:pt x="824815" y="321982"/>
                    <a:pt x="795573" y="269832"/>
                    <a:pt x="771143" y="215392"/>
                  </a:cubicBezTo>
                  <a:cubicBezTo>
                    <a:pt x="751966" y="169164"/>
                    <a:pt x="727328" y="121793"/>
                    <a:pt x="787526" y="112522"/>
                  </a:cubicBezTo>
                  <a:cubicBezTo>
                    <a:pt x="810259" y="109093"/>
                    <a:pt x="935100" y="125222"/>
                    <a:pt x="944371" y="160020"/>
                  </a:cubicBezTo>
                  <a:cubicBezTo>
                    <a:pt x="951483" y="186690"/>
                    <a:pt x="911859" y="219075"/>
                    <a:pt x="894460" y="235331"/>
                  </a:cubicBezTo>
                  <a:cubicBezTo>
                    <a:pt x="785621" y="336931"/>
                    <a:pt x="636777" y="403987"/>
                    <a:pt x="502412" y="463931"/>
                  </a:cubicBezTo>
                  <a:cubicBezTo>
                    <a:pt x="360807" y="527431"/>
                    <a:pt x="212852" y="583057"/>
                    <a:pt x="61087" y="615696"/>
                  </a:cubicBezTo>
                  <a:cubicBezTo>
                    <a:pt x="0" y="628396"/>
                    <a:pt x="25908" y="722503"/>
                    <a:pt x="86487" y="709295"/>
                  </a:cubicBezTo>
                </a:path>
              </a:pathLst>
            </a:custGeom>
            <a:blipFill dpi="0" rotWithShape="0">
              <a:blip r:embed="rId3" cstate="screen"/>
              <a:srcRect/>
              <a:stretch>
                <a:fillRect l="-154000" t="-572000" r="-142000" b="-669000"/>
              </a:stretch>
            </a:bli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159" name="PA-任意多边形 1158"/>
            <p:cNvSpPr/>
            <p:nvPr>
              <p:custDataLst>
                <p:tags r:id="rId11"/>
              </p:custDataLst>
            </p:nvPr>
          </p:nvSpPr>
          <p:spPr>
            <a:xfrm>
              <a:off x="8518" y="7741"/>
              <a:ext cx="1682" cy="190"/>
            </a:xfrm>
            <a:custGeom>
              <a:avLst/>
              <a:gdLst/>
              <a:ahLst/>
              <a:cxnLst/>
              <a:rect l="0" t="0" r="0" b="0"/>
              <a:pathLst>
                <a:path w="2379269" h="268707">
                  <a:moveTo>
                    <a:pt x="142713" y="267208"/>
                  </a:moveTo>
                  <a:cubicBezTo>
                    <a:pt x="94433" y="268706"/>
                    <a:pt x="49166" y="243803"/>
                    <a:pt x="24583" y="202223"/>
                  </a:cubicBezTo>
                  <a:cubicBezTo>
                    <a:pt x="0" y="160642"/>
                    <a:pt x="0" y="108978"/>
                    <a:pt x="24583" y="67398"/>
                  </a:cubicBezTo>
                  <a:cubicBezTo>
                    <a:pt x="49166" y="25818"/>
                    <a:pt x="94433" y="916"/>
                    <a:pt x="142713" y="2413"/>
                  </a:cubicBezTo>
                  <a:lnTo>
                    <a:pt x="2250913" y="0"/>
                  </a:lnTo>
                  <a:lnTo>
                    <a:pt x="2250913" y="0"/>
                  </a:lnTo>
                  <a:cubicBezTo>
                    <a:pt x="2322436" y="2219"/>
                    <a:pt x="2379268" y="60840"/>
                    <a:pt x="2379268" y="132398"/>
                  </a:cubicBezTo>
                  <a:cubicBezTo>
                    <a:pt x="2379268" y="203955"/>
                    <a:pt x="2322436" y="262576"/>
                    <a:pt x="2250913" y="264795"/>
                  </a:cubicBezTo>
                  <a:close/>
                </a:path>
              </a:pathLst>
            </a:custGeom>
            <a:blipFill dpi="0" rotWithShape="0">
              <a:blip r:embed="rId3" cstate="screen"/>
              <a:srcRect/>
              <a:stretch>
                <a:fillRect l="-191000" t="-3503000" r="-184000" b="-617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60" name="PA-任意多边形 1159"/>
            <p:cNvSpPr/>
            <p:nvPr>
              <p:custDataLst>
                <p:tags r:id="rId12"/>
              </p:custDataLst>
            </p:nvPr>
          </p:nvSpPr>
          <p:spPr>
            <a:xfrm>
              <a:off x="8626" y="8065"/>
              <a:ext cx="1482" cy="190"/>
            </a:xfrm>
            <a:custGeom>
              <a:avLst/>
              <a:gdLst/>
              <a:ahLst/>
              <a:cxnLst/>
              <a:rect l="0" t="0" r="0" b="0"/>
              <a:pathLst>
                <a:path w="2097211" h="268452">
                  <a:moveTo>
                    <a:pt x="132301" y="268451"/>
                  </a:moveTo>
                  <a:cubicBezTo>
                    <a:pt x="59207" y="268363"/>
                    <a:pt x="0" y="209084"/>
                    <a:pt x="0" y="135990"/>
                  </a:cubicBezTo>
                  <a:cubicBezTo>
                    <a:pt x="0" y="62896"/>
                    <a:pt x="59207" y="3618"/>
                    <a:pt x="132301" y="3529"/>
                  </a:cubicBezTo>
                  <a:lnTo>
                    <a:pt x="1954497" y="1498"/>
                  </a:lnTo>
                  <a:lnTo>
                    <a:pt x="1954497" y="1498"/>
                  </a:lnTo>
                  <a:cubicBezTo>
                    <a:pt x="2002777" y="0"/>
                    <a:pt x="2048045" y="24902"/>
                    <a:pt x="2072627" y="66483"/>
                  </a:cubicBezTo>
                  <a:cubicBezTo>
                    <a:pt x="2097210" y="108063"/>
                    <a:pt x="2097210" y="159728"/>
                    <a:pt x="2072627" y="201307"/>
                  </a:cubicBezTo>
                  <a:cubicBezTo>
                    <a:pt x="2048045" y="242888"/>
                    <a:pt x="2002777" y="267790"/>
                    <a:pt x="1954497" y="266292"/>
                  </a:cubicBezTo>
                  <a:close/>
                </a:path>
              </a:pathLst>
            </a:custGeom>
            <a:blipFill dpi="0" rotWithShape="0">
              <a:blip r:embed="rId3" cstate="screen"/>
              <a:srcRect/>
              <a:stretch>
                <a:fillRect l="-224000" t="-3674000" r="-215000" b="-446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61" name="PA-任意多边形 1160"/>
            <p:cNvSpPr/>
            <p:nvPr>
              <p:custDataLst>
                <p:tags r:id="rId13"/>
              </p:custDataLst>
            </p:nvPr>
          </p:nvSpPr>
          <p:spPr>
            <a:xfrm>
              <a:off x="8721" y="8362"/>
              <a:ext cx="1288" cy="189"/>
            </a:xfrm>
            <a:custGeom>
              <a:avLst/>
              <a:gdLst/>
              <a:ahLst/>
              <a:cxnLst/>
              <a:rect l="0" t="0" r="0" b="0"/>
              <a:pathLst>
                <a:path w="1822757" h="266701">
                  <a:moveTo>
                    <a:pt x="128355" y="266700"/>
                  </a:moveTo>
                  <a:cubicBezTo>
                    <a:pt x="56832" y="264482"/>
                    <a:pt x="0" y="205860"/>
                    <a:pt x="0" y="134303"/>
                  </a:cubicBezTo>
                  <a:cubicBezTo>
                    <a:pt x="0" y="62745"/>
                    <a:pt x="56832" y="4124"/>
                    <a:pt x="128355" y="1905"/>
                  </a:cubicBezTo>
                  <a:lnTo>
                    <a:pt x="1690455" y="0"/>
                  </a:lnTo>
                  <a:lnTo>
                    <a:pt x="1690455" y="0"/>
                  </a:lnTo>
                  <a:cubicBezTo>
                    <a:pt x="1763548" y="88"/>
                    <a:pt x="1822756" y="59367"/>
                    <a:pt x="1822756" y="132461"/>
                  </a:cubicBezTo>
                  <a:cubicBezTo>
                    <a:pt x="1822756" y="205555"/>
                    <a:pt x="1763548" y="264833"/>
                    <a:pt x="1690455" y="264922"/>
                  </a:cubicBezTo>
                  <a:close/>
                </a:path>
              </a:pathLst>
            </a:custGeom>
            <a:blipFill dpi="0" rotWithShape="0">
              <a:blip r:embed="rId3" cstate="screen"/>
              <a:srcRect/>
              <a:stretch>
                <a:fillRect l="-266000" t="-3851000" r="-256000" b="-291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62" name="PA-任意多边形 1161"/>
            <p:cNvSpPr/>
            <p:nvPr>
              <p:custDataLst>
                <p:tags r:id="rId14"/>
              </p:custDataLst>
            </p:nvPr>
          </p:nvSpPr>
          <p:spPr>
            <a:xfrm>
              <a:off x="8986" y="8741"/>
              <a:ext cx="754" cy="359"/>
            </a:xfrm>
            <a:custGeom>
              <a:avLst/>
              <a:gdLst/>
              <a:ahLst/>
              <a:cxnLst/>
              <a:rect l="0" t="0" r="0" b="0"/>
              <a:pathLst>
                <a:path w="1068071" h="507239">
                  <a:moveTo>
                    <a:pt x="0" y="1269"/>
                  </a:moveTo>
                  <a:cubicBezTo>
                    <a:pt x="15503" y="285119"/>
                    <a:pt x="250363" y="507238"/>
                    <a:pt x="534637" y="506900"/>
                  </a:cubicBezTo>
                  <a:cubicBezTo>
                    <a:pt x="818910" y="506563"/>
                    <a:pt x="1053242" y="283886"/>
                    <a:pt x="1068070" y="0"/>
                  </a:cubicBezTo>
                </a:path>
              </a:pathLst>
            </a:custGeom>
            <a:blipFill dpi="0" rotWithShape="0">
              <a:blip r:embed="rId3" cstate="screen"/>
              <a:srcRect/>
              <a:stretch>
                <a:fillRect l="-489000" t="-2131000" r="-472000"/>
              </a:stretch>
            </a:blip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163" name="PA-任意多边形 1162"/>
            <p:cNvSpPr/>
            <p:nvPr>
              <p:custDataLst>
                <p:tags r:id="rId15"/>
              </p:custDataLst>
            </p:nvPr>
          </p:nvSpPr>
          <p:spPr>
            <a:xfrm>
              <a:off x="8532" y="7563"/>
              <a:ext cx="1661" cy="1072"/>
            </a:xfrm>
            <a:custGeom>
              <a:avLst/>
              <a:gdLst/>
              <a:ahLst/>
              <a:cxnLst/>
              <a:rect l="0" t="0" r="0" b="0"/>
              <a:pathLst>
                <a:path w="2350514" h="1516381">
                  <a:moveTo>
                    <a:pt x="9131" y="113411"/>
                  </a:moveTo>
                  <a:lnTo>
                    <a:pt x="511416" y="1516380"/>
                  </a:lnTo>
                  <a:lnTo>
                    <a:pt x="1823199" y="1516380"/>
                  </a:lnTo>
                  <a:lnTo>
                    <a:pt x="2340978" y="114300"/>
                  </a:lnTo>
                  <a:cubicBezTo>
                    <a:pt x="2350513" y="88212"/>
                    <a:pt x="2346715" y="59112"/>
                    <a:pt x="2330803" y="36346"/>
                  </a:cubicBezTo>
                  <a:cubicBezTo>
                    <a:pt x="2314892" y="13579"/>
                    <a:pt x="2288870" y="11"/>
                    <a:pt x="2261095" y="0"/>
                  </a:cubicBezTo>
                  <a:lnTo>
                    <a:pt x="89395" y="0"/>
                  </a:lnTo>
                  <a:cubicBezTo>
                    <a:pt x="61797" y="49"/>
                    <a:pt x="35932" y="13461"/>
                    <a:pt x="19989" y="35988"/>
                  </a:cubicBezTo>
                  <a:cubicBezTo>
                    <a:pt x="4046" y="58515"/>
                    <a:pt x="0" y="87368"/>
                    <a:pt x="9131" y="113411"/>
                  </a:cubicBezTo>
                  <a:close/>
                </a:path>
              </a:pathLst>
            </a:custGeom>
            <a:blipFill dpi="0" rotWithShape="0">
              <a:blip r:embed="rId3" cstate="screen"/>
              <a:srcRect/>
              <a:stretch>
                <a:fillRect l="-195000" t="-603000" r="-187000" b="-43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64" name="PA-任意多边形 1163"/>
            <p:cNvSpPr/>
            <p:nvPr>
              <p:custDataLst>
                <p:tags r:id="rId16"/>
              </p:custDataLst>
            </p:nvPr>
          </p:nvSpPr>
          <p:spPr>
            <a:xfrm>
              <a:off x="9281" y="1100"/>
              <a:ext cx="150" cy="947"/>
            </a:xfrm>
            <a:custGeom>
              <a:avLst/>
              <a:gdLst/>
              <a:ahLst/>
              <a:cxnLst/>
              <a:rect l="0" t="0" r="0" b="0"/>
              <a:pathLst>
                <a:path w="213234" h="1340139">
                  <a:moveTo>
                    <a:pt x="107315" y="1340138"/>
                  </a:moveTo>
                  <a:cubicBezTo>
                    <a:pt x="48797" y="1340138"/>
                    <a:pt x="1340" y="1292737"/>
                    <a:pt x="1270" y="1234220"/>
                  </a:cubicBezTo>
                  <a:lnTo>
                    <a:pt x="0" y="106079"/>
                  </a:lnTo>
                  <a:cubicBezTo>
                    <a:pt x="0" y="47561"/>
                    <a:pt x="47401" y="104"/>
                    <a:pt x="105918" y="34"/>
                  </a:cubicBezTo>
                  <a:lnTo>
                    <a:pt x="105918" y="34"/>
                  </a:lnTo>
                  <a:cubicBezTo>
                    <a:pt x="133998" y="0"/>
                    <a:pt x="160939" y="11131"/>
                    <a:pt x="180806" y="30975"/>
                  </a:cubicBezTo>
                  <a:cubicBezTo>
                    <a:pt x="200673" y="50818"/>
                    <a:pt x="211836" y="77745"/>
                    <a:pt x="211836" y="105825"/>
                  </a:cubicBezTo>
                  <a:lnTo>
                    <a:pt x="213233" y="1234093"/>
                  </a:lnTo>
                  <a:cubicBezTo>
                    <a:pt x="213233" y="1292561"/>
                    <a:pt x="165910" y="1339998"/>
                    <a:pt x="107442" y="1340138"/>
                  </a:cubicBezTo>
                </a:path>
              </a:pathLst>
            </a:custGeom>
            <a:blipFill dpi="0" rotWithShape="0">
              <a:blip r:embed="rId3" cstate="screen"/>
              <a:srcRect/>
              <a:stretch>
                <a:fillRect l="-2649000" r="-2574000" b="-745000"/>
              </a:stretch>
            </a:bli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165" name="PA-任意多边形 1164"/>
            <p:cNvSpPr/>
            <p:nvPr>
              <p:custDataLst>
                <p:tags r:id="rId17"/>
              </p:custDataLst>
            </p:nvPr>
          </p:nvSpPr>
          <p:spPr>
            <a:xfrm>
              <a:off x="11509" y="2988"/>
              <a:ext cx="850" cy="571"/>
            </a:xfrm>
            <a:custGeom>
              <a:avLst/>
              <a:gdLst/>
              <a:ahLst/>
              <a:cxnLst/>
              <a:rect l="0" t="0" r="0" b="0"/>
              <a:pathLst>
                <a:path w="1202580" h="808290">
                  <a:moveTo>
                    <a:pt x="114889" y="808289"/>
                  </a:moveTo>
                  <a:cubicBezTo>
                    <a:pt x="67277" y="808273"/>
                    <a:pt x="25511" y="776526"/>
                    <a:pt x="12756" y="730653"/>
                  </a:cubicBezTo>
                  <a:cubicBezTo>
                    <a:pt x="0" y="684781"/>
                    <a:pt x="19382" y="636031"/>
                    <a:pt x="60152" y="611439"/>
                  </a:cubicBezTo>
                  <a:lnTo>
                    <a:pt x="1027003" y="30160"/>
                  </a:lnTo>
                  <a:cubicBezTo>
                    <a:pt x="1077154" y="0"/>
                    <a:pt x="1142258" y="16205"/>
                    <a:pt x="1172418" y="66355"/>
                  </a:cubicBezTo>
                  <a:cubicBezTo>
                    <a:pt x="1202579" y="116505"/>
                    <a:pt x="1186373" y="181610"/>
                    <a:pt x="1136223" y="211770"/>
                  </a:cubicBezTo>
                  <a:lnTo>
                    <a:pt x="169372" y="793049"/>
                  </a:lnTo>
                  <a:cubicBezTo>
                    <a:pt x="152934" y="802986"/>
                    <a:pt x="134098" y="808256"/>
                    <a:pt x="114889" y="808289"/>
                  </a:cubicBezTo>
                  <a:close/>
                </a:path>
              </a:pathLst>
            </a:custGeom>
            <a:blipFill dpi="0" rotWithShape="0">
              <a:blip r:embed="rId3" cstate="screen"/>
              <a:srcRect/>
              <a:stretch>
                <a:fillRect l="-731000" t="-331000" r="-111000" b="-971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66" name="PA-任意多边形 1165"/>
            <p:cNvSpPr/>
            <p:nvPr>
              <p:custDataLst>
                <p:tags r:id="rId18"/>
              </p:custDataLst>
            </p:nvPr>
          </p:nvSpPr>
          <p:spPr>
            <a:xfrm>
              <a:off x="11709" y="4675"/>
              <a:ext cx="946" cy="159"/>
            </a:xfrm>
            <a:custGeom>
              <a:avLst/>
              <a:gdLst/>
              <a:ahLst/>
              <a:cxnLst/>
              <a:rect l="0" t="0" r="0" b="0"/>
              <a:pathLst>
                <a:path w="1338345" h="224888">
                  <a:moveTo>
                    <a:pt x="1231440" y="224663"/>
                  </a:moveTo>
                  <a:lnTo>
                    <a:pt x="1230297" y="224663"/>
                  </a:lnTo>
                  <a:lnTo>
                    <a:pt x="102155" y="211963"/>
                  </a:lnTo>
                  <a:cubicBezTo>
                    <a:pt x="45043" y="209701"/>
                    <a:pt x="0" y="162585"/>
                    <a:pt x="307" y="105429"/>
                  </a:cubicBezTo>
                  <a:cubicBezTo>
                    <a:pt x="616" y="48274"/>
                    <a:pt x="46166" y="1645"/>
                    <a:pt x="103299" y="0"/>
                  </a:cubicBezTo>
                  <a:lnTo>
                    <a:pt x="104569" y="0"/>
                  </a:lnTo>
                  <a:lnTo>
                    <a:pt x="1232710" y="12700"/>
                  </a:lnTo>
                  <a:cubicBezTo>
                    <a:pt x="1291207" y="13051"/>
                    <a:pt x="1338344" y="60756"/>
                    <a:pt x="1337992" y="119253"/>
                  </a:cubicBezTo>
                  <a:cubicBezTo>
                    <a:pt x="1337642" y="177750"/>
                    <a:pt x="1289937" y="224887"/>
                    <a:pt x="1231440" y="224536"/>
                  </a:cubicBezTo>
                </a:path>
              </a:pathLst>
            </a:custGeom>
            <a:blipFill dpi="0" rotWithShape="0">
              <a:blip r:embed="rId3" cstate="screen"/>
              <a:srcRect/>
              <a:stretch>
                <a:fillRect l="-678000" t="-2246000" r="-68000" b="-2681000"/>
              </a:stretch>
            </a:bli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167" name="PA-任意多边形 1166"/>
            <p:cNvSpPr/>
            <p:nvPr>
              <p:custDataLst>
                <p:tags r:id="rId19"/>
              </p:custDataLst>
            </p:nvPr>
          </p:nvSpPr>
          <p:spPr>
            <a:xfrm>
              <a:off x="11133" y="6035"/>
              <a:ext cx="760" cy="685"/>
            </a:xfrm>
            <a:custGeom>
              <a:avLst/>
              <a:gdLst/>
              <a:ahLst/>
              <a:cxnLst/>
              <a:rect l="0" t="0" r="0" b="0"/>
              <a:pathLst>
                <a:path w="1075463" h="968806">
                  <a:moveTo>
                    <a:pt x="961351" y="968724"/>
                  </a:moveTo>
                  <a:cubicBezTo>
                    <a:pt x="935551" y="968805"/>
                    <a:pt x="910630" y="959353"/>
                    <a:pt x="891374" y="942181"/>
                  </a:cubicBezTo>
                  <a:lnTo>
                    <a:pt x="45427" y="195802"/>
                  </a:lnTo>
                  <a:cubicBezTo>
                    <a:pt x="14764" y="171494"/>
                    <a:pt x="0" y="132261"/>
                    <a:pt x="7031" y="93768"/>
                  </a:cubicBezTo>
                  <a:cubicBezTo>
                    <a:pt x="14062" y="55275"/>
                    <a:pt x="41743" y="23795"/>
                    <a:pt x="79020" y="11897"/>
                  </a:cubicBezTo>
                  <a:cubicBezTo>
                    <a:pt x="116296" y="0"/>
                    <a:pt x="157096" y="9623"/>
                    <a:pt x="185127" y="36925"/>
                  </a:cubicBezTo>
                  <a:lnTo>
                    <a:pt x="1030947" y="783432"/>
                  </a:lnTo>
                  <a:cubicBezTo>
                    <a:pt x="1063942" y="812583"/>
                    <a:pt x="1075462" y="859108"/>
                    <a:pt x="1059882" y="900287"/>
                  </a:cubicBezTo>
                  <a:cubicBezTo>
                    <a:pt x="1044302" y="941467"/>
                    <a:pt x="1004871" y="968714"/>
                    <a:pt x="960843" y="968725"/>
                  </a:cubicBezTo>
                </a:path>
              </a:pathLst>
            </a:custGeom>
            <a:blipFill dpi="0" rotWithShape="0">
              <a:blip r:embed="rId3" cstate="screen"/>
              <a:srcRect/>
              <a:stretch>
                <a:fillRect l="-767000" t="-721000" r="-185000" b="-348000"/>
              </a:stretch>
            </a:bli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168" name="PA-任意多边形 1167"/>
            <p:cNvSpPr/>
            <p:nvPr>
              <p:custDataLst>
                <p:tags r:id="rId20"/>
              </p:custDataLst>
            </p:nvPr>
          </p:nvSpPr>
          <p:spPr>
            <a:xfrm>
              <a:off x="5945" y="4680"/>
              <a:ext cx="948" cy="161"/>
            </a:xfrm>
            <a:custGeom>
              <a:avLst/>
              <a:gdLst/>
              <a:ahLst/>
              <a:cxnLst/>
              <a:rect l="0" t="0" r="0" b="0"/>
              <a:pathLst>
                <a:path w="1341805" h="228651">
                  <a:moveTo>
                    <a:pt x="107002" y="228264"/>
                  </a:moveTo>
                  <a:cubicBezTo>
                    <a:pt x="48505" y="228650"/>
                    <a:pt x="771" y="181541"/>
                    <a:pt x="386" y="123045"/>
                  </a:cubicBezTo>
                  <a:cubicBezTo>
                    <a:pt x="0" y="64548"/>
                    <a:pt x="47108" y="16814"/>
                    <a:pt x="105605" y="16428"/>
                  </a:cubicBezTo>
                  <a:lnTo>
                    <a:pt x="1233619" y="807"/>
                  </a:lnTo>
                  <a:cubicBezTo>
                    <a:pt x="1292116" y="0"/>
                    <a:pt x="1340191" y="46767"/>
                    <a:pt x="1340998" y="105265"/>
                  </a:cubicBezTo>
                  <a:cubicBezTo>
                    <a:pt x="1341804" y="163761"/>
                    <a:pt x="1295037" y="211836"/>
                    <a:pt x="1236540" y="212643"/>
                  </a:cubicBezTo>
                  <a:lnTo>
                    <a:pt x="108399" y="228264"/>
                  </a:lnTo>
                </a:path>
              </a:pathLst>
            </a:custGeom>
            <a:blipFill dpi="0" rotWithShape="0">
              <a:blip r:embed="rId3" cstate="screen"/>
              <a:srcRect/>
              <a:stretch>
                <a:fillRect l="-68000" t="-2222000" r="-676000" b="-2644000"/>
              </a:stretch>
            </a:bli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169" name="PA-任意多边形 1168"/>
            <p:cNvSpPr/>
            <p:nvPr>
              <p:custDataLst>
                <p:tags r:id="rId21"/>
              </p:custDataLst>
            </p:nvPr>
          </p:nvSpPr>
          <p:spPr>
            <a:xfrm>
              <a:off x="6710" y="6039"/>
              <a:ext cx="761" cy="688"/>
            </a:xfrm>
            <a:custGeom>
              <a:avLst/>
              <a:gdLst/>
              <a:ahLst/>
              <a:cxnLst/>
              <a:rect l="0" t="0" r="0" b="0"/>
              <a:pathLst>
                <a:path w="1076969" h="972563">
                  <a:moveTo>
                    <a:pt x="114729" y="972527"/>
                  </a:moveTo>
                  <a:cubicBezTo>
                    <a:pt x="70715" y="972562"/>
                    <a:pt x="31266" y="945374"/>
                    <a:pt x="15633" y="904230"/>
                  </a:cubicBezTo>
                  <a:cubicBezTo>
                    <a:pt x="0" y="863086"/>
                    <a:pt x="11440" y="816563"/>
                    <a:pt x="44371" y="787360"/>
                  </a:cubicBezTo>
                  <a:lnTo>
                    <a:pt x="888540" y="38822"/>
                  </a:lnTo>
                  <a:cubicBezTo>
                    <a:pt x="932343" y="0"/>
                    <a:pt x="999323" y="4037"/>
                    <a:pt x="1038146" y="47840"/>
                  </a:cubicBezTo>
                  <a:cubicBezTo>
                    <a:pt x="1076968" y="91642"/>
                    <a:pt x="1072931" y="158623"/>
                    <a:pt x="1029129" y="197445"/>
                  </a:cubicBezTo>
                  <a:lnTo>
                    <a:pt x="184960" y="945857"/>
                  </a:lnTo>
                  <a:cubicBezTo>
                    <a:pt x="165607" y="963050"/>
                    <a:pt x="140616" y="972540"/>
                    <a:pt x="114729" y="972527"/>
                  </a:cubicBezTo>
                  <a:close/>
                </a:path>
              </a:pathLst>
            </a:custGeom>
            <a:blipFill dpi="0" rotWithShape="0">
              <a:blip r:embed="rId3" cstate="screen"/>
              <a:srcRect/>
              <a:stretch>
                <a:fillRect l="-185000" t="-718000" r="-766000" b="-345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70" name="PA-任意多边形 1169"/>
            <p:cNvSpPr/>
            <p:nvPr>
              <p:custDataLst>
                <p:tags r:id="rId22"/>
              </p:custDataLst>
            </p:nvPr>
          </p:nvSpPr>
          <p:spPr>
            <a:xfrm>
              <a:off x="10685" y="1639"/>
              <a:ext cx="620" cy="812"/>
            </a:xfrm>
            <a:custGeom>
              <a:avLst/>
              <a:gdLst/>
              <a:ahLst/>
              <a:cxnLst/>
              <a:rect l="0" t="0" r="0" b="0"/>
              <a:pathLst>
                <a:path w="877004" h="1149884">
                  <a:moveTo>
                    <a:pt x="112254" y="1149845"/>
                  </a:moveTo>
                  <a:cubicBezTo>
                    <a:pt x="72754" y="1149872"/>
                    <a:pt x="36521" y="1127918"/>
                    <a:pt x="18260" y="1092892"/>
                  </a:cubicBezTo>
                  <a:cubicBezTo>
                    <a:pt x="0" y="1057866"/>
                    <a:pt x="2747" y="1015589"/>
                    <a:pt x="25386" y="983221"/>
                  </a:cubicBezTo>
                  <a:lnTo>
                    <a:pt x="670927" y="58026"/>
                  </a:lnTo>
                  <a:cubicBezTo>
                    <a:pt x="704758" y="11102"/>
                    <a:pt x="769980" y="0"/>
                    <a:pt x="817430" y="33090"/>
                  </a:cubicBezTo>
                  <a:cubicBezTo>
                    <a:pt x="864880" y="66181"/>
                    <a:pt x="877003" y="131220"/>
                    <a:pt x="844663" y="179184"/>
                  </a:cubicBezTo>
                  <a:lnTo>
                    <a:pt x="199121" y="1104506"/>
                  </a:lnTo>
                  <a:cubicBezTo>
                    <a:pt x="179347" y="1132943"/>
                    <a:pt x="146891" y="1149883"/>
                    <a:pt x="112254" y="1149845"/>
                  </a:cubicBezTo>
                  <a:close/>
                </a:path>
              </a:pathLst>
            </a:custGeom>
            <a:blipFill dpi="0" rotWithShape="0">
              <a:blip r:embed="rId3" cstate="screen"/>
              <a:srcRect/>
              <a:stretch>
                <a:fillRect l="-869000" t="-66000" r="-322000" b="-818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71" name="PA-任意多边形 1170"/>
            <p:cNvSpPr/>
            <p:nvPr>
              <p:custDataLst>
                <p:tags r:id="rId23"/>
              </p:custDataLst>
            </p:nvPr>
          </p:nvSpPr>
          <p:spPr>
            <a:xfrm>
              <a:off x="6258" y="2995"/>
              <a:ext cx="851" cy="570"/>
            </a:xfrm>
            <a:custGeom>
              <a:avLst/>
              <a:gdLst/>
              <a:ahLst/>
              <a:cxnLst/>
              <a:rect l="0" t="0" r="0" b="0"/>
              <a:pathLst>
                <a:path w="1204042" h="806067">
                  <a:moveTo>
                    <a:pt x="1089073" y="805990"/>
                  </a:moveTo>
                  <a:cubicBezTo>
                    <a:pt x="1069975" y="805987"/>
                    <a:pt x="1051234" y="800809"/>
                    <a:pt x="1034844" y="791004"/>
                  </a:cubicBezTo>
                  <a:lnTo>
                    <a:pt x="66596" y="211884"/>
                  </a:lnTo>
                  <a:cubicBezTo>
                    <a:pt x="16376" y="181864"/>
                    <a:pt x="0" y="116816"/>
                    <a:pt x="30020" y="66596"/>
                  </a:cubicBezTo>
                  <a:cubicBezTo>
                    <a:pt x="60040" y="16376"/>
                    <a:pt x="125088" y="0"/>
                    <a:pt x="175308" y="30020"/>
                  </a:cubicBezTo>
                  <a:lnTo>
                    <a:pt x="1143556" y="609140"/>
                  </a:lnTo>
                  <a:cubicBezTo>
                    <a:pt x="1184489" y="633589"/>
                    <a:pt x="1204041" y="682374"/>
                    <a:pt x="1191323" y="728325"/>
                  </a:cubicBezTo>
                  <a:cubicBezTo>
                    <a:pt x="1178605" y="774276"/>
                    <a:pt x="1136752" y="806066"/>
                    <a:pt x="1089073" y="805990"/>
                  </a:cubicBezTo>
                  <a:close/>
                </a:path>
              </a:pathLst>
            </a:custGeom>
            <a:blipFill dpi="0" rotWithShape="0">
              <a:blip r:embed="rId3" cstate="screen"/>
              <a:srcRect/>
              <a:stretch>
                <a:fillRect l="-113000" t="-333000" r="-728000" b="-972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72" name="PA-任意多边形 1171"/>
            <p:cNvSpPr/>
            <p:nvPr>
              <p:custDataLst>
                <p:tags r:id="rId24"/>
              </p:custDataLst>
            </p:nvPr>
          </p:nvSpPr>
          <p:spPr>
            <a:xfrm>
              <a:off x="7307" y="1642"/>
              <a:ext cx="622" cy="812"/>
            </a:xfrm>
            <a:custGeom>
              <a:avLst/>
              <a:gdLst/>
              <a:ahLst/>
              <a:cxnLst/>
              <a:rect l="0" t="0" r="0" b="0"/>
              <a:pathLst>
                <a:path w="880275" h="1150086">
                  <a:moveTo>
                    <a:pt x="768165" y="1150054"/>
                  </a:moveTo>
                  <a:cubicBezTo>
                    <a:pt x="733591" y="1150085"/>
                    <a:pt x="701172" y="1133260"/>
                    <a:pt x="681297" y="1104969"/>
                  </a:cubicBezTo>
                  <a:lnTo>
                    <a:pt x="33597" y="181171"/>
                  </a:lnTo>
                  <a:cubicBezTo>
                    <a:pt x="0" y="133265"/>
                    <a:pt x="11599" y="67194"/>
                    <a:pt x="59505" y="33597"/>
                  </a:cubicBezTo>
                  <a:cubicBezTo>
                    <a:pt x="107411" y="0"/>
                    <a:pt x="173482" y="11599"/>
                    <a:pt x="207079" y="59505"/>
                  </a:cubicBezTo>
                  <a:lnTo>
                    <a:pt x="854779" y="983303"/>
                  </a:lnTo>
                  <a:cubicBezTo>
                    <a:pt x="877465" y="1015637"/>
                    <a:pt x="880274" y="1057907"/>
                    <a:pt x="862067" y="1092959"/>
                  </a:cubicBezTo>
                  <a:cubicBezTo>
                    <a:pt x="843861" y="1128011"/>
                    <a:pt x="807663" y="1150020"/>
                    <a:pt x="768165" y="1150054"/>
                  </a:cubicBezTo>
                  <a:close/>
                </a:path>
              </a:pathLst>
            </a:custGeom>
            <a:blipFill dpi="0" rotWithShape="0">
              <a:blip r:embed="rId3" cstate="screen"/>
              <a:srcRect/>
              <a:stretch>
                <a:fillRect l="-323000" t="-67000" r="-864000" b="-818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5" name="左大括号 4"/>
          <p:cNvSpPr/>
          <p:nvPr/>
        </p:nvSpPr>
        <p:spPr>
          <a:xfrm rot="16200000">
            <a:off x="2888615" y="1943100"/>
            <a:ext cx="457200" cy="403860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左大括号 5"/>
          <p:cNvSpPr/>
          <p:nvPr/>
        </p:nvSpPr>
        <p:spPr>
          <a:xfrm rot="16200000">
            <a:off x="8724900" y="1943100"/>
            <a:ext cx="457200" cy="403860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7" name="直接箭头连接符 6"/>
          <p:cNvCxnSpPr/>
          <p:nvPr/>
        </p:nvCxnSpPr>
        <p:spPr>
          <a:xfrm>
            <a:off x="6019800" y="3581400"/>
            <a:ext cx="0" cy="762000"/>
          </a:xfrm>
          <a:prstGeom prst="straightConnector1">
            <a:avLst/>
          </a:prstGeom>
          <a:ln>
            <a:solidFill>
              <a:schemeClr val="accent5">
                <a:lumMod val="60000"/>
                <a:lumOff val="40000"/>
              </a:schemeClr>
            </a:solidFill>
            <a:tailEnd type="arrow"/>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875530" y="4495800"/>
            <a:ext cx="2592070" cy="521970"/>
          </a:xfrm>
          <a:prstGeom prst="rect">
            <a:avLst/>
          </a:prstGeom>
          <a:noFill/>
        </p:spPr>
        <p:txBody>
          <a:bodyPr wrap="square" rtlCol="0">
            <a:spAutoFit/>
          </a:bodyPr>
          <a:p>
            <a:r>
              <a:rPr lang="en-US" altLang="zh-CN" sz="1400" b="1"/>
              <a:t>20</a:t>
            </a:r>
            <a:r>
              <a:rPr lang="zh-CN" altLang="en-US" sz="1400" b="1"/>
              <a:t>世纪初德国教育家</a:t>
            </a:r>
            <a:r>
              <a:rPr lang="zh-CN" altLang="en-US" sz="1400" b="1">
                <a:solidFill>
                  <a:srgbClr val="FFFF00"/>
                </a:solidFill>
              </a:rPr>
              <a:t>拉伊</a:t>
            </a:r>
            <a:r>
              <a:rPr lang="zh-CN" altLang="en-US" sz="1400" b="1"/>
              <a:t>和</a:t>
            </a:r>
            <a:r>
              <a:rPr lang="zh-CN" altLang="en-US" sz="1400" b="1">
                <a:solidFill>
                  <a:srgbClr val="FFFF00"/>
                </a:solidFill>
              </a:rPr>
              <a:t>梅伊曼</a:t>
            </a:r>
            <a:r>
              <a:rPr lang="zh-CN" altLang="en-US" sz="1400" b="1"/>
              <a:t>创立了实验教育学</a:t>
            </a:r>
            <a:endParaRPr lang="zh-CN" altLang="en-US" sz="1400" b="1"/>
          </a:p>
        </p:txBody>
      </p:sp>
      <p:sp>
        <p:nvSpPr>
          <p:cNvPr id="9" name="TextBox 6"/>
          <p:cNvSpPr txBox="1"/>
          <p:nvPr>
            <p:custDataLst>
              <p:tags r:id="rId25"/>
            </p:custDataLst>
          </p:nvPr>
        </p:nvSpPr>
        <p:spPr>
          <a:xfrm>
            <a:off x="1295696" y="1987587"/>
            <a:ext cx="3251104" cy="1055857"/>
          </a:xfrm>
          <a:prstGeom prst="rect">
            <a:avLst/>
          </a:prstGeom>
        </p:spPr>
        <p:txBody>
          <a:bodyPr vert="horz" wrap="square" lIns="66008" tIns="33052" rIns="66008" bIns="33052" rtlCol="0" anchor="t" anchorCtr="0">
            <a:noAutofit/>
          </a:bodyPr>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教育研究多是哲学家和教育家的设想、推断、直接经验的描述和概括。往往缺乏科学实验的验证，研究方法是思辨的，研究成果属于哲学思想体系。</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6"/>
          <p:cNvSpPr txBox="1"/>
          <p:nvPr>
            <p:custDataLst>
              <p:tags r:id="rId26"/>
            </p:custDataLst>
          </p:nvPr>
        </p:nvSpPr>
        <p:spPr>
          <a:xfrm>
            <a:off x="7471071" y="2038387"/>
            <a:ext cx="3251104" cy="1055857"/>
          </a:xfrm>
          <a:prstGeom prst="rect">
            <a:avLst/>
          </a:prstGeom>
        </p:spPr>
        <p:txBody>
          <a:bodyPr vert="horz" wrap="square" lIns="66008" tIns="33052" rIns="66008" bIns="33052" rtlCol="0" anchor="t" anchorCtr="0">
            <a:noAutofit/>
          </a:bodyPr>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随着生产的发展、科技的进步、教育的普及，提出应当用实验的方法来研究教育，教育研究方法不断增多，教育研究范围不断扩大，教育研究蓬勃兴起。</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TextBox 14"/>
          <p:cNvSpPr txBox="1"/>
          <p:nvPr/>
        </p:nvSpPr>
        <p:spPr>
          <a:xfrm>
            <a:off x="476023" y="265328"/>
            <a:ext cx="11239500" cy="893445"/>
          </a:xfrm>
          <a:prstGeom prst="rect">
            <a:avLst/>
          </a:prstGeom>
        </p:spPr>
        <p:txBody>
          <a:bodyPr vert="horz" wrap="square" lIns="123825" tIns="123825" rIns="57150" bIns="123825" rtlCol="0" anchor="t" anchorCtr="0">
            <a:spAutoFit/>
          </a:bodyPr>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二、我国教育研究的历史演变</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左大括号 4"/>
          <p:cNvSpPr/>
          <p:nvPr/>
        </p:nvSpPr>
        <p:spPr>
          <a:xfrm rot="16200000">
            <a:off x="2888615" y="1943100"/>
            <a:ext cx="457200" cy="403860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左大括号 5"/>
          <p:cNvSpPr/>
          <p:nvPr/>
        </p:nvSpPr>
        <p:spPr>
          <a:xfrm rot="16200000">
            <a:off x="8724900" y="1943100"/>
            <a:ext cx="457200" cy="403860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7" name="直接箭头连接符 6"/>
          <p:cNvCxnSpPr/>
          <p:nvPr/>
        </p:nvCxnSpPr>
        <p:spPr>
          <a:xfrm>
            <a:off x="6019800" y="3581400"/>
            <a:ext cx="0" cy="762000"/>
          </a:xfrm>
          <a:prstGeom prst="straightConnector1">
            <a:avLst/>
          </a:prstGeom>
          <a:ln>
            <a:solidFill>
              <a:schemeClr val="accent5">
                <a:lumMod val="60000"/>
                <a:lumOff val="40000"/>
              </a:schemeClr>
            </a:solidFill>
            <a:tailEnd type="arrow"/>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99965" y="4648200"/>
            <a:ext cx="2592070" cy="1322070"/>
          </a:xfrm>
          <a:prstGeom prst="rect">
            <a:avLst/>
          </a:prstGeom>
          <a:noFill/>
        </p:spPr>
        <p:txBody>
          <a:bodyPr wrap="square" rtlCol="0">
            <a:spAutoFit/>
          </a:bodyPr>
          <a:p>
            <a:r>
              <a:rPr lang="en-US" altLang="zh-CN" sz="2000" b="1"/>
              <a:t>     20</a:t>
            </a:r>
            <a:r>
              <a:rPr lang="zh-CN" altLang="en-US" sz="2000" b="1"/>
              <a:t>世纪</a:t>
            </a:r>
            <a:r>
              <a:rPr lang="en-US" altLang="zh-CN" sz="2000" b="1"/>
              <a:t>20</a:t>
            </a:r>
            <a:r>
              <a:rPr lang="zh-CN" altLang="en-US" sz="2000" b="1"/>
              <a:t>年代</a:t>
            </a:r>
            <a:endParaRPr lang="zh-CN" altLang="en-US" sz="2000" b="1"/>
          </a:p>
          <a:p>
            <a:r>
              <a:rPr lang="zh-CN" altLang="en-US" sz="2000" b="1"/>
              <a:t>明显标志</a:t>
            </a:r>
            <a:r>
              <a:rPr lang="zh-CN" altLang="en-US" sz="2000" b="1">
                <a:solidFill>
                  <a:srgbClr val="FFFF00"/>
                </a:solidFill>
              </a:rPr>
              <a:t>：新文化运动、白话文运动和国语运动</a:t>
            </a:r>
            <a:endParaRPr lang="zh-CN" altLang="en-US" sz="2000" b="1">
              <a:solidFill>
                <a:srgbClr val="FFFF00"/>
              </a:solidFill>
            </a:endParaRPr>
          </a:p>
        </p:txBody>
      </p:sp>
      <p:sp>
        <p:nvSpPr>
          <p:cNvPr id="9" name="TextBox 6"/>
          <p:cNvSpPr txBox="1"/>
          <p:nvPr>
            <p:custDataLst>
              <p:tags r:id="rId1"/>
            </p:custDataLst>
          </p:nvPr>
        </p:nvSpPr>
        <p:spPr>
          <a:xfrm>
            <a:off x="1295696" y="1987587"/>
            <a:ext cx="3251104" cy="1055857"/>
          </a:xfrm>
          <a:prstGeom prst="rect">
            <a:avLst/>
          </a:prstGeom>
        </p:spPr>
        <p:txBody>
          <a:bodyPr vert="horz" wrap="square" lIns="66008" tIns="33052" rIns="66008" bIns="33052" rtlCol="0" anchor="t" anchorCtr="0">
            <a:noAutofit/>
          </a:bodyPr>
          <a:p>
            <a:pPr algn="ctr">
              <a:lnSpc>
                <a:spcPct val="140000"/>
              </a:lnSpc>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教育研究多是对教育经验的总结或个人推断，往往只是岁有关事实或现象的记录和描述。如：《论语》</a:t>
            </a: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ctr">
              <a:lnSpc>
                <a:spcPct val="140000"/>
              </a:lnSpc>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很多结论缺乏科学论证</a:t>
            </a: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6"/>
          <p:cNvSpPr txBox="1"/>
          <p:nvPr>
            <p:custDataLst>
              <p:tags r:id="rId2"/>
            </p:custDataLst>
          </p:nvPr>
        </p:nvSpPr>
        <p:spPr>
          <a:xfrm>
            <a:off x="7502821" y="1337347"/>
            <a:ext cx="3251104" cy="1055857"/>
          </a:xfrm>
          <a:prstGeom prst="rect">
            <a:avLst/>
          </a:prstGeom>
        </p:spPr>
        <p:txBody>
          <a:bodyPr vert="horz" wrap="square" lIns="66008" tIns="33052" rIns="66008" bIns="33052" rtlCol="0" anchor="t" anchorCtr="0">
            <a:noAutofit/>
          </a:bodyPr>
          <a:p>
            <a:pPr algn="ctr">
              <a:lnSpc>
                <a:spcPct val="140000"/>
              </a:lnSpc>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我国教育研究比较繁荣的时期是</a:t>
            </a:r>
            <a:r>
              <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rPr>
              <a:t>20</a:t>
            </a: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世纪二三十年代，当时引进了大量的国外教育理论和教育研究方法，并尝试着用于中国教育的实践。如：刘廷芳的中学生智慧测验、陈鹤琴的图形智力测验。</a:t>
            </a: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89" name="组合 88"/>
          <p:cNvGrpSpPr/>
          <p:nvPr>
            <p:custDataLst>
              <p:tags r:id="rId3"/>
            </p:custDataLst>
          </p:nvPr>
        </p:nvGrpSpPr>
        <p:grpSpPr>
          <a:xfrm>
            <a:off x="5004435" y="1213485"/>
            <a:ext cx="2021840" cy="2301875"/>
            <a:chOff x="6683" y="1980"/>
            <a:chExt cx="5234" cy="6240"/>
          </a:xfrm>
        </p:grpSpPr>
        <p:sp>
          <p:nvSpPr>
            <p:cNvPr id="90" name="PA-任意多边形 1150"/>
            <p:cNvSpPr/>
            <p:nvPr>
              <p:custDataLst>
                <p:tags r:id="rId4"/>
              </p:custDataLst>
            </p:nvPr>
          </p:nvSpPr>
          <p:spPr>
            <a:xfrm>
              <a:off x="7717" y="2947"/>
              <a:ext cx="3213" cy="4007"/>
            </a:xfrm>
            <a:custGeom>
              <a:avLst/>
              <a:gdLst/>
              <a:ahLst/>
              <a:cxnLst/>
              <a:rect l="0" t="0" r="0" b="0"/>
              <a:pathLst>
                <a:path w="5828920" h="7269100">
                  <a:moveTo>
                    <a:pt x="5826506" y="2910840"/>
                  </a:moveTo>
                  <a:cubicBezTo>
                    <a:pt x="5824728" y="1302385"/>
                    <a:pt x="4519295" y="0"/>
                    <a:pt x="2910840" y="2540"/>
                  </a:cubicBezTo>
                  <a:cubicBezTo>
                    <a:pt x="1302384" y="5067"/>
                    <a:pt x="0" y="1309751"/>
                    <a:pt x="2540" y="2918206"/>
                  </a:cubicBezTo>
                  <a:cubicBezTo>
                    <a:pt x="4445" y="4964557"/>
                    <a:pt x="1868043" y="5322316"/>
                    <a:pt x="1870329" y="7269099"/>
                  </a:cubicBezTo>
                  <a:lnTo>
                    <a:pt x="4049141" y="7266559"/>
                  </a:lnTo>
                  <a:cubicBezTo>
                    <a:pt x="4046855" y="5319776"/>
                    <a:pt x="5828919" y="5017389"/>
                    <a:pt x="5826506" y="2910840"/>
                  </a:cubicBezTo>
                  <a:close/>
                </a:path>
              </a:pathLst>
            </a:custGeom>
            <a:blipFill dpi="0" rotWithShape="0">
              <a:blip r:embed="rId5" cstate="screen"/>
              <a:srcRect/>
              <a:stretch>
                <a:fillRect l="-75000" t="-24000" r="-74000" b="-32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PA-任意多边形 1151"/>
            <p:cNvSpPr/>
            <p:nvPr>
              <p:custDataLst>
                <p:tags r:id="rId6"/>
              </p:custDataLst>
            </p:nvPr>
          </p:nvSpPr>
          <p:spPr>
            <a:xfrm>
              <a:off x="7845" y="3109"/>
              <a:ext cx="1455" cy="3685"/>
            </a:xfrm>
            <a:custGeom>
              <a:avLst/>
              <a:gdLst/>
              <a:ahLst/>
              <a:cxnLst/>
              <a:rect l="0" t="0" r="0" b="0"/>
              <a:pathLst>
                <a:path w="2640331" h="6685789">
                  <a:moveTo>
                    <a:pt x="1651" y="2682113"/>
                  </a:moveTo>
                  <a:cubicBezTo>
                    <a:pt x="3810" y="4565523"/>
                    <a:pt x="1671193" y="4901692"/>
                    <a:pt x="1789430" y="6685788"/>
                  </a:cubicBezTo>
                  <a:lnTo>
                    <a:pt x="2640330" y="6684772"/>
                  </a:lnTo>
                  <a:lnTo>
                    <a:pt x="2640330" y="0"/>
                  </a:lnTo>
                  <a:cubicBezTo>
                    <a:pt x="1177925" y="22352"/>
                    <a:pt x="0" y="1214882"/>
                    <a:pt x="1651" y="2682113"/>
                  </a:cubicBezTo>
                  <a:close/>
                </a:path>
              </a:pathLst>
            </a:custGeom>
            <a:blipFill dpi="0" rotWithShape="0">
              <a:blip r:embed="rId5" cstate="screen"/>
              <a:srcRect/>
              <a:stretch>
                <a:fillRect l="-175000" t="-31000" r="-275000" b="-39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PA-任意多边形 1152"/>
            <p:cNvSpPr/>
            <p:nvPr>
              <p:custDataLst>
                <p:tags r:id="rId7"/>
              </p:custDataLst>
            </p:nvPr>
          </p:nvSpPr>
          <p:spPr>
            <a:xfrm>
              <a:off x="9300" y="3107"/>
              <a:ext cx="1501" cy="3685"/>
            </a:xfrm>
            <a:custGeom>
              <a:avLst/>
              <a:gdLst/>
              <a:ahLst/>
              <a:cxnLst/>
              <a:rect l="0" t="0" r="0" b="0"/>
              <a:pathLst>
                <a:path w="2722881" h="6686932">
                  <a:moveTo>
                    <a:pt x="2720721" y="2678811"/>
                  </a:moveTo>
                  <a:cubicBezTo>
                    <a:pt x="2719324" y="1198245"/>
                    <a:pt x="1517904" y="0"/>
                    <a:pt x="38100" y="1651"/>
                  </a:cubicBezTo>
                  <a:cubicBezTo>
                    <a:pt x="25400" y="1651"/>
                    <a:pt x="12700" y="1651"/>
                    <a:pt x="0" y="1651"/>
                  </a:cubicBezTo>
                  <a:lnTo>
                    <a:pt x="0" y="6686931"/>
                  </a:lnTo>
                  <a:lnTo>
                    <a:pt x="1035177" y="6685787"/>
                  </a:lnTo>
                  <a:cubicBezTo>
                    <a:pt x="1138682" y="4881626"/>
                    <a:pt x="2722880" y="4616323"/>
                    <a:pt x="2720721" y="2678811"/>
                  </a:cubicBezTo>
                  <a:close/>
                </a:path>
              </a:pathLst>
            </a:custGeom>
            <a:blipFill dpi="0" rotWithShape="0">
              <a:blip r:embed="rId5" cstate="screen"/>
              <a:srcRect/>
              <a:stretch>
                <a:fillRect l="-267000" t="-31000" r="-166000" b="-39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PA-任意多边形 1153"/>
            <p:cNvSpPr/>
            <p:nvPr>
              <p:custDataLst>
                <p:tags r:id="rId8"/>
              </p:custDataLst>
            </p:nvPr>
          </p:nvSpPr>
          <p:spPr>
            <a:xfrm>
              <a:off x="8517" y="4954"/>
              <a:ext cx="559" cy="1670"/>
            </a:xfrm>
            <a:custGeom>
              <a:avLst/>
              <a:gdLst/>
              <a:ahLst/>
              <a:cxnLst/>
              <a:rect l="0" t="0" r="0" b="0"/>
              <a:pathLst>
                <a:path w="1012824" h="3028926">
                  <a:moveTo>
                    <a:pt x="904974" y="3028901"/>
                  </a:moveTo>
                  <a:cubicBezTo>
                    <a:pt x="861635" y="3028896"/>
                    <a:pt x="823570" y="3000113"/>
                    <a:pt x="811756" y="2958416"/>
                  </a:cubicBezTo>
                  <a:lnTo>
                    <a:pt x="10894" y="132666"/>
                  </a:lnTo>
                  <a:cubicBezTo>
                    <a:pt x="0" y="98894"/>
                    <a:pt x="8411" y="61869"/>
                    <a:pt x="32826" y="36119"/>
                  </a:cubicBezTo>
                  <a:cubicBezTo>
                    <a:pt x="57242" y="10369"/>
                    <a:pt x="93767" y="0"/>
                    <a:pt x="128070" y="9082"/>
                  </a:cubicBezTo>
                  <a:cubicBezTo>
                    <a:pt x="162373" y="18164"/>
                    <a:pt x="188983" y="45248"/>
                    <a:pt x="197457" y="79707"/>
                  </a:cubicBezTo>
                  <a:lnTo>
                    <a:pt x="998319" y="2905457"/>
                  </a:lnTo>
                  <a:cubicBezTo>
                    <a:pt x="1012823" y="2956999"/>
                    <a:pt x="982890" y="3010561"/>
                    <a:pt x="931390" y="3025218"/>
                  </a:cubicBezTo>
                  <a:cubicBezTo>
                    <a:pt x="922802" y="3027685"/>
                    <a:pt x="913909" y="3028925"/>
                    <a:pt x="904974" y="3028901"/>
                  </a:cubicBezTo>
                  <a:close/>
                </a:path>
              </a:pathLst>
            </a:custGeom>
            <a:blipFill dpi="0" rotWithShape="0">
              <a:blip r:embed="rId5" cstate="screen"/>
              <a:srcRect/>
              <a:stretch>
                <a:fillRect l="-576000" t="-178000" r="-756000" b="-96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4" name="PA-任意多边形 1154"/>
            <p:cNvSpPr/>
            <p:nvPr>
              <p:custDataLst>
                <p:tags r:id="rId9"/>
              </p:custDataLst>
            </p:nvPr>
          </p:nvSpPr>
          <p:spPr>
            <a:xfrm>
              <a:off x="9624" y="4954"/>
              <a:ext cx="505" cy="1670"/>
            </a:xfrm>
            <a:custGeom>
              <a:avLst/>
              <a:gdLst/>
              <a:ahLst/>
              <a:cxnLst/>
              <a:rect l="0" t="0" r="0" b="0"/>
              <a:pathLst>
                <a:path w="915825" h="3028808">
                  <a:moveTo>
                    <a:pt x="107116" y="3028764"/>
                  </a:moveTo>
                  <a:cubicBezTo>
                    <a:pt x="99159" y="3028775"/>
                    <a:pt x="91229" y="3027838"/>
                    <a:pt x="83494" y="3025971"/>
                  </a:cubicBezTo>
                  <a:cubicBezTo>
                    <a:pt x="31577" y="3012919"/>
                    <a:pt x="0" y="2960328"/>
                    <a:pt x="12882" y="2908368"/>
                  </a:cubicBezTo>
                  <a:lnTo>
                    <a:pt x="717986" y="82618"/>
                  </a:lnTo>
                  <a:cubicBezTo>
                    <a:pt x="725456" y="48025"/>
                    <a:pt x="751168" y="20242"/>
                    <a:pt x="785080" y="10121"/>
                  </a:cubicBezTo>
                  <a:cubicBezTo>
                    <a:pt x="818993" y="0"/>
                    <a:pt x="855726" y="9147"/>
                    <a:pt x="880933" y="33988"/>
                  </a:cubicBezTo>
                  <a:cubicBezTo>
                    <a:pt x="906141" y="58829"/>
                    <a:pt x="915824" y="95424"/>
                    <a:pt x="906200" y="129481"/>
                  </a:cubicBezTo>
                  <a:lnTo>
                    <a:pt x="201350" y="2955231"/>
                  </a:lnTo>
                  <a:cubicBezTo>
                    <a:pt x="190557" y="2998477"/>
                    <a:pt x="151688" y="3028807"/>
                    <a:pt x="107116" y="3028764"/>
                  </a:cubicBezTo>
                  <a:close/>
                </a:path>
              </a:pathLst>
            </a:custGeom>
            <a:blipFill dpi="0" rotWithShape="0">
              <a:blip r:embed="rId5" cstate="screen"/>
              <a:srcRect/>
              <a:stretch>
                <a:fillRect l="-856000" t="-178000" r="-628000" b="-96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PA-任意多边形 1155"/>
            <p:cNvSpPr/>
            <p:nvPr>
              <p:custDataLst>
                <p:tags r:id="rId10"/>
              </p:custDataLst>
            </p:nvPr>
          </p:nvSpPr>
          <p:spPr>
            <a:xfrm>
              <a:off x="8379" y="4849"/>
              <a:ext cx="392" cy="329"/>
            </a:xfrm>
            <a:custGeom>
              <a:avLst/>
              <a:gdLst/>
              <a:ahLst/>
              <a:cxnLst/>
              <a:rect l="0" t="0" r="0" b="0"/>
              <a:pathLst>
                <a:path w="711201" h="595758">
                  <a:moveTo>
                    <a:pt x="711200" y="297815"/>
                  </a:moveTo>
                  <a:cubicBezTo>
                    <a:pt x="711200" y="462915"/>
                    <a:pt x="552069" y="595757"/>
                    <a:pt x="355600" y="595757"/>
                  </a:cubicBezTo>
                  <a:cubicBezTo>
                    <a:pt x="159131" y="595757"/>
                    <a:pt x="0" y="462407"/>
                    <a:pt x="0" y="297815"/>
                  </a:cubicBezTo>
                  <a:cubicBezTo>
                    <a:pt x="0" y="133223"/>
                    <a:pt x="159131" y="0"/>
                    <a:pt x="355600" y="0"/>
                  </a:cubicBezTo>
                  <a:cubicBezTo>
                    <a:pt x="552069" y="0"/>
                    <a:pt x="711200" y="133350"/>
                    <a:pt x="711200" y="297815"/>
                  </a:cubicBezTo>
                  <a:close/>
                </a:path>
              </a:pathLst>
            </a:custGeom>
            <a:blipFill dpi="0" rotWithShape="0">
              <a:blip r:embed="rId5" cstate="screen"/>
              <a:srcRect/>
              <a:stretch>
                <a:fillRect l="-785000" t="-873000" r="-1154000" b="-926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6" name="PA-任意多边形 1156"/>
            <p:cNvSpPr/>
            <p:nvPr>
              <p:custDataLst>
                <p:tags r:id="rId11"/>
              </p:custDataLst>
            </p:nvPr>
          </p:nvSpPr>
          <p:spPr>
            <a:xfrm>
              <a:off x="9876" y="4849"/>
              <a:ext cx="392" cy="329"/>
            </a:xfrm>
            <a:custGeom>
              <a:avLst/>
              <a:gdLst/>
              <a:ahLst/>
              <a:cxnLst/>
              <a:rect l="0" t="0" r="0" b="0"/>
              <a:pathLst>
                <a:path w="711201" h="595758">
                  <a:moveTo>
                    <a:pt x="711200" y="297815"/>
                  </a:moveTo>
                  <a:cubicBezTo>
                    <a:pt x="711200" y="462915"/>
                    <a:pt x="552069" y="595757"/>
                    <a:pt x="355600" y="595757"/>
                  </a:cubicBezTo>
                  <a:cubicBezTo>
                    <a:pt x="159131" y="595757"/>
                    <a:pt x="0" y="462407"/>
                    <a:pt x="0" y="297815"/>
                  </a:cubicBezTo>
                  <a:cubicBezTo>
                    <a:pt x="0" y="133223"/>
                    <a:pt x="159258" y="0"/>
                    <a:pt x="355600" y="0"/>
                  </a:cubicBezTo>
                  <a:cubicBezTo>
                    <a:pt x="551942" y="0"/>
                    <a:pt x="711200" y="133350"/>
                    <a:pt x="711200" y="297815"/>
                  </a:cubicBezTo>
                  <a:close/>
                </a:path>
              </a:pathLst>
            </a:custGeom>
            <a:blipFill dpi="0" rotWithShape="0">
              <a:blip r:embed="rId5" cstate="screen"/>
              <a:srcRect/>
              <a:stretch>
                <a:fillRect l="-1166000" t="-873000" r="-773000" b="-926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7" name="PA-任意多边形 1157"/>
            <p:cNvSpPr/>
            <p:nvPr>
              <p:custDataLst>
                <p:tags r:id="rId12"/>
              </p:custDataLst>
            </p:nvPr>
          </p:nvSpPr>
          <p:spPr>
            <a:xfrm>
              <a:off x="8608" y="4642"/>
              <a:ext cx="1573" cy="465"/>
            </a:xfrm>
            <a:custGeom>
              <a:avLst/>
              <a:gdLst/>
              <a:ahLst/>
              <a:cxnLst/>
              <a:rect l="0" t="0" r="0" b="0"/>
              <a:pathLst>
                <a:path w="2853943" h="843789">
                  <a:moveTo>
                    <a:pt x="86867" y="710565"/>
                  </a:moveTo>
                  <a:cubicBezTo>
                    <a:pt x="285368" y="667893"/>
                    <a:pt x="479297" y="587756"/>
                    <a:pt x="660526" y="497459"/>
                  </a:cubicBezTo>
                  <a:cubicBezTo>
                    <a:pt x="778763" y="438658"/>
                    <a:pt x="993266" y="345059"/>
                    <a:pt x="1036573" y="203835"/>
                  </a:cubicBezTo>
                  <a:cubicBezTo>
                    <a:pt x="1079884" y="62612"/>
                    <a:pt x="873251" y="7874"/>
                    <a:pt x="770508" y="17399"/>
                  </a:cubicBezTo>
                  <a:cubicBezTo>
                    <a:pt x="593470" y="33655"/>
                    <a:pt x="662177" y="224155"/>
                    <a:pt x="717168" y="325501"/>
                  </a:cubicBezTo>
                  <a:cubicBezTo>
                    <a:pt x="807592" y="492125"/>
                    <a:pt x="922146" y="680339"/>
                    <a:pt x="1105534" y="752094"/>
                  </a:cubicBezTo>
                  <a:cubicBezTo>
                    <a:pt x="1339468" y="843788"/>
                    <a:pt x="1538985" y="738124"/>
                    <a:pt x="1687193" y="556514"/>
                  </a:cubicBezTo>
                  <a:cubicBezTo>
                    <a:pt x="1762251" y="464566"/>
                    <a:pt x="1934843" y="271526"/>
                    <a:pt x="1886076" y="138049"/>
                  </a:cubicBezTo>
                  <a:cubicBezTo>
                    <a:pt x="1835276" y="0"/>
                    <a:pt x="1580386" y="102235"/>
                    <a:pt x="1538096" y="199771"/>
                  </a:cubicBezTo>
                  <a:cubicBezTo>
                    <a:pt x="1461006" y="377571"/>
                    <a:pt x="1786889" y="528955"/>
                    <a:pt x="1900299" y="586232"/>
                  </a:cubicBezTo>
                  <a:cubicBezTo>
                    <a:pt x="2186811" y="730885"/>
                    <a:pt x="2487166" y="776732"/>
                    <a:pt x="2795649" y="665607"/>
                  </a:cubicBezTo>
                  <a:cubicBezTo>
                    <a:pt x="2853942" y="644525"/>
                    <a:pt x="2828796" y="550672"/>
                    <a:pt x="2770249" y="572135"/>
                  </a:cubicBezTo>
                  <a:cubicBezTo>
                    <a:pt x="2407156" y="703453"/>
                    <a:pt x="2006598" y="596646"/>
                    <a:pt x="1711070" y="357251"/>
                  </a:cubicBezTo>
                  <a:cubicBezTo>
                    <a:pt x="1680590" y="332613"/>
                    <a:pt x="1613279" y="283337"/>
                    <a:pt x="1627630" y="237236"/>
                  </a:cubicBezTo>
                  <a:cubicBezTo>
                    <a:pt x="1637155" y="206248"/>
                    <a:pt x="1778634" y="148336"/>
                    <a:pt x="1795778" y="173101"/>
                  </a:cubicBezTo>
                  <a:cubicBezTo>
                    <a:pt x="1812921" y="197867"/>
                    <a:pt x="1757678" y="284734"/>
                    <a:pt x="1746502" y="303530"/>
                  </a:cubicBezTo>
                  <a:cubicBezTo>
                    <a:pt x="1710871" y="365319"/>
                    <a:pt x="1670267" y="424103"/>
                    <a:pt x="1625091" y="479298"/>
                  </a:cubicBezTo>
                  <a:cubicBezTo>
                    <a:pt x="1508251" y="624840"/>
                    <a:pt x="1362074" y="733298"/>
                    <a:pt x="1165224" y="669798"/>
                  </a:cubicBezTo>
                  <a:cubicBezTo>
                    <a:pt x="1016761" y="622046"/>
                    <a:pt x="938148" y="495173"/>
                    <a:pt x="858519" y="371221"/>
                  </a:cubicBezTo>
                  <a:cubicBezTo>
                    <a:pt x="824815" y="321982"/>
                    <a:pt x="795573" y="269832"/>
                    <a:pt x="771143" y="215392"/>
                  </a:cubicBezTo>
                  <a:cubicBezTo>
                    <a:pt x="751966" y="169164"/>
                    <a:pt x="727328" y="121793"/>
                    <a:pt x="787526" y="112522"/>
                  </a:cubicBezTo>
                  <a:cubicBezTo>
                    <a:pt x="810259" y="109093"/>
                    <a:pt x="935100" y="125222"/>
                    <a:pt x="944371" y="160020"/>
                  </a:cubicBezTo>
                  <a:cubicBezTo>
                    <a:pt x="951483" y="186690"/>
                    <a:pt x="911859" y="219075"/>
                    <a:pt x="894460" y="235331"/>
                  </a:cubicBezTo>
                  <a:cubicBezTo>
                    <a:pt x="785621" y="336931"/>
                    <a:pt x="636777" y="403987"/>
                    <a:pt x="502412" y="463931"/>
                  </a:cubicBezTo>
                  <a:cubicBezTo>
                    <a:pt x="360807" y="527431"/>
                    <a:pt x="212852" y="583057"/>
                    <a:pt x="61087" y="615696"/>
                  </a:cubicBezTo>
                  <a:cubicBezTo>
                    <a:pt x="0" y="628396"/>
                    <a:pt x="25908" y="722503"/>
                    <a:pt x="86487" y="709295"/>
                  </a:cubicBezTo>
                </a:path>
              </a:pathLst>
            </a:custGeom>
            <a:blipFill dpi="0" rotWithShape="0">
              <a:blip r:embed="rId5" cstate="screen"/>
              <a:srcRect/>
              <a:stretch>
                <a:fillRect l="-210000" t="-572000" r="-198000" b="-669000"/>
              </a:stretch>
            </a:bli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98" name="PA-任意多边形 1158"/>
            <p:cNvSpPr/>
            <p:nvPr>
              <p:custDataLst>
                <p:tags r:id="rId13"/>
              </p:custDataLst>
            </p:nvPr>
          </p:nvSpPr>
          <p:spPr>
            <a:xfrm>
              <a:off x="8690" y="7160"/>
              <a:ext cx="1312" cy="148"/>
            </a:xfrm>
            <a:custGeom>
              <a:avLst/>
              <a:gdLst/>
              <a:ahLst/>
              <a:cxnLst/>
              <a:rect l="0" t="0" r="0" b="0"/>
              <a:pathLst>
                <a:path w="2379269" h="268707">
                  <a:moveTo>
                    <a:pt x="142713" y="267208"/>
                  </a:moveTo>
                  <a:cubicBezTo>
                    <a:pt x="94433" y="268706"/>
                    <a:pt x="49166" y="243803"/>
                    <a:pt x="24583" y="202223"/>
                  </a:cubicBezTo>
                  <a:cubicBezTo>
                    <a:pt x="0" y="160642"/>
                    <a:pt x="0" y="108978"/>
                    <a:pt x="24583" y="67398"/>
                  </a:cubicBezTo>
                  <a:cubicBezTo>
                    <a:pt x="49166" y="25818"/>
                    <a:pt x="94433" y="916"/>
                    <a:pt x="142713" y="2413"/>
                  </a:cubicBezTo>
                  <a:lnTo>
                    <a:pt x="2250913" y="0"/>
                  </a:lnTo>
                  <a:lnTo>
                    <a:pt x="2250913" y="0"/>
                  </a:lnTo>
                  <a:cubicBezTo>
                    <a:pt x="2322436" y="2219"/>
                    <a:pt x="2379268" y="60840"/>
                    <a:pt x="2379268" y="132398"/>
                  </a:cubicBezTo>
                  <a:cubicBezTo>
                    <a:pt x="2379268" y="203955"/>
                    <a:pt x="2322436" y="262576"/>
                    <a:pt x="2250913" y="264795"/>
                  </a:cubicBezTo>
                  <a:close/>
                </a:path>
              </a:pathLst>
            </a:custGeom>
            <a:blipFill dpi="0" rotWithShape="0">
              <a:blip r:embed="rId5" cstate="screen"/>
              <a:srcRect/>
              <a:stretch>
                <a:fillRect l="-258000" t="-3503000" r="-251000" b="-617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9" name="PA-任意多边形 1159"/>
            <p:cNvSpPr/>
            <p:nvPr>
              <p:custDataLst>
                <p:tags r:id="rId14"/>
              </p:custDataLst>
            </p:nvPr>
          </p:nvSpPr>
          <p:spPr>
            <a:xfrm>
              <a:off x="8774" y="7412"/>
              <a:ext cx="1156" cy="148"/>
            </a:xfrm>
            <a:custGeom>
              <a:avLst/>
              <a:gdLst/>
              <a:ahLst/>
              <a:cxnLst/>
              <a:rect l="0" t="0" r="0" b="0"/>
              <a:pathLst>
                <a:path w="2097211" h="268452">
                  <a:moveTo>
                    <a:pt x="132301" y="268451"/>
                  </a:moveTo>
                  <a:cubicBezTo>
                    <a:pt x="59207" y="268363"/>
                    <a:pt x="0" y="209084"/>
                    <a:pt x="0" y="135990"/>
                  </a:cubicBezTo>
                  <a:cubicBezTo>
                    <a:pt x="0" y="62896"/>
                    <a:pt x="59207" y="3618"/>
                    <a:pt x="132301" y="3529"/>
                  </a:cubicBezTo>
                  <a:lnTo>
                    <a:pt x="1954497" y="1498"/>
                  </a:lnTo>
                  <a:lnTo>
                    <a:pt x="1954497" y="1498"/>
                  </a:lnTo>
                  <a:cubicBezTo>
                    <a:pt x="2002777" y="0"/>
                    <a:pt x="2048045" y="24902"/>
                    <a:pt x="2072627" y="66483"/>
                  </a:cubicBezTo>
                  <a:cubicBezTo>
                    <a:pt x="2097210" y="108063"/>
                    <a:pt x="2097210" y="159728"/>
                    <a:pt x="2072627" y="201307"/>
                  </a:cubicBezTo>
                  <a:cubicBezTo>
                    <a:pt x="2048045" y="242888"/>
                    <a:pt x="2002777" y="267790"/>
                    <a:pt x="1954497" y="266292"/>
                  </a:cubicBezTo>
                  <a:close/>
                </a:path>
              </a:pathLst>
            </a:custGeom>
            <a:blipFill dpi="0" rotWithShape="0">
              <a:blip r:embed="rId5" cstate="screen"/>
              <a:srcRect/>
              <a:stretch>
                <a:fillRect l="-300000" t="-3674000" r="-291000" b="-446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PA-任意多边形 1160"/>
            <p:cNvSpPr/>
            <p:nvPr>
              <p:custDataLst>
                <p:tags r:id="rId15"/>
              </p:custDataLst>
            </p:nvPr>
          </p:nvSpPr>
          <p:spPr>
            <a:xfrm>
              <a:off x="8848" y="7645"/>
              <a:ext cx="1004" cy="147"/>
            </a:xfrm>
            <a:custGeom>
              <a:avLst/>
              <a:gdLst/>
              <a:ahLst/>
              <a:cxnLst/>
              <a:rect l="0" t="0" r="0" b="0"/>
              <a:pathLst>
                <a:path w="1822757" h="266701">
                  <a:moveTo>
                    <a:pt x="128355" y="266700"/>
                  </a:moveTo>
                  <a:cubicBezTo>
                    <a:pt x="56832" y="264482"/>
                    <a:pt x="0" y="205860"/>
                    <a:pt x="0" y="134303"/>
                  </a:cubicBezTo>
                  <a:cubicBezTo>
                    <a:pt x="0" y="62745"/>
                    <a:pt x="56832" y="4124"/>
                    <a:pt x="128355" y="1905"/>
                  </a:cubicBezTo>
                  <a:lnTo>
                    <a:pt x="1690455" y="0"/>
                  </a:lnTo>
                  <a:lnTo>
                    <a:pt x="1690455" y="0"/>
                  </a:lnTo>
                  <a:cubicBezTo>
                    <a:pt x="1763548" y="88"/>
                    <a:pt x="1822756" y="59367"/>
                    <a:pt x="1822756" y="132461"/>
                  </a:cubicBezTo>
                  <a:cubicBezTo>
                    <a:pt x="1822756" y="205555"/>
                    <a:pt x="1763548" y="264833"/>
                    <a:pt x="1690455" y="264922"/>
                  </a:cubicBezTo>
                  <a:close/>
                </a:path>
              </a:pathLst>
            </a:custGeom>
            <a:blipFill dpi="0" rotWithShape="0">
              <a:blip r:embed="rId5" cstate="screen"/>
              <a:srcRect/>
              <a:stretch>
                <a:fillRect l="-353000" t="-3851000" r="-343000" b="-291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PA-任意多边形 1161"/>
            <p:cNvSpPr/>
            <p:nvPr>
              <p:custDataLst>
                <p:tags r:id="rId16"/>
              </p:custDataLst>
            </p:nvPr>
          </p:nvSpPr>
          <p:spPr>
            <a:xfrm>
              <a:off x="9055" y="7940"/>
              <a:ext cx="588" cy="280"/>
            </a:xfrm>
            <a:custGeom>
              <a:avLst/>
              <a:gdLst/>
              <a:ahLst/>
              <a:cxnLst/>
              <a:rect l="0" t="0" r="0" b="0"/>
              <a:pathLst>
                <a:path w="1068071" h="507239">
                  <a:moveTo>
                    <a:pt x="0" y="1269"/>
                  </a:moveTo>
                  <a:cubicBezTo>
                    <a:pt x="15503" y="285119"/>
                    <a:pt x="250363" y="507238"/>
                    <a:pt x="534637" y="506900"/>
                  </a:cubicBezTo>
                  <a:cubicBezTo>
                    <a:pt x="818910" y="506563"/>
                    <a:pt x="1053242" y="283886"/>
                    <a:pt x="1068070" y="0"/>
                  </a:cubicBezTo>
                </a:path>
              </a:pathLst>
            </a:custGeom>
            <a:blipFill dpi="0" rotWithShape="0">
              <a:blip r:embed="rId5" cstate="screen"/>
              <a:srcRect/>
              <a:stretch>
                <a:fillRect l="-638000" t="-2131000" r="-621000"/>
              </a:stretch>
            </a:blip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2" name="PA-任意多边形 1162"/>
            <p:cNvSpPr/>
            <p:nvPr>
              <p:custDataLst>
                <p:tags r:id="rId17"/>
              </p:custDataLst>
            </p:nvPr>
          </p:nvSpPr>
          <p:spPr>
            <a:xfrm>
              <a:off x="8701" y="7021"/>
              <a:ext cx="1296" cy="836"/>
            </a:xfrm>
            <a:custGeom>
              <a:avLst/>
              <a:gdLst/>
              <a:ahLst/>
              <a:cxnLst/>
              <a:rect l="0" t="0" r="0" b="0"/>
              <a:pathLst>
                <a:path w="2350514" h="1516381">
                  <a:moveTo>
                    <a:pt x="9131" y="113411"/>
                  </a:moveTo>
                  <a:lnTo>
                    <a:pt x="511416" y="1516380"/>
                  </a:lnTo>
                  <a:lnTo>
                    <a:pt x="1823199" y="1516380"/>
                  </a:lnTo>
                  <a:lnTo>
                    <a:pt x="2340978" y="114300"/>
                  </a:lnTo>
                  <a:cubicBezTo>
                    <a:pt x="2350513" y="88212"/>
                    <a:pt x="2346715" y="59112"/>
                    <a:pt x="2330803" y="36346"/>
                  </a:cubicBezTo>
                  <a:cubicBezTo>
                    <a:pt x="2314892" y="13579"/>
                    <a:pt x="2288870" y="11"/>
                    <a:pt x="2261095" y="0"/>
                  </a:cubicBezTo>
                  <a:lnTo>
                    <a:pt x="89395" y="0"/>
                  </a:lnTo>
                  <a:cubicBezTo>
                    <a:pt x="61797" y="49"/>
                    <a:pt x="35932" y="13461"/>
                    <a:pt x="19989" y="35988"/>
                  </a:cubicBezTo>
                  <a:cubicBezTo>
                    <a:pt x="4046" y="58515"/>
                    <a:pt x="0" y="87368"/>
                    <a:pt x="9131" y="113411"/>
                  </a:cubicBezTo>
                  <a:close/>
                </a:path>
              </a:pathLst>
            </a:custGeom>
            <a:blipFill dpi="0" rotWithShape="0">
              <a:blip r:embed="rId5" cstate="screen"/>
              <a:srcRect/>
              <a:stretch>
                <a:fillRect l="-263000" t="-603000" r="-255000" b="-43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3" name="PA-任意多边形 1163"/>
            <p:cNvSpPr/>
            <p:nvPr>
              <p:custDataLst>
                <p:tags r:id="rId18"/>
              </p:custDataLst>
            </p:nvPr>
          </p:nvSpPr>
          <p:spPr>
            <a:xfrm>
              <a:off x="9285" y="1980"/>
              <a:ext cx="117" cy="739"/>
            </a:xfrm>
            <a:custGeom>
              <a:avLst/>
              <a:gdLst/>
              <a:ahLst/>
              <a:cxnLst/>
              <a:rect l="0" t="0" r="0" b="0"/>
              <a:pathLst>
                <a:path w="213234" h="1340139">
                  <a:moveTo>
                    <a:pt x="107315" y="1340138"/>
                  </a:moveTo>
                  <a:cubicBezTo>
                    <a:pt x="48797" y="1340138"/>
                    <a:pt x="1340" y="1292737"/>
                    <a:pt x="1270" y="1234220"/>
                  </a:cubicBezTo>
                  <a:lnTo>
                    <a:pt x="0" y="106079"/>
                  </a:lnTo>
                  <a:cubicBezTo>
                    <a:pt x="0" y="47561"/>
                    <a:pt x="47401" y="104"/>
                    <a:pt x="105918" y="34"/>
                  </a:cubicBezTo>
                  <a:lnTo>
                    <a:pt x="105918" y="34"/>
                  </a:lnTo>
                  <a:cubicBezTo>
                    <a:pt x="133998" y="0"/>
                    <a:pt x="160939" y="11131"/>
                    <a:pt x="180806" y="30975"/>
                  </a:cubicBezTo>
                  <a:cubicBezTo>
                    <a:pt x="200673" y="50818"/>
                    <a:pt x="211836" y="77745"/>
                    <a:pt x="211836" y="105825"/>
                  </a:cubicBezTo>
                  <a:lnTo>
                    <a:pt x="213233" y="1234093"/>
                  </a:lnTo>
                  <a:cubicBezTo>
                    <a:pt x="213233" y="1292561"/>
                    <a:pt x="165910" y="1339998"/>
                    <a:pt x="107442" y="1340138"/>
                  </a:cubicBezTo>
                </a:path>
              </a:pathLst>
            </a:custGeom>
            <a:blipFill dpi="0" rotWithShape="0">
              <a:blip r:embed="rId5" cstate="screen"/>
              <a:srcRect/>
              <a:stretch>
                <a:fillRect l="-3399000" r="-3325000" b="-745000"/>
              </a:stretch>
            </a:bli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4" name="PA-任意多边形 1164"/>
            <p:cNvSpPr/>
            <p:nvPr>
              <p:custDataLst>
                <p:tags r:id="rId19"/>
              </p:custDataLst>
            </p:nvPr>
          </p:nvSpPr>
          <p:spPr>
            <a:xfrm>
              <a:off x="11023" y="3453"/>
              <a:ext cx="663" cy="445"/>
            </a:xfrm>
            <a:custGeom>
              <a:avLst/>
              <a:gdLst/>
              <a:ahLst/>
              <a:cxnLst/>
              <a:rect l="0" t="0" r="0" b="0"/>
              <a:pathLst>
                <a:path w="1202580" h="808290">
                  <a:moveTo>
                    <a:pt x="114889" y="808289"/>
                  </a:moveTo>
                  <a:cubicBezTo>
                    <a:pt x="67277" y="808273"/>
                    <a:pt x="25511" y="776526"/>
                    <a:pt x="12756" y="730653"/>
                  </a:cubicBezTo>
                  <a:cubicBezTo>
                    <a:pt x="0" y="684781"/>
                    <a:pt x="19382" y="636031"/>
                    <a:pt x="60152" y="611439"/>
                  </a:cubicBezTo>
                  <a:lnTo>
                    <a:pt x="1027003" y="30160"/>
                  </a:lnTo>
                  <a:cubicBezTo>
                    <a:pt x="1077154" y="0"/>
                    <a:pt x="1142258" y="16205"/>
                    <a:pt x="1172418" y="66355"/>
                  </a:cubicBezTo>
                  <a:cubicBezTo>
                    <a:pt x="1202579" y="116505"/>
                    <a:pt x="1186373" y="181610"/>
                    <a:pt x="1136223" y="211770"/>
                  </a:cubicBezTo>
                  <a:lnTo>
                    <a:pt x="169372" y="793049"/>
                  </a:lnTo>
                  <a:cubicBezTo>
                    <a:pt x="152934" y="802986"/>
                    <a:pt x="134098" y="808256"/>
                    <a:pt x="114889" y="808289"/>
                  </a:cubicBezTo>
                  <a:close/>
                </a:path>
              </a:pathLst>
            </a:custGeom>
            <a:blipFill dpi="0" rotWithShape="0">
              <a:blip r:embed="rId5" cstate="screen"/>
              <a:srcRect/>
              <a:stretch>
                <a:fillRect l="-863000" t="-331000" r="-244000" b="-971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5" name="PA-任意多边形 1165"/>
            <p:cNvSpPr/>
            <p:nvPr>
              <p:custDataLst>
                <p:tags r:id="rId20"/>
              </p:custDataLst>
            </p:nvPr>
          </p:nvSpPr>
          <p:spPr>
            <a:xfrm>
              <a:off x="11179" y="4768"/>
              <a:ext cx="738" cy="124"/>
            </a:xfrm>
            <a:custGeom>
              <a:avLst/>
              <a:gdLst/>
              <a:ahLst/>
              <a:cxnLst/>
              <a:rect l="0" t="0" r="0" b="0"/>
              <a:pathLst>
                <a:path w="1338345" h="224888">
                  <a:moveTo>
                    <a:pt x="1231440" y="224663"/>
                  </a:moveTo>
                  <a:lnTo>
                    <a:pt x="1230297" y="224663"/>
                  </a:lnTo>
                  <a:lnTo>
                    <a:pt x="102155" y="211963"/>
                  </a:lnTo>
                  <a:cubicBezTo>
                    <a:pt x="45043" y="209701"/>
                    <a:pt x="0" y="162585"/>
                    <a:pt x="307" y="105429"/>
                  </a:cubicBezTo>
                  <a:cubicBezTo>
                    <a:pt x="616" y="48274"/>
                    <a:pt x="46166" y="1645"/>
                    <a:pt x="103299" y="0"/>
                  </a:cubicBezTo>
                  <a:lnTo>
                    <a:pt x="104569" y="0"/>
                  </a:lnTo>
                  <a:lnTo>
                    <a:pt x="1232710" y="12700"/>
                  </a:lnTo>
                  <a:cubicBezTo>
                    <a:pt x="1291207" y="13051"/>
                    <a:pt x="1338344" y="60756"/>
                    <a:pt x="1337992" y="119253"/>
                  </a:cubicBezTo>
                  <a:cubicBezTo>
                    <a:pt x="1337642" y="177750"/>
                    <a:pt x="1289937" y="224887"/>
                    <a:pt x="1231440" y="224536"/>
                  </a:cubicBezTo>
                </a:path>
              </a:pathLst>
            </a:custGeom>
            <a:blipFill dpi="0" rotWithShape="0">
              <a:blip r:embed="rId5" cstate="screen"/>
              <a:srcRect/>
              <a:stretch>
                <a:fillRect l="-797000" t="-2246000" r="-187000" b="-2681000"/>
              </a:stretch>
            </a:bli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6" name="PA-任意多边形 1166"/>
            <p:cNvSpPr/>
            <p:nvPr>
              <p:custDataLst>
                <p:tags r:id="rId21"/>
              </p:custDataLst>
            </p:nvPr>
          </p:nvSpPr>
          <p:spPr>
            <a:xfrm>
              <a:off x="10730" y="5829"/>
              <a:ext cx="593" cy="534"/>
            </a:xfrm>
            <a:custGeom>
              <a:avLst/>
              <a:gdLst/>
              <a:ahLst/>
              <a:cxnLst/>
              <a:rect l="0" t="0" r="0" b="0"/>
              <a:pathLst>
                <a:path w="1075463" h="968806">
                  <a:moveTo>
                    <a:pt x="961351" y="968724"/>
                  </a:moveTo>
                  <a:cubicBezTo>
                    <a:pt x="935551" y="968805"/>
                    <a:pt x="910630" y="959353"/>
                    <a:pt x="891374" y="942181"/>
                  </a:cubicBezTo>
                  <a:lnTo>
                    <a:pt x="45427" y="195802"/>
                  </a:lnTo>
                  <a:cubicBezTo>
                    <a:pt x="14764" y="171494"/>
                    <a:pt x="0" y="132261"/>
                    <a:pt x="7031" y="93768"/>
                  </a:cubicBezTo>
                  <a:cubicBezTo>
                    <a:pt x="14062" y="55275"/>
                    <a:pt x="41743" y="23795"/>
                    <a:pt x="79020" y="11897"/>
                  </a:cubicBezTo>
                  <a:cubicBezTo>
                    <a:pt x="116296" y="0"/>
                    <a:pt x="157096" y="9623"/>
                    <a:pt x="185127" y="36925"/>
                  </a:cubicBezTo>
                  <a:lnTo>
                    <a:pt x="1030947" y="783432"/>
                  </a:lnTo>
                  <a:cubicBezTo>
                    <a:pt x="1063942" y="812583"/>
                    <a:pt x="1075462" y="859108"/>
                    <a:pt x="1059882" y="900287"/>
                  </a:cubicBezTo>
                  <a:cubicBezTo>
                    <a:pt x="1044302" y="941467"/>
                    <a:pt x="1004871" y="968714"/>
                    <a:pt x="960843" y="968725"/>
                  </a:cubicBezTo>
                </a:path>
              </a:pathLst>
            </a:custGeom>
            <a:blipFill dpi="0" rotWithShape="0">
              <a:blip r:embed="rId5" cstate="screen"/>
              <a:srcRect/>
              <a:stretch>
                <a:fillRect l="-916000" t="-721000" r="-333000" b="-348000"/>
              </a:stretch>
            </a:bli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7" name="PA-任意多边形 1167"/>
            <p:cNvSpPr/>
            <p:nvPr>
              <p:custDataLst>
                <p:tags r:id="rId22"/>
              </p:custDataLst>
            </p:nvPr>
          </p:nvSpPr>
          <p:spPr>
            <a:xfrm>
              <a:off x="6683" y="4772"/>
              <a:ext cx="739" cy="126"/>
            </a:xfrm>
            <a:custGeom>
              <a:avLst/>
              <a:gdLst/>
              <a:ahLst/>
              <a:cxnLst/>
              <a:rect l="0" t="0" r="0" b="0"/>
              <a:pathLst>
                <a:path w="1341805" h="228651">
                  <a:moveTo>
                    <a:pt x="107002" y="228264"/>
                  </a:moveTo>
                  <a:cubicBezTo>
                    <a:pt x="48505" y="228650"/>
                    <a:pt x="771" y="181541"/>
                    <a:pt x="386" y="123045"/>
                  </a:cubicBezTo>
                  <a:cubicBezTo>
                    <a:pt x="0" y="64548"/>
                    <a:pt x="47108" y="16814"/>
                    <a:pt x="105605" y="16428"/>
                  </a:cubicBezTo>
                  <a:lnTo>
                    <a:pt x="1233619" y="807"/>
                  </a:lnTo>
                  <a:cubicBezTo>
                    <a:pt x="1292116" y="0"/>
                    <a:pt x="1340191" y="46767"/>
                    <a:pt x="1340998" y="105265"/>
                  </a:cubicBezTo>
                  <a:cubicBezTo>
                    <a:pt x="1341804" y="163761"/>
                    <a:pt x="1295037" y="211836"/>
                    <a:pt x="1236540" y="212643"/>
                  </a:cubicBezTo>
                  <a:lnTo>
                    <a:pt x="108399" y="228264"/>
                  </a:lnTo>
                </a:path>
              </a:pathLst>
            </a:custGeom>
            <a:blipFill dpi="0" rotWithShape="0">
              <a:blip r:embed="rId5" cstate="screen"/>
              <a:srcRect/>
              <a:stretch>
                <a:fillRect l="-187000" t="-2222000" r="-795000" b="-2644000"/>
              </a:stretch>
            </a:bli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8" name="PA-任意多边形 1168"/>
            <p:cNvSpPr/>
            <p:nvPr>
              <p:custDataLst>
                <p:tags r:id="rId23"/>
              </p:custDataLst>
            </p:nvPr>
          </p:nvSpPr>
          <p:spPr>
            <a:xfrm>
              <a:off x="7280" y="5832"/>
              <a:ext cx="594" cy="536"/>
            </a:xfrm>
            <a:custGeom>
              <a:avLst/>
              <a:gdLst/>
              <a:ahLst/>
              <a:cxnLst/>
              <a:rect l="0" t="0" r="0" b="0"/>
              <a:pathLst>
                <a:path w="1076969" h="972563">
                  <a:moveTo>
                    <a:pt x="114729" y="972527"/>
                  </a:moveTo>
                  <a:cubicBezTo>
                    <a:pt x="70715" y="972562"/>
                    <a:pt x="31266" y="945374"/>
                    <a:pt x="15633" y="904230"/>
                  </a:cubicBezTo>
                  <a:cubicBezTo>
                    <a:pt x="0" y="863086"/>
                    <a:pt x="11440" y="816563"/>
                    <a:pt x="44371" y="787360"/>
                  </a:cubicBezTo>
                  <a:lnTo>
                    <a:pt x="888540" y="38822"/>
                  </a:lnTo>
                  <a:cubicBezTo>
                    <a:pt x="932343" y="0"/>
                    <a:pt x="999323" y="4037"/>
                    <a:pt x="1038146" y="47840"/>
                  </a:cubicBezTo>
                  <a:cubicBezTo>
                    <a:pt x="1076968" y="91642"/>
                    <a:pt x="1072931" y="158623"/>
                    <a:pt x="1029129" y="197445"/>
                  </a:cubicBezTo>
                  <a:lnTo>
                    <a:pt x="184960" y="945857"/>
                  </a:lnTo>
                  <a:cubicBezTo>
                    <a:pt x="165607" y="963050"/>
                    <a:pt x="140616" y="972540"/>
                    <a:pt x="114729" y="972527"/>
                  </a:cubicBezTo>
                  <a:close/>
                </a:path>
              </a:pathLst>
            </a:custGeom>
            <a:blipFill dpi="0" rotWithShape="0">
              <a:blip r:embed="rId5" cstate="screen"/>
              <a:srcRect/>
              <a:stretch>
                <a:fillRect l="-333000" t="-718000" r="-914000" b="-345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9" name="PA-任意多边形 1169"/>
            <p:cNvSpPr/>
            <p:nvPr>
              <p:custDataLst>
                <p:tags r:id="rId24"/>
              </p:custDataLst>
            </p:nvPr>
          </p:nvSpPr>
          <p:spPr>
            <a:xfrm>
              <a:off x="10380" y="2401"/>
              <a:ext cx="483" cy="634"/>
            </a:xfrm>
            <a:custGeom>
              <a:avLst/>
              <a:gdLst/>
              <a:ahLst/>
              <a:cxnLst/>
              <a:rect l="0" t="0" r="0" b="0"/>
              <a:pathLst>
                <a:path w="877004" h="1149884">
                  <a:moveTo>
                    <a:pt x="112254" y="1149845"/>
                  </a:moveTo>
                  <a:cubicBezTo>
                    <a:pt x="72754" y="1149872"/>
                    <a:pt x="36521" y="1127918"/>
                    <a:pt x="18260" y="1092892"/>
                  </a:cubicBezTo>
                  <a:cubicBezTo>
                    <a:pt x="0" y="1057866"/>
                    <a:pt x="2747" y="1015589"/>
                    <a:pt x="25386" y="983221"/>
                  </a:cubicBezTo>
                  <a:lnTo>
                    <a:pt x="670927" y="58026"/>
                  </a:lnTo>
                  <a:cubicBezTo>
                    <a:pt x="704758" y="11102"/>
                    <a:pt x="769980" y="0"/>
                    <a:pt x="817430" y="33090"/>
                  </a:cubicBezTo>
                  <a:cubicBezTo>
                    <a:pt x="864880" y="66181"/>
                    <a:pt x="877003" y="131220"/>
                    <a:pt x="844663" y="179184"/>
                  </a:cubicBezTo>
                  <a:lnTo>
                    <a:pt x="199121" y="1104506"/>
                  </a:lnTo>
                  <a:cubicBezTo>
                    <a:pt x="179347" y="1132943"/>
                    <a:pt x="146891" y="1149883"/>
                    <a:pt x="112254" y="1149845"/>
                  </a:cubicBezTo>
                  <a:close/>
                </a:path>
              </a:pathLst>
            </a:custGeom>
            <a:blipFill dpi="0" rotWithShape="0">
              <a:blip r:embed="rId5" cstate="screen"/>
              <a:srcRect/>
              <a:stretch>
                <a:fillRect l="-1051000" t="-66000" r="-504000" b="-818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PA-任意多边形 1170"/>
            <p:cNvSpPr/>
            <p:nvPr>
              <p:custDataLst>
                <p:tags r:id="rId25"/>
              </p:custDataLst>
            </p:nvPr>
          </p:nvSpPr>
          <p:spPr>
            <a:xfrm>
              <a:off x="6927" y="3458"/>
              <a:ext cx="664" cy="444"/>
            </a:xfrm>
            <a:custGeom>
              <a:avLst/>
              <a:gdLst/>
              <a:ahLst/>
              <a:cxnLst/>
              <a:rect l="0" t="0" r="0" b="0"/>
              <a:pathLst>
                <a:path w="1204042" h="806067">
                  <a:moveTo>
                    <a:pt x="1089073" y="805990"/>
                  </a:moveTo>
                  <a:cubicBezTo>
                    <a:pt x="1069975" y="805987"/>
                    <a:pt x="1051234" y="800809"/>
                    <a:pt x="1034844" y="791004"/>
                  </a:cubicBezTo>
                  <a:lnTo>
                    <a:pt x="66596" y="211884"/>
                  </a:lnTo>
                  <a:cubicBezTo>
                    <a:pt x="16376" y="181864"/>
                    <a:pt x="0" y="116816"/>
                    <a:pt x="30020" y="66596"/>
                  </a:cubicBezTo>
                  <a:cubicBezTo>
                    <a:pt x="60040" y="16376"/>
                    <a:pt x="125088" y="0"/>
                    <a:pt x="175308" y="30020"/>
                  </a:cubicBezTo>
                  <a:lnTo>
                    <a:pt x="1143556" y="609140"/>
                  </a:lnTo>
                  <a:cubicBezTo>
                    <a:pt x="1184489" y="633589"/>
                    <a:pt x="1204041" y="682374"/>
                    <a:pt x="1191323" y="728325"/>
                  </a:cubicBezTo>
                  <a:cubicBezTo>
                    <a:pt x="1178605" y="774276"/>
                    <a:pt x="1136752" y="806066"/>
                    <a:pt x="1089073" y="805990"/>
                  </a:cubicBezTo>
                  <a:close/>
                </a:path>
              </a:pathLst>
            </a:custGeom>
            <a:blipFill dpi="0" rotWithShape="0">
              <a:blip r:embed="rId5" cstate="screen"/>
              <a:srcRect/>
              <a:stretch>
                <a:fillRect l="-245000" t="-333000" r="-860000" b="-972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1" name="PA-任意多边形 1171"/>
            <p:cNvSpPr/>
            <p:nvPr>
              <p:custDataLst>
                <p:tags r:id="rId26"/>
              </p:custDataLst>
            </p:nvPr>
          </p:nvSpPr>
          <p:spPr>
            <a:xfrm>
              <a:off x="7746" y="2403"/>
              <a:ext cx="485" cy="634"/>
            </a:xfrm>
            <a:custGeom>
              <a:avLst/>
              <a:gdLst/>
              <a:ahLst/>
              <a:cxnLst/>
              <a:rect l="0" t="0" r="0" b="0"/>
              <a:pathLst>
                <a:path w="880275" h="1150086">
                  <a:moveTo>
                    <a:pt x="768165" y="1150054"/>
                  </a:moveTo>
                  <a:cubicBezTo>
                    <a:pt x="733591" y="1150085"/>
                    <a:pt x="701172" y="1133260"/>
                    <a:pt x="681297" y="1104969"/>
                  </a:cubicBezTo>
                  <a:lnTo>
                    <a:pt x="33597" y="181171"/>
                  </a:lnTo>
                  <a:cubicBezTo>
                    <a:pt x="0" y="133265"/>
                    <a:pt x="11599" y="67194"/>
                    <a:pt x="59505" y="33597"/>
                  </a:cubicBezTo>
                  <a:cubicBezTo>
                    <a:pt x="107411" y="0"/>
                    <a:pt x="173482" y="11599"/>
                    <a:pt x="207079" y="59505"/>
                  </a:cubicBezTo>
                  <a:lnTo>
                    <a:pt x="854779" y="983303"/>
                  </a:lnTo>
                  <a:cubicBezTo>
                    <a:pt x="877465" y="1015637"/>
                    <a:pt x="880274" y="1057907"/>
                    <a:pt x="862067" y="1092959"/>
                  </a:cubicBezTo>
                  <a:cubicBezTo>
                    <a:pt x="843861" y="1128011"/>
                    <a:pt x="807663" y="1150020"/>
                    <a:pt x="768165" y="1150054"/>
                  </a:cubicBezTo>
                  <a:close/>
                </a:path>
              </a:pathLst>
            </a:custGeom>
            <a:blipFill dpi="0" rotWithShape="0">
              <a:blip r:embed="rId5" cstate="screen"/>
              <a:srcRect/>
              <a:stretch>
                <a:fillRect l="-504000" t="-67000" r="-1045000" b="-818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32130" y="2036445"/>
            <a:ext cx="2563495" cy="2195830"/>
          </a:xfrm>
        </p:spPr>
        <p:txBody>
          <a:bodyPr anchor="b" anchorCtr="0">
            <a:normAutofit fontScale="90000"/>
          </a:bodyPr>
          <a:lstStyle/>
          <a:p>
            <a:pPr algn="ctr"/>
            <a:r>
              <a:rPr lang="zh-CN" altLang="en-US" sz="3600"/>
              <a:t>三、近三十年来我国教育研究的发展</a:t>
            </a:r>
            <a:endParaRPr lang="zh-CN" altLang="en-US" sz="3600"/>
          </a:p>
        </p:txBody>
      </p:sp>
      <p:sp>
        <p:nvSpPr>
          <p:cNvPr id="4" name="正文"/>
          <p:cNvSpPr txBox="1"/>
          <p:nvPr>
            <p:custDataLst>
              <p:tags r:id="rId2"/>
            </p:custDataLst>
          </p:nvPr>
        </p:nvSpPr>
        <p:spPr>
          <a:xfrm>
            <a:off x="3763010" y="1457325"/>
            <a:ext cx="6567805" cy="3943350"/>
          </a:xfrm>
          <a:prstGeom prst="rect">
            <a:avLst/>
          </a:prstGeom>
          <a:noFill/>
        </p:spPr>
        <p:txBody>
          <a:bodyPr wrap="square" lIns="90170" tIns="46990" rIns="90170" bIns="46990" rtlCol="0" anchor="ctr" anchorCtr="0">
            <a:normAutofit/>
          </a:bodyPr>
          <a:lstStyle/>
          <a:p>
            <a:pPr indent="0" algn="just" fontAlgn="auto">
              <a:lnSpc>
                <a:spcPct val="140000"/>
              </a:lnSpc>
            </a:pPr>
            <a:r>
              <a:rPr lang="zh-CN" altLang="en-US" sz="2400" kern="0" spc="0" dirty="0">
                <a:ln>
                  <a:noFill/>
                  <a:prstDash val="sysDot"/>
                </a:ln>
                <a:solidFill>
                  <a:schemeClr val="tx1">
                    <a:lumMod val="85000"/>
                    <a:lumOff val="15000"/>
                  </a:schemeClr>
                </a:solidFill>
                <a:latin typeface="+mn-ea"/>
                <a:ea typeface="+mn-ea"/>
                <a:sym typeface="+mn-ea"/>
              </a:rPr>
              <a:t>总趋势是向教育科学化的目标前进，强调教育科学研究要为理论和实践服务。</a:t>
            </a:r>
            <a:endParaRPr lang="zh-CN" altLang="en-US" sz="2400" kern="0" spc="0" dirty="0">
              <a:ln>
                <a:noFill/>
                <a:prstDash val="sysDot"/>
              </a:ln>
              <a:solidFill>
                <a:schemeClr val="tx1">
                  <a:lumMod val="85000"/>
                  <a:lumOff val="15000"/>
                </a:schemeClr>
              </a:solidFill>
              <a:latin typeface="+mn-ea"/>
              <a:ea typeface="+mn-ea"/>
              <a:sym typeface="+mn-ea"/>
            </a:endParaRPr>
          </a:p>
        </p:txBody>
      </p:sp>
      <p:sp>
        <p:nvSpPr>
          <p:cNvPr id="3" name="矩形 2"/>
          <p:cNvSpPr/>
          <p:nvPr>
            <p:custDataLst>
              <p:tags r:id="rId3"/>
            </p:custDataLst>
          </p:nvPr>
        </p:nvSpPr>
        <p:spPr>
          <a:xfrm>
            <a:off x="754380" y="4300855"/>
            <a:ext cx="2157095" cy="125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任意多边形 6"/>
          <p:cNvSpPr/>
          <p:nvPr>
            <p:custDataLst>
              <p:tags r:id="rId4"/>
            </p:custDataLst>
          </p:nvPr>
        </p:nvSpPr>
        <p:spPr>
          <a:xfrm>
            <a:off x="1804670" y="945198"/>
            <a:ext cx="8893175" cy="4967605"/>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4489734" y="4197309"/>
            <a:ext cx="3273285" cy="690150"/>
          </a:xfrm>
          <a:prstGeom prst="roundRect">
            <a:avLst>
              <a:gd name="adj" fmla="val 28095"/>
            </a:avLst>
          </a:prstGeom>
          <a:solidFill>
            <a:schemeClr val="accent1">
              <a:alpha val="100000"/>
            </a:schemeClr>
          </a:solidFill>
        </p:spPr>
      </p:sp>
      <p:sp>
        <p:nvSpPr>
          <p:cNvPr id="3" name="AutoShape 3"/>
          <p:cNvSpPr/>
          <p:nvPr>
            <p:custDataLst>
              <p:tags r:id="rId3"/>
            </p:custDataLst>
          </p:nvPr>
        </p:nvSpPr>
        <p:spPr>
          <a:xfrm>
            <a:off x="650433" y="4197309"/>
            <a:ext cx="3273285" cy="690150"/>
          </a:xfrm>
          <a:prstGeom prst="roundRect">
            <a:avLst>
              <a:gd name="adj" fmla="val 28095"/>
            </a:avLst>
          </a:prstGeom>
          <a:solidFill>
            <a:schemeClr val="accent1">
              <a:alpha val="100000"/>
            </a:schemeClr>
          </a:solidFill>
        </p:spPr>
      </p:sp>
      <p:sp>
        <p:nvSpPr>
          <p:cNvPr id="4" name="AutoShape 4"/>
          <p:cNvSpPr/>
          <p:nvPr>
            <p:custDataLst>
              <p:tags r:id="rId4"/>
            </p:custDataLst>
          </p:nvPr>
        </p:nvSpPr>
        <p:spPr>
          <a:xfrm>
            <a:off x="4489734" y="1474577"/>
            <a:ext cx="3273285" cy="690150"/>
          </a:xfrm>
          <a:prstGeom prst="roundRect">
            <a:avLst>
              <a:gd name="adj" fmla="val 28095"/>
            </a:avLst>
          </a:prstGeom>
          <a:solidFill>
            <a:schemeClr val="accent1">
              <a:alpha val="100000"/>
            </a:schemeClr>
          </a:solidFill>
        </p:spPr>
      </p:sp>
      <p:sp>
        <p:nvSpPr>
          <p:cNvPr id="5" name="AutoShape 5"/>
          <p:cNvSpPr/>
          <p:nvPr>
            <p:custDataLst>
              <p:tags r:id="rId5"/>
            </p:custDataLst>
          </p:nvPr>
        </p:nvSpPr>
        <p:spPr>
          <a:xfrm>
            <a:off x="650433" y="1474577"/>
            <a:ext cx="3273285" cy="690150"/>
          </a:xfrm>
          <a:prstGeom prst="roundRect">
            <a:avLst>
              <a:gd name="adj" fmla="val 28095"/>
            </a:avLst>
          </a:prstGeom>
          <a:solidFill>
            <a:schemeClr val="accent1">
              <a:alpha val="100000"/>
            </a:schemeClr>
          </a:solidFill>
        </p:spPr>
      </p:sp>
      <p:sp>
        <p:nvSpPr>
          <p:cNvPr id="7" name="TextBox 7"/>
          <p:cNvSpPr txBox="1"/>
          <p:nvPr>
            <p:custDataLst>
              <p:tags r:id="rId6"/>
            </p:custDataLst>
          </p:nvPr>
        </p:nvSpPr>
        <p:spPr>
          <a:xfrm>
            <a:off x="570176" y="2177640"/>
            <a:ext cx="3433799" cy="1259772"/>
          </a:xfrm>
          <a:prstGeom prst="rect">
            <a:avLst/>
          </a:prstGeom>
        </p:spPr>
        <p:txBody>
          <a:bodyPr vert="horz" wrap="square" lIns="123825" tIns="123825" rIns="57150" bIns="123825" rtlCol="0" anchor="t" anchorCtr="0">
            <a:noAutofit/>
          </a:bodyPr>
          <a:lstStyle/>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以数学方法作为研究的工具，越来越强调研究结果的数量化分析。</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4409477" y="2177640"/>
            <a:ext cx="3433799" cy="1259772"/>
          </a:xfrm>
          <a:prstGeom prst="rect">
            <a:avLst/>
          </a:prstGeom>
        </p:spPr>
        <p:txBody>
          <a:bodyPr vert="horz" wrap="square" lIns="123825" tIns="123825" rIns="57150" bIns="123825" rtlCol="0" anchor="t" anchorCtr="0">
            <a:noAutofit/>
          </a:bodyPr>
          <a:lstStyle/>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运用现代化的技术设备和研究手段进行教育研究。</a:t>
            </a:r>
            <a:endPar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8"/>
            </p:custDataLst>
          </p:nvPr>
        </p:nvSpPr>
        <p:spPr>
          <a:xfrm>
            <a:off x="570176" y="4915720"/>
            <a:ext cx="3433799" cy="1262987"/>
          </a:xfrm>
          <a:prstGeom prst="rect">
            <a:avLst/>
          </a:prstGeom>
        </p:spPr>
        <p:txBody>
          <a:bodyPr vert="horz" wrap="square" lIns="123825" tIns="123825" rIns="57150" bIns="123825" rtlCol="0" anchor="t" anchorCtr="0">
            <a:noAutofit/>
          </a:bodyPr>
          <a:lstStyle/>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方法的综合和学科的综合</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4407114" y="4915720"/>
            <a:ext cx="3438525" cy="1262987"/>
          </a:xfrm>
          <a:prstGeom prst="rect">
            <a:avLst/>
          </a:prstGeom>
        </p:spPr>
        <p:txBody>
          <a:bodyPr vert="horz" wrap="square" lIns="123825" tIns="123825" rIns="57150" bIns="123825" rtlCol="0" anchor="t" anchorCtr="0">
            <a:noAutofit/>
          </a:bodyPr>
          <a:lstStyle/>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更注重应用研究，要求教育研究在真实的现场情境中进行，以提高研究的实际应用价值。</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四、教育研究发展的新趋势</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0"/>
            </p:custDataLst>
          </p:nvPr>
        </p:nvSpPr>
        <p:spPr>
          <a:xfrm>
            <a:off x="838067" y="1502085"/>
            <a:ext cx="2898018" cy="635136"/>
          </a:xfrm>
          <a:prstGeom prst="rect">
            <a:avLst/>
          </a:prstGeom>
        </p:spPr>
        <p:txBody>
          <a:bodyPr vert="horz" wrap="square" lIns="123825" tIns="123825" rIns="57150" bIns="123825" rtlCol="0" anchor="ctr" anchorCtr="0">
            <a:noAutofit/>
          </a:bodyPr>
          <a:lstStyle/>
          <a:p>
            <a:pPr algn="ctr">
              <a:lnSpc>
                <a:spcPct val="120000"/>
              </a:lnSpc>
            </a:pPr>
            <a:r>
              <a:rPr lang="zh-CN" alt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数量化</a:t>
            </a:r>
            <a:endParaRPr lang="zh-CN" alt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1"/>
            </p:custDataLst>
          </p:nvPr>
        </p:nvSpPr>
        <p:spPr>
          <a:xfrm>
            <a:off x="4677367" y="1502085"/>
            <a:ext cx="2898018" cy="635136"/>
          </a:xfrm>
          <a:prstGeom prst="rect">
            <a:avLst/>
          </a:prstGeom>
        </p:spPr>
        <p:txBody>
          <a:bodyPr vert="horz" wrap="square" lIns="123825" tIns="123825" rIns="57150" bIns="123825" rtlCol="0" anchor="ctr" anchorCtr="0">
            <a:noAutofit/>
          </a:bodyPr>
          <a:lstStyle/>
          <a:p>
            <a:pPr algn="ctr">
              <a:lnSpc>
                <a:spcPct val="120000"/>
              </a:lnSpc>
            </a:pPr>
            <a:r>
              <a:rPr lang="zh-CN" alt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现代化</a:t>
            </a:r>
            <a:endParaRPr lang="zh-CN" alt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12"/>
            </p:custDataLst>
          </p:nvPr>
        </p:nvSpPr>
        <p:spPr>
          <a:xfrm>
            <a:off x="838067" y="4224817"/>
            <a:ext cx="2898018" cy="635136"/>
          </a:xfrm>
          <a:prstGeom prst="rect">
            <a:avLst/>
          </a:prstGeom>
        </p:spPr>
        <p:txBody>
          <a:bodyPr vert="horz" wrap="square" lIns="123825" tIns="123825" rIns="57150" bIns="123825" rtlCol="0" anchor="ctr" anchorCtr="0">
            <a:noAutofit/>
          </a:bodyPr>
          <a:lstStyle/>
          <a:p>
            <a:pPr algn="ctr">
              <a:lnSpc>
                <a:spcPct val="120000"/>
              </a:lnSpc>
            </a:pPr>
            <a:r>
              <a:rPr lang="zh-CN" alt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综合化</a:t>
            </a:r>
            <a:endParaRPr lang="zh-CN" alt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13"/>
            </p:custDataLst>
          </p:nvPr>
        </p:nvSpPr>
        <p:spPr>
          <a:xfrm>
            <a:off x="4677367" y="4224817"/>
            <a:ext cx="2898018" cy="635136"/>
          </a:xfrm>
          <a:prstGeom prst="rect">
            <a:avLst/>
          </a:prstGeom>
        </p:spPr>
        <p:txBody>
          <a:bodyPr vert="horz" wrap="square" lIns="123825" tIns="123825" rIns="57150" bIns="123825" rtlCol="0" anchor="ctr" anchorCtr="0">
            <a:noAutofit/>
          </a:bodyPr>
          <a:lstStyle/>
          <a:p>
            <a:pPr algn="ctr">
              <a:lnSpc>
                <a:spcPct val="120000"/>
              </a:lnSpc>
            </a:pPr>
            <a:r>
              <a:rPr lang="zh-CN" alt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现场化</a:t>
            </a:r>
            <a:endParaRPr lang="zh-CN" alt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16" name="Picture 2"/>
          <p:cNvPicPr>
            <a:picLocks noChangeAspect="1"/>
          </p:cNvPicPr>
          <p:nvPr/>
        </p:nvPicPr>
        <p:blipFill>
          <a:blip r:embed="rId14">
            <a:alphaModFix amt="100000"/>
          </a:blip>
          <a:srcRect/>
          <a:stretch>
            <a:fillRect/>
          </a:stretch>
        </p:blipFill>
        <p:spPr>
          <a:xfrm>
            <a:off x="8153110" y="1676628"/>
            <a:ext cx="3415971" cy="3415971"/>
          </a:xfrm>
          <a:prstGeom prst="ellipse">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29733" y="1790436"/>
            <a:ext cx="9732534" cy="2275165"/>
          </a:xfrm>
          <a:prstGeom prst="rect">
            <a:avLst/>
          </a:prstGeom>
        </p:spPr>
        <p:txBody>
          <a:bodyPr vert="horz" wrap="square" lIns="114300" tIns="57150" rIns="114300" bIns="57150" rtlCol="0" anchor="ctr" anchorCtr="0">
            <a:normAutofit/>
          </a:bodyPr>
          <a:lstStyle/>
          <a:p>
            <a:pPr algn="ctr">
              <a:lnSpc>
                <a:spcPct val="115000"/>
              </a:lnSpc>
            </a:pPr>
            <a:r>
              <a:rPr lang="en-US" sz="5700" b="1">
                <a:solidFill>
                  <a:srgbClr val="FFFFFF">
                    <a:alpha val="100000"/>
                  </a:srgbClr>
                </a:solidFill>
                <a:latin typeface="微软雅黑" panose="020B0503020204020204" charset="-122"/>
                <a:ea typeface="微软雅黑" panose="020B0503020204020204" charset="-122"/>
                <a:cs typeface="微软雅黑" panose="020B0503020204020204" charset="-122"/>
              </a:rPr>
              <a:t>学前教育科研方法</a:t>
            </a:r>
            <a:endParaRPr lang="en-US" sz="57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3124257" y="4817304"/>
            <a:ext cx="2798081" cy="504825"/>
          </a:xfrm>
          <a:prstGeom prst="rect">
            <a:avLst/>
          </a:prstGeom>
        </p:spPr>
        <p:txBody>
          <a:bodyPr vert="horz" wrap="square" lIns="114300" tIns="57150" rIns="114300" bIns="57150" rtlCol="0" anchor="t" anchorCtr="0">
            <a:normAutofit/>
          </a:bodyPr>
          <a:lstStyle/>
          <a:p>
            <a:pPr algn="r">
              <a:lnSpc>
                <a:spcPct val="120000"/>
              </a:lnSpc>
            </a:pPr>
            <a:r>
              <a:rPr lang="zh-CN" altLang="en-US" sz="2025">
                <a:solidFill>
                  <a:srgbClr val="FFFFFF">
                    <a:alpha val="100000"/>
                  </a:srgbClr>
                </a:solidFill>
                <a:latin typeface="微软雅黑" panose="020B0503020204020204" charset="-122"/>
                <a:ea typeface="微软雅黑" panose="020B0503020204020204" charset="-122"/>
                <a:cs typeface="微软雅黑" panose="020B0503020204020204" charset="-122"/>
              </a:rPr>
              <a:t>主讲人</a:t>
            </a:r>
            <a:r>
              <a:rPr lang="en-US" sz="2025">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lang="zh-CN" altLang="en-US" sz="2025">
                <a:solidFill>
                  <a:srgbClr val="FFFFFF">
                    <a:alpha val="100000"/>
                  </a:srgbClr>
                </a:solidFill>
                <a:latin typeface="微软雅黑" panose="020B0503020204020204" charset="-122"/>
                <a:ea typeface="微软雅黑" panose="020B0503020204020204" charset="-122"/>
                <a:cs typeface="微软雅黑" panose="020B0503020204020204" charset="-122"/>
              </a:rPr>
              <a:t>王超</a:t>
            </a:r>
            <a:endParaRPr lang="zh-CN" altLang="en-US" sz="2025">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6705744" y="4821114"/>
            <a:ext cx="3373814" cy="501015"/>
          </a:xfrm>
          <a:prstGeom prst="rect">
            <a:avLst/>
          </a:prstGeom>
        </p:spPr>
        <p:txBody>
          <a:bodyPr vert="horz" wrap="square" lIns="114300" tIns="57150" rIns="114300" bIns="57150" rtlCol="0" anchor="t" anchorCtr="0">
            <a:normAutofit/>
          </a:bodyPr>
          <a:lstStyle/>
          <a:p>
            <a:pPr>
              <a:lnSpc>
                <a:spcPct val="120000"/>
              </a:lnSpc>
            </a:pPr>
            <a:r>
              <a:rPr lang="en-US" sz="1950">
                <a:solidFill>
                  <a:srgbClr val="FFFFFF">
                    <a:alpha val="100000"/>
                  </a:srgbClr>
                </a:solidFill>
                <a:latin typeface="微软雅黑" panose="020B0503020204020204" charset="-122"/>
                <a:ea typeface="微软雅黑" panose="020B0503020204020204" charset="-122"/>
                <a:cs typeface="微软雅黑" panose="020B0503020204020204" charset="-122"/>
              </a:rPr>
              <a:t>2024-11-27</a:t>
            </a:r>
            <a:endParaRPr lang="en-US" sz="195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学前教育科学研究的历史回顾</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custDataLst>
              <p:tags r:id="rId2"/>
            </p:custDataLst>
          </p:nvPr>
        </p:nvSpPr>
        <p:spPr>
          <a:xfrm>
            <a:off x="651510" y="1716405"/>
            <a:ext cx="10806430" cy="1821180"/>
          </a:xfrm>
          <a:prstGeom prst="round2DiagRect">
            <a:avLst/>
          </a:prstGeom>
          <a:solidFill>
            <a:schemeClr val="lt2">
              <a:alpha val="80000"/>
            </a:schemeClr>
          </a:solidFill>
        </p:spPr>
      </p:sp>
      <p:sp>
        <p:nvSpPr>
          <p:cNvPr id="4" name="TextBox 4"/>
          <p:cNvSpPr txBox="1"/>
          <p:nvPr>
            <p:custDataLst>
              <p:tags r:id="rId3"/>
            </p:custDataLst>
          </p:nvPr>
        </p:nvSpPr>
        <p:spPr>
          <a:xfrm>
            <a:off x="838200" y="1755140"/>
            <a:ext cx="7672705" cy="518795"/>
          </a:xfrm>
          <a:prstGeom prst="rect">
            <a:avLst/>
          </a:prstGeom>
        </p:spPr>
        <p:txBody>
          <a:bodyPr vert="horz" wrap="square" lIns="0" tIns="0" rIns="0" bIns="0" rtlCol="0" anchor="b" anchorCtr="0">
            <a:noAutofit/>
          </a:bodyPr>
          <a:lstStyle/>
          <a:p>
            <a:pPr>
              <a:lnSpc>
                <a:spcPct val="120000"/>
              </a:lnSpc>
              <a:spcBef>
                <a:spcPts val="375"/>
              </a:spcBef>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国际上学前教育研究源起幼儿教育实验</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4"/>
            </p:custDataLst>
          </p:nvPr>
        </p:nvSpPr>
        <p:spPr>
          <a:xfrm>
            <a:off x="914400" y="2438400"/>
            <a:ext cx="8600440" cy="1098550"/>
          </a:xfrm>
          <a:prstGeom prst="rect">
            <a:avLst/>
          </a:prstGeom>
        </p:spPr>
        <p:txBody>
          <a:bodyPr vert="horz" wrap="square" lIns="0" tIns="0" rIns="0" bIns="0" rtlCol="0" anchor="t" anchorCtr="0">
            <a:noAutofit/>
          </a:bodyPr>
          <a:lstStyle/>
          <a:p>
            <a:pPr>
              <a:lnSpc>
                <a:spcPct val="140000"/>
              </a:lnSpc>
              <a:spcBef>
                <a:spcPct val="0"/>
              </a:spcBef>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1901</a:t>
            </a: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年蒙台梭利成立第一个</a:t>
            </a:r>
            <a:r>
              <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儿童之家</a:t>
            </a:r>
            <a:r>
              <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spcBef>
                <a:spcPct val="0"/>
              </a:spcBef>
            </a:pPr>
            <a:r>
              <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rPr>
              <a:t>1909</a:t>
            </a: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年出版《蒙台梭利方法》</a:t>
            </a:r>
            <a:endPar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spcBef>
                <a:spcPct val="0"/>
              </a:spcBef>
            </a:pPr>
            <a:endPar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AutoShape 3"/>
          <p:cNvSpPr/>
          <p:nvPr>
            <p:custDataLst>
              <p:tags r:id="rId5"/>
            </p:custDataLst>
          </p:nvPr>
        </p:nvSpPr>
        <p:spPr>
          <a:xfrm>
            <a:off x="651510" y="4114800"/>
            <a:ext cx="10806430" cy="1821180"/>
          </a:xfrm>
          <a:prstGeom prst="round2DiagRect">
            <a:avLst/>
          </a:prstGeom>
          <a:solidFill>
            <a:schemeClr val="lt2">
              <a:alpha val="80000"/>
            </a:schemeClr>
          </a:solidFill>
        </p:spPr>
      </p:sp>
      <p:sp>
        <p:nvSpPr>
          <p:cNvPr id="13" name="TextBox 4"/>
          <p:cNvSpPr txBox="1"/>
          <p:nvPr>
            <p:custDataLst>
              <p:tags r:id="rId6"/>
            </p:custDataLst>
          </p:nvPr>
        </p:nvSpPr>
        <p:spPr>
          <a:xfrm>
            <a:off x="914400" y="4191000"/>
            <a:ext cx="7672705" cy="518795"/>
          </a:xfrm>
          <a:prstGeom prst="rect">
            <a:avLst/>
          </a:prstGeom>
        </p:spPr>
        <p:txBody>
          <a:bodyPr vert="horz" wrap="square" lIns="0" tIns="0" rIns="0" bIns="0" rtlCol="0" anchor="b" anchorCtr="0">
            <a:noAutofit/>
          </a:bodyPr>
          <a:p>
            <a:pPr>
              <a:lnSpc>
                <a:spcPct val="120000"/>
              </a:lnSpc>
              <a:spcBef>
                <a:spcPts val="375"/>
              </a:spcBef>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中国学前教育研究的崛起</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5"/>
          <p:cNvSpPr txBox="1"/>
          <p:nvPr>
            <p:custDataLst>
              <p:tags r:id="rId7"/>
            </p:custDataLst>
          </p:nvPr>
        </p:nvSpPr>
        <p:spPr>
          <a:xfrm>
            <a:off x="914400" y="4724400"/>
            <a:ext cx="8600440" cy="1098550"/>
          </a:xfrm>
          <a:prstGeom prst="rect">
            <a:avLst/>
          </a:prstGeom>
        </p:spPr>
        <p:txBody>
          <a:bodyPr vert="horz" wrap="square" lIns="0" tIns="0" rIns="0" bIns="0" rtlCol="0" anchor="t" anchorCtr="0">
            <a:noAutofit/>
          </a:bodyPr>
          <a:p>
            <a:pPr>
              <a:lnSpc>
                <a:spcPct val="140000"/>
              </a:lnSpc>
              <a:spcBef>
                <a:spcPct val="0"/>
              </a:spcBef>
            </a:pPr>
            <a:r>
              <a:rPr lang="zh-CN">
                <a:solidFill>
                  <a:schemeClr val="dk1">
                    <a:alpha val="100000"/>
                  </a:schemeClr>
                </a:solidFill>
                <a:latin typeface="微软雅黑" panose="020B0503020204020204" charset="-122"/>
                <a:ea typeface="微软雅黑" panose="020B0503020204020204" charset="-122"/>
                <a:cs typeface="微软雅黑" panose="020B0503020204020204" charset="-122"/>
              </a:rPr>
              <a:t>学前教育实验的先驱首推陈鹤琴先生，创办南京鼓楼幼稚园，是中国第一个幼儿教育实验中心。</a:t>
            </a:r>
            <a:endParaRPr lang="zh-CN">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425795" y="2384018"/>
            <a:ext cx="3415971" cy="3415971"/>
          </a:xfrm>
          <a:prstGeom prst="ellipse">
            <a:avLst/>
          </a:prstGeom>
        </p:spPr>
      </p:pic>
      <p:sp>
        <p:nvSpPr>
          <p:cNvPr id="3" name="TextBox 3"/>
          <p:cNvSpPr txBox="1"/>
          <p:nvPr/>
        </p:nvSpPr>
        <p:spPr>
          <a:xfrm>
            <a:off x="476250" y="265430"/>
            <a:ext cx="11239500" cy="613410"/>
          </a:xfrm>
          <a:prstGeom prst="rect">
            <a:avLst/>
          </a:prstGeom>
        </p:spPr>
        <p:txBody>
          <a:bodyPr vert="horz" wrap="square" lIns="123825" tIns="123825" rIns="57150" bIns="123825" rtlCol="0" anchor="t"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第二节</a:t>
            </a:r>
            <a:r>
              <a:rPr lang="en-US" altLang="zh-CN" sz="3000" b="1">
                <a:solidFill>
                  <a:schemeClr val="dk2">
                    <a:alpha val="100000"/>
                  </a:schemeClr>
                </a:solidFill>
                <a:latin typeface="微软雅黑" panose="020B0503020204020204" charset="-122"/>
                <a:ea typeface="微软雅黑" panose="020B0503020204020204" charset="-122"/>
                <a:cs typeface="微软雅黑" panose="020B0503020204020204" charset="-122"/>
              </a:rPr>
              <a:t> </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教育研究的意义与任务</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custDataLst>
              <p:tags r:id="rId3"/>
            </p:custDataLst>
          </p:nvPr>
        </p:nvSpPr>
        <p:spPr>
          <a:xfrm>
            <a:off x="4113530" y="1643380"/>
            <a:ext cx="3657600" cy="1033145"/>
          </a:xfrm>
          <a:prstGeom prst="roundRect">
            <a:avLst>
              <a:gd name="adj" fmla="val 16667"/>
            </a:avLst>
          </a:prstGeom>
          <a:solidFill>
            <a:schemeClr val="lt2">
              <a:alpha val="100000"/>
            </a:schemeClr>
          </a:solidFill>
        </p:spPr>
      </p:sp>
      <p:sp>
        <p:nvSpPr>
          <p:cNvPr id="5" name="TextBox 5"/>
          <p:cNvSpPr txBox="1"/>
          <p:nvPr>
            <p:custDataLst>
              <p:tags r:id="rId4"/>
            </p:custDataLst>
          </p:nvPr>
        </p:nvSpPr>
        <p:spPr>
          <a:xfrm>
            <a:off x="4330996" y="1905114"/>
            <a:ext cx="3251104" cy="490334"/>
          </a:xfrm>
          <a:prstGeom prst="rect">
            <a:avLst/>
          </a:prstGeom>
        </p:spPr>
        <p:txBody>
          <a:bodyPr vert="horz" wrap="square" lIns="66008" tIns="33052" rIns="66008" bIns="33052" rtlCol="0" anchor="ctr" anchorCtr="0">
            <a:noAutofit/>
            <a:scene3d>
              <a:camera prst="orthographicFront"/>
              <a:lightRig rig="threePt" dir="t"/>
            </a:scene3d>
          </a:bodyPr>
          <a:lstStyle/>
          <a:p>
            <a:pPr algn="ctr">
              <a:lnSpc>
                <a:spcPct val="120000"/>
              </a:lnSpc>
            </a:pPr>
            <a:r>
              <a:rPr lang="en-US" sz="2000" b="1">
                <a:ln w="22225">
                  <a:solidFill>
                    <a:schemeClr val="accent2"/>
                  </a:solidFill>
                  <a:prstDash val="solid"/>
                </a:ln>
                <a:solidFill>
                  <a:srgbClr val="FFFF00"/>
                </a:solidFill>
                <a:effectLst/>
                <a:latin typeface="微软雅黑" panose="020B0503020204020204" charset="-122"/>
                <a:ea typeface="微软雅黑" panose="020B0503020204020204" charset="-122"/>
                <a:cs typeface="微软雅黑" panose="020B0503020204020204" charset="-122"/>
              </a:rPr>
              <a:t>1.</a:t>
            </a:r>
            <a:r>
              <a:rPr lang="zh-CN" altLang="en-US" sz="2000" b="1">
                <a:ln w="22225">
                  <a:solidFill>
                    <a:schemeClr val="accent2"/>
                  </a:solidFill>
                  <a:prstDash val="solid"/>
                </a:ln>
                <a:solidFill>
                  <a:srgbClr val="FFFF00"/>
                </a:solidFill>
                <a:effectLst/>
                <a:latin typeface="微软雅黑" panose="020B0503020204020204" charset="-122"/>
                <a:ea typeface="微软雅黑" panose="020B0503020204020204" charset="-122"/>
                <a:cs typeface="微软雅黑" panose="020B0503020204020204" charset="-122"/>
              </a:rPr>
              <a:t>推动教育的改革和发展</a:t>
            </a:r>
            <a:endParaRPr lang="zh-CN" altLang="en-US" sz="2000" b="1">
              <a:ln w="22225">
                <a:solidFill>
                  <a:schemeClr val="accent2"/>
                </a:solidFill>
                <a:prstDash val="solid"/>
              </a:ln>
              <a:solidFill>
                <a:srgbClr val="FFFF00"/>
              </a:solidFill>
              <a:effectLst/>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5"/>
            </p:custDataLst>
          </p:nvPr>
        </p:nvSpPr>
        <p:spPr>
          <a:xfrm>
            <a:off x="8070850" y="1650365"/>
            <a:ext cx="3657600" cy="1029335"/>
          </a:xfrm>
          <a:prstGeom prst="roundRect">
            <a:avLst>
              <a:gd name="adj" fmla="val 16667"/>
            </a:avLst>
          </a:prstGeom>
          <a:solidFill>
            <a:schemeClr val="lt2">
              <a:alpha val="100000"/>
            </a:schemeClr>
          </a:solidFill>
        </p:spPr>
      </p:sp>
      <p:sp>
        <p:nvSpPr>
          <p:cNvPr id="10" name="AutoShape 10"/>
          <p:cNvSpPr/>
          <p:nvPr>
            <p:custDataLst>
              <p:tags r:id="rId6"/>
            </p:custDataLst>
          </p:nvPr>
        </p:nvSpPr>
        <p:spPr>
          <a:xfrm>
            <a:off x="4131310" y="3276600"/>
            <a:ext cx="3657600" cy="986790"/>
          </a:xfrm>
          <a:prstGeom prst="roundRect">
            <a:avLst>
              <a:gd name="adj" fmla="val 16667"/>
            </a:avLst>
          </a:prstGeom>
          <a:solidFill>
            <a:schemeClr val="lt2">
              <a:alpha val="100000"/>
            </a:schemeClr>
          </a:solidFill>
        </p:spPr>
      </p:sp>
      <p:sp>
        <p:nvSpPr>
          <p:cNvPr id="13" name="AutoShape 13"/>
          <p:cNvSpPr/>
          <p:nvPr>
            <p:custDataLst>
              <p:tags r:id="rId7"/>
            </p:custDataLst>
          </p:nvPr>
        </p:nvSpPr>
        <p:spPr>
          <a:xfrm>
            <a:off x="8119745" y="3276600"/>
            <a:ext cx="3657600" cy="986790"/>
          </a:xfrm>
          <a:prstGeom prst="roundRect">
            <a:avLst>
              <a:gd name="adj" fmla="val 16667"/>
            </a:avLst>
          </a:prstGeom>
          <a:solidFill>
            <a:schemeClr val="lt2">
              <a:alpha val="100000"/>
            </a:schemeClr>
          </a:solidFill>
        </p:spPr>
      </p:sp>
      <p:sp>
        <p:nvSpPr>
          <p:cNvPr id="16" name="TextBox 3"/>
          <p:cNvSpPr txBox="1"/>
          <p:nvPr/>
        </p:nvSpPr>
        <p:spPr>
          <a:xfrm>
            <a:off x="603250" y="1083310"/>
            <a:ext cx="11239500" cy="613410"/>
          </a:xfrm>
          <a:prstGeom prst="rect">
            <a:avLst/>
          </a:prstGeom>
        </p:spPr>
        <p:txBody>
          <a:bodyPr vert="horz" wrap="square" lIns="123825" tIns="123825" rIns="57150" bIns="123825" rtlCol="0" anchor="t" anchorCtr="0">
            <a:noAutofit/>
          </a:bodyPr>
          <a:p>
            <a:pPr>
              <a:lnSpc>
                <a:spcPct val="140000"/>
              </a:lnSpc>
            </a:pPr>
            <a:r>
              <a:rPr lang="zh-CN" altLang="en-US" sz="2400" b="1">
                <a:solidFill>
                  <a:schemeClr val="dk2">
                    <a:alpha val="100000"/>
                  </a:schemeClr>
                </a:solidFill>
                <a:latin typeface="微软雅黑" panose="020B0503020204020204" charset="-122"/>
                <a:ea typeface="微软雅黑" panose="020B0503020204020204" charset="-122"/>
                <a:cs typeface="微软雅黑" panose="020B0503020204020204" charset="-122"/>
              </a:rPr>
              <a:t>一、教育研究的意义</a:t>
            </a:r>
            <a:endParaRPr lang="zh-CN" altLang="en-US" sz="24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5"/>
          <p:cNvSpPr txBox="1"/>
          <p:nvPr>
            <p:custDataLst>
              <p:tags r:id="rId8"/>
            </p:custDataLst>
          </p:nvPr>
        </p:nvSpPr>
        <p:spPr>
          <a:xfrm>
            <a:off x="8269266" y="1905114"/>
            <a:ext cx="3251104" cy="490334"/>
          </a:xfrm>
          <a:prstGeom prst="rect">
            <a:avLst/>
          </a:prstGeom>
        </p:spPr>
        <p:txBody>
          <a:bodyPr vert="horz" wrap="square" lIns="66008" tIns="33052" rIns="66008" bIns="33052" rtlCol="0" anchor="ctr" anchorCtr="0">
            <a:noAutofit/>
            <a:scene3d>
              <a:camera prst="orthographicFront"/>
              <a:lightRig rig="threePt" dir="t"/>
            </a:scene3d>
          </a:bodyPr>
          <a:p>
            <a:pPr algn="ctr">
              <a:lnSpc>
                <a:spcPct val="120000"/>
              </a:lnSpc>
            </a:pPr>
            <a:r>
              <a:rPr lang="en-US" sz="2000" b="1">
                <a:ln w="22225">
                  <a:solidFill>
                    <a:schemeClr val="accent2"/>
                  </a:solidFill>
                  <a:prstDash val="solid"/>
                </a:ln>
                <a:solidFill>
                  <a:srgbClr val="FFFF00"/>
                </a:solidFill>
                <a:effectLst/>
                <a:latin typeface="微软雅黑" panose="020B0503020204020204" charset="-122"/>
                <a:ea typeface="微软雅黑" panose="020B0503020204020204" charset="-122"/>
                <a:cs typeface="微软雅黑" panose="020B0503020204020204" charset="-122"/>
              </a:rPr>
              <a:t>2.</a:t>
            </a:r>
            <a:r>
              <a:rPr lang="zh-CN" altLang="en-US" sz="2000" b="1">
                <a:ln w="22225">
                  <a:solidFill>
                    <a:schemeClr val="accent2"/>
                  </a:solidFill>
                  <a:prstDash val="solid"/>
                </a:ln>
                <a:solidFill>
                  <a:srgbClr val="FFFF00"/>
                </a:solidFill>
                <a:effectLst/>
                <a:latin typeface="微软雅黑" panose="020B0503020204020204" charset="-122"/>
                <a:ea typeface="微软雅黑" panose="020B0503020204020204" charset="-122"/>
                <a:cs typeface="微软雅黑" panose="020B0503020204020204" charset="-122"/>
              </a:rPr>
              <a:t>全面提高教学质量</a:t>
            </a:r>
            <a:endParaRPr lang="zh-CN" altLang="en-US" sz="2000" b="1">
              <a:ln w="22225">
                <a:solidFill>
                  <a:schemeClr val="accent2"/>
                </a:solidFill>
                <a:prstDash val="solid"/>
              </a:ln>
              <a:solidFill>
                <a:srgbClr val="FFFF00"/>
              </a:solidFill>
              <a:effectLst/>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custDataLst>
              <p:tags r:id="rId9"/>
            </p:custDataLst>
          </p:nvPr>
        </p:nvSpPr>
        <p:spPr>
          <a:xfrm>
            <a:off x="4267200" y="3524885"/>
            <a:ext cx="3427095" cy="490220"/>
          </a:xfrm>
          <a:prstGeom prst="rect">
            <a:avLst/>
          </a:prstGeom>
        </p:spPr>
        <p:txBody>
          <a:bodyPr vert="horz" wrap="square" lIns="66008" tIns="33052" rIns="66008" bIns="33052" rtlCol="0" anchor="ctr" anchorCtr="0">
            <a:noAutofit/>
            <a:scene3d>
              <a:camera prst="orthographicFront"/>
              <a:lightRig rig="threePt" dir="t"/>
            </a:scene3d>
          </a:bodyPr>
          <a:p>
            <a:pPr algn="ctr">
              <a:lnSpc>
                <a:spcPct val="120000"/>
              </a:lnSpc>
            </a:pPr>
            <a:r>
              <a:rPr lang="en-US" sz="2000" b="1">
                <a:ln w="22225">
                  <a:solidFill>
                    <a:schemeClr val="accent2"/>
                  </a:solidFill>
                  <a:prstDash val="solid"/>
                </a:ln>
                <a:solidFill>
                  <a:srgbClr val="FFFF00"/>
                </a:solidFill>
                <a:effectLst/>
                <a:latin typeface="微软雅黑" panose="020B0503020204020204" charset="-122"/>
                <a:ea typeface="微软雅黑" panose="020B0503020204020204" charset="-122"/>
                <a:cs typeface="微软雅黑" panose="020B0503020204020204" charset="-122"/>
              </a:rPr>
              <a:t>3.</a:t>
            </a:r>
            <a:r>
              <a:rPr lang="zh-CN" altLang="en-US" sz="2000" b="1">
                <a:ln w="22225">
                  <a:solidFill>
                    <a:schemeClr val="accent2"/>
                  </a:solidFill>
                  <a:prstDash val="solid"/>
                </a:ln>
                <a:solidFill>
                  <a:srgbClr val="FFFF00"/>
                </a:solidFill>
                <a:effectLst/>
                <a:latin typeface="微软雅黑" panose="020B0503020204020204" charset="-122"/>
                <a:ea typeface="微软雅黑" panose="020B0503020204020204" charset="-122"/>
                <a:cs typeface="微软雅黑" panose="020B0503020204020204" charset="-122"/>
              </a:rPr>
              <a:t>为教育决策科学化提供依据</a:t>
            </a:r>
            <a:endParaRPr lang="zh-CN" altLang="en-US" sz="2000" b="1">
              <a:ln w="22225">
                <a:solidFill>
                  <a:schemeClr val="accent2"/>
                </a:solidFill>
                <a:prstDash val="solid"/>
              </a:ln>
              <a:solidFill>
                <a:srgbClr val="FFFF00"/>
              </a:solidFill>
              <a:effectLst/>
              <a:latin typeface="微软雅黑" panose="020B0503020204020204" charset="-122"/>
              <a:ea typeface="微软雅黑" panose="020B0503020204020204" charset="-122"/>
              <a:cs typeface="微软雅黑" panose="020B0503020204020204" charset="-122"/>
            </a:endParaRPr>
          </a:p>
        </p:txBody>
      </p:sp>
      <p:sp>
        <p:nvSpPr>
          <p:cNvPr id="19" name="TextBox 5"/>
          <p:cNvSpPr txBox="1"/>
          <p:nvPr>
            <p:custDataLst>
              <p:tags r:id="rId10"/>
            </p:custDataLst>
          </p:nvPr>
        </p:nvSpPr>
        <p:spPr>
          <a:xfrm>
            <a:off x="8229896" y="3581514"/>
            <a:ext cx="3251104" cy="490334"/>
          </a:xfrm>
          <a:prstGeom prst="rect">
            <a:avLst/>
          </a:prstGeom>
        </p:spPr>
        <p:txBody>
          <a:bodyPr vert="horz" wrap="square" lIns="66008" tIns="33052" rIns="66008" bIns="33052" rtlCol="0" anchor="ctr" anchorCtr="0">
            <a:noAutofit/>
            <a:scene3d>
              <a:camera prst="orthographicFront"/>
              <a:lightRig rig="threePt" dir="t"/>
            </a:scene3d>
          </a:bodyPr>
          <a:p>
            <a:pPr algn="ctr">
              <a:lnSpc>
                <a:spcPct val="120000"/>
              </a:lnSpc>
            </a:pPr>
            <a:r>
              <a:rPr lang="en-US" sz="2000" b="1">
                <a:ln w="22225">
                  <a:solidFill>
                    <a:schemeClr val="accent2"/>
                  </a:solidFill>
                  <a:prstDash val="solid"/>
                </a:ln>
                <a:solidFill>
                  <a:srgbClr val="FFFF00"/>
                </a:solidFill>
                <a:effectLst/>
                <a:latin typeface="微软雅黑" panose="020B0503020204020204" charset="-122"/>
                <a:ea typeface="微软雅黑" panose="020B0503020204020204" charset="-122"/>
                <a:cs typeface="微软雅黑" panose="020B0503020204020204" charset="-122"/>
              </a:rPr>
              <a:t>4.</a:t>
            </a:r>
            <a:r>
              <a:rPr lang="zh-CN" altLang="en-US" sz="2000" b="1">
                <a:ln w="22225">
                  <a:solidFill>
                    <a:schemeClr val="accent2"/>
                  </a:solidFill>
                  <a:prstDash val="solid"/>
                </a:ln>
                <a:solidFill>
                  <a:srgbClr val="FFFF00"/>
                </a:solidFill>
                <a:effectLst/>
                <a:latin typeface="微软雅黑" panose="020B0503020204020204" charset="-122"/>
                <a:ea typeface="微软雅黑" panose="020B0503020204020204" charset="-122"/>
                <a:cs typeface="微软雅黑" panose="020B0503020204020204" charset="-122"/>
              </a:rPr>
              <a:t>提高教师队伍的素质</a:t>
            </a:r>
            <a:endParaRPr lang="zh-CN" altLang="en-US" sz="2000" b="1">
              <a:ln w="22225">
                <a:solidFill>
                  <a:schemeClr val="accent2"/>
                </a:solidFill>
                <a:prstDash val="solid"/>
              </a:ln>
              <a:solidFill>
                <a:srgbClr val="FFFF00"/>
              </a:solidFill>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40619" y="1239230"/>
            <a:ext cx="3783578" cy="5044771"/>
          </a:xfrm>
          <a:prstGeom prst="rect">
            <a:avLst/>
          </a:prstGeom>
        </p:spPr>
      </p:pic>
      <p:sp>
        <p:nvSpPr>
          <p:cNvPr id="3" name="TextBox 3"/>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二、教育研究的任务</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custDataLst>
              <p:tags r:id="rId3"/>
            </p:custDataLst>
          </p:nvPr>
        </p:nvSpPr>
        <p:spPr>
          <a:xfrm>
            <a:off x="4195024" y="4787018"/>
            <a:ext cx="701468" cy="550104"/>
          </a:xfrm>
          <a:prstGeom prst="rect">
            <a:avLst/>
          </a:prstGeom>
          <a:solidFill>
            <a:schemeClr val="accent1">
              <a:alpha val="100000"/>
            </a:schemeClr>
          </a:solidFill>
        </p:spPr>
      </p:sp>
      <p:sp>
        <p:nvSpPr>
          <p:cNvPr id="5" name="AutoShape 5"/>
          <p:cNvSpPr/>
          <p:nvPr>
            <p:custDataLst>
              <p:tags r:id="rId4"/>
            </p:custDataLst>
          </p:nvPr>
        </p:nvSpPr>
        <p:spPr>
          <a:xfrm>
            <a:off x="4195024" y="3018088"/>
            <a:ext cx="701468" cy="550104"/>
          </a:xfrm>
          <a:prstGeom prst="rect">
            <a:avLst/>
          </a:prstGeom>
          <a:solidFill>
            <a:schemeClr val="accent1">
              <a:alpha val="100000"/>
            </a:schemeClr>
          </a:solidFill>
        </p:spPr>
      </p:sp>
      <p:sp>
        <p:nvSpPr>
          <p:cNvPr id="6" name="AutoShape 6"/>
          <p:cNvSpPr/>
          <p:nvPr>
            <p:custDataLst>
              <p:tags r:id="rId5"/>
            </p:custDataLst>
          </p:nvPr>
        </p:nvSpPr>
        <p:spPr>
          <a:xfrm>
            <a:off x="4195024" y="1237957"/>
            <a:ext cx="701468" cy="550104"/>
          </a:xfrm>
          <a:prstGeom prst="rect">
            <a:avLst/>
          </a:prstGeom>
          <a:solidFill>
            <a:schemeClr val="accent1">
              <a:alpha val="100000"/>
            </a:schemeClr>
          </a:solidFill>
        </p:spPr>
      </p:sp>
      <p:sp>
        <p:nvSpPr>
          <p:cNvPr id="7" name="TextBox 7"/>
          <p:cNvSpPr txBox="1"/>
          <p:nvPr>
            <p:custDataLst>
              <p:tags r:id="rId6"/>
            </p:custDataLst>
          </p:nvPr>
        </p:nvSpPr>
        <p:spPr>
          <a:xfrm>
            <a:off x="5259845" y="2945478"/>
            <a:ext cx="6286500" cy="695325"/>
          </a:xfrm>
          <a:prstGeom prst="rect">
            <a:avLst/>
          </a:prstGeom>
        </p:spPr>
        <p:txBody>
          <a:bodyPr vert="horz" wrap="square" lIns="123825" tIns="123825" rIns="57150" bIns="123825" rtlCol="0" anchor="ctr" anchorCtr="0">
            <a:noAutofit/>
          </a:bodyPr>
          <a:lstStyle/>
          <a:p>
            <a:pPr>
              <a:lnSpc>
                <a:spcPct val="14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研究学前教育的现状</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5259845" y="3472246"/>
            <a:ext cx="6124575" cy="1247775"/>
          </a:xfrm>
          <a:prstGeom prst="rect">
            <a:avLst/>
          </a:prstGeom>
        </p:spPr>
        <p:txBody>
          <a:bodyPr vert="horz" wrap="square" lIns="123825" tIns="123825" rIns="57150" bIns="123825" rtlCol="0" anchor="t" anchorCtr="0">
            <a:normAutofit/>
          </a:bodyPr>
          <a:lstStyle/>
          <a:p>
            <a:pP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是学前教育科研的重点。凡是学前教育现实中存在的问题都可以作为学前教育科研的对象。</a:t>
            </a:r>
            <a:endPar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8"/>
            </p:custDataLst>
          </p:nvPr>
        </p:nvSpPr>
        <p:spPr>
          <a:xfrm>
            <a:off x="5272199" y="4714408"/>
            <a:ext cx="6286500" cy="695325"/>
          </a:xfrm>
          <a:prstGeom prst="rect">
            <a:avLst/>
          </a:prstGeom>
        </p:spPr>
        <p:txBody>
          <a:bodyPr vert="horz" wrap="square" lIns="123825" tIns="123825" rIns="57150" bIns="123825" rtlCol="0" anchor="ctr" anchorCtr="0">
            <a:noAutofit/>
          </a:bodyPr>
          <a:lstStyle/>
          <a:p>
            <a:pPr>
              <a:lnSpc>
                <a:spcPct val="14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预测学前教育的发展趋势</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5272199" y="5252378"/>
            <a:ext cx="6124575" cy="1247775"/>
          </a:xfrm>
          <a:prstGeom prst="rect">
            <a:avLst/>
          </a:prstGeom>
        </p:spPr>
        <p:txBody>
          <a:bodyPr vert="horz" wrap="square" lIns="123825" tIns="123825" rIns="57150" bIns="123825" rtlCol="0" anchor="t" anchorCtr="0">
            <a:normAutofit/>
          </a:bodyPr>
          <a:lstStyle/>
          <a:p>
            <a:pP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根据现实学前教育发展过程中的情况来预测未来学前教育的发展趋势，使学前教育更好地适应社会发展的需要</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5272221" y="1165346"/>
            <a:ext cx="6286500" cy="695325"/>
          </a:xfrm>
          <a:prstGeom prst="rect">
            <a:avLst/>
          </a:prstGeom>
        </p:spPr>
        <p:txBody>
          <a:bodyPr vert="horz" wrap="square" lIns="123825" tIns="123825" rIns="57150" bIns="123825" rtlCol="0" anchor="ctr" anchorCtr="0">
            <a:noAutofit/>
          </a:bodyPr>
          <a:lstStyle/>
          <a:p>
            <a:pPr>
              <a:lnSpc>
                <a:spcPct val="14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总结教育的历史经验</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5272221" y="1692114"/>
            <a:ext cx="6124575" cy="1247775"/>
          </a:xfrm>
          <a:prstGeom prst="rect">
            <a:avLst/>
          </a:prstGeom>
        </p:spPr>
        <p:txBody>
          <a:bodyPr vert="horz" wrap="square" lIns="123825" tIns="123825" rIns="57150" bIns="123825" rtlCol="0" anchor="t" anchorCtr="0">
            <a:normAutofit/>
          </a:bodyPr>
          <a:lstStyle/>
          <a:p>
            <a:pP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历代教育家的教育思想和教育实践需要我们去整理、分析，从中总结出成功的经验和失败的教训，为今天的教育发展服务。</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4629608" y="4787018"/>
            <a:ext cx="550104" cy="550104"/>
          </a:xfrm>
          <a:prstGeom prst="ellipse">
            <a:avLst/>
          </a:prstGeom>
          <a:solidFill>
            <a:schemeClr val="accent1">
              <a:alpha val="100000"/>
            </a:schemeClr>
          </a:solidFill>
        </p:spPr>
      </p:sp>
      <p:sp>
        <p:nvSpPr>
          <p:cNvPr id="14" name="AutoShape 14"/>
          <p:cNvSpPr/>
          <p:nvPr>
            <p:custDataLst>
              <p:tags r:id="rId13"/>
            </p:custDataLst>
          </p:nvPr>
        </p:nvSpPr>
        <p:spPr>
          <a:xfrm>
            <a:off x="3911804" y="4787018"/>
            <a:ext cx="550104" cy="550104"/>
          </a:xfrm>
          <a:prstGeom prst="ellipse">
            <a:avLst/>
          </a:prstGeom>
          <a:solidFill>
            <a:schemeClr val="accent1">
              <a:alpha val="100000"/>
            </a:schemeClr>
          </a:solidFill>
        </p:spPr>
      </p:sp>
      <p:sp>
        <p:nvSpPr>
          <p:cNvPr id="15" name="AutoShape 15"/>
          <p:cNvSpPr/>
          <p:nvPr>
            <p:custDataLst>
              <p:tags r:id="rId14"/>
            </p:custDataLst>
          </p:nvPr>
        </p:nvSpPr>
        <p:spPr>
          <a:xfrm>
            <a:off x="4629608" y="3018088"/>
            <a:ext cx="550104" cy="550104"/>
          </a:xfrm>
          <a:prstGeom prst="ellipse">
            <a:avLst/>
          </a:prstGeom>
          <a:solidFill>
            <a:schemeClr val="accent1">
              <a:alpha val="100000"/>
            </a:schemeClr>
          </a:solidFill>
        </p:spPr>
      </p:sp>
      <p:sp>
        <p:nvSpPr>
          <p:cNvPr id="16" name="AutoShape 16"/>
          <p:cNvSpPr/>
          <p:nvPr>
            <p:custDataLst>
              <p:tags r:id="rId15"/>
            </p:custDataLst>
          </p:nvPr>
        </p:nvSpPr>
        <p:spPr>
          <a:xfrm>
            <a:off x="3911804" y="3018088"/>
            <a:ext cx="550104" cy="550104"/>
          </a:xfrm>
          <a:prstGeom prst="ellipse">
            <a:avLst/>
          </a:prstGeom>
          <a:solidFill>
            <a:schemeClr val="accent1">
              <a:alpha val="100000"/>
            </a:schemeClr>
          </a:solidFill>
        </p:spPr>
      </p:sp>
      <p:sp>
        <p:nvSpPr>
          <p:cNvPr id="17" name="AutoShape 17"/>
          <p:cNvSpPr/>
          <p:nvPr>
            <p:custDataLst>
              <p:tags r:id="rId16"/>
            </p:custDataLst>
          </p:nvPr>
        </p:nvSpPr>
        <p:spPr>
          <a:xfrm>
            <a:off x="4629608" y="1237957"/>
            <a:ext cx="550104" cy="550104"/>
          </a:xfrm>
          <a:prstGeom prst="ellipse">
            <a:avLst/>
          </a:prstGeom>
          <a:solidFill>
            <a:schemeClr val="accent1">
              <a:alpha val="100000"/>
            </a:schemeClr>
          </a:solidFill>
        </p:spPr>
      </p:sp>
      <p:sp>
        <p:nvSpPr>
          <p:cNvPr id="18" name="AutoShape 18"/>
          <p:cNvSpPr/>
          <p:nvPr>
            <p:custDataLst>
              <p:tags r:id="rId17"/>
            </p:custDataLst>
          </p:nvPr>
        </p:nvSpPr>
        <p:spPr>
          <a:xfrm>
            <a:off x="3911804" y="1237957"/>
            <a:ext cx="550104" cy="550104"/>
          </a:xfrm>
          <a:prstGeom prst="ellipse">
            <a:avLst/>
          </a:prstGeom>
          <a:solidFill>
            <a:schemeClr val="accent1">
              <a:alpha val="100000"/>
            </a:schemeClr>
          </a:solidFill>
        </p:spPr>
      </p:sp>
      <p:sp>
        <p:nvSpPr>
          <p:cNvPr id="19" name="TextBox 19"/>
          <p:cNvSpPr txBox="1"/>
          <p:nvPr>
            <p:custDataLst>
              <p:tags r:id="rId18"/>
            </p:custDataLst>
          </p:nvPr>
        </p:nvSpPr>
        <p:spPr>
          <a:xfrm>
            <a:off x="4162763" y="482585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custDataLst>
              <p:tags r:id="rId19"/>
            </p:custDataLst>
          </p:nvPr>
        </p:nvSpPr>
        <p:spPr>
          <a:xfrm>
            <a:off x="4162763" y="305692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custDataLst>
              <p:tags r:id="rId20"/>
            </p:custDataLst>
          </p:nvPr>
        </p:nvSpPr>
        <p:spPr>
          <a:xfrm>
            <a:off x="4162763" y="1276789"/>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40619" y="1239230"/>
            <a:ext cx="3783578" cy="5044771"/>
          </a:xfrm>
          <a:prstGeom prst="rect">
            <a:avLst/>
          </a:prstGeom>
        </p:spPr>
      </p:pic>
      <p:sp>
        <p:nvSpPr>
          <p:cNvPr id="3" name="TextBox 3"/>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二、教育研究的任务</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AutoShape 6"/>
          <p:cNvSpPr/>
          <p:nvPr>
            <p:custDataLst>
              <p:tags r:id="rId3"/>
            </p:custDataLst>
          </p:nvPr>
        </p:nvSpPr>
        <p:spPr>
          <a:xfrm>
            <a:off x="4195024" y="1237957"/>
            <a:ext cx="701468" cy="550104"/>
          </a:xfrm>
          <a:prstGeom prst="rect">
            <a:avLst/>
          </a:prstGeom>
          <a:solidFill>
            <a:schemeClr val="accent1">
              <a:alpha val="100000"/>
            </a:schemeClr>
          </a:solidFill>
        </p:spPr>
      </p:sp>
      <p:sp>
        <p:nvSpPr>
          <p:cNvPr id="11" name="TextBox 11"/>
          <p:cNvSpPr txBox="1"/>
          <p:nvPr>
            <p:custDataLst>
              <p:tags r:id="rId4"/>
            </p:custDataLst>
          </p:nvPr>
        </p:nvSpPr>
        <p:spPr>
          <a:xfrm>
            <a:off x="5272221" y="1165346"/>
            <a:ext cx="6286500" cy="695325"/>
          </a:xfrm>
          <a:prstGeom prst="rect">
            <a:avLst/>
          </a:prstGeom>
        </p:spPr>
        <p:txBody>
          <a:bodyPr vert="horz" wrap="square" lIns="123825" tIns="123825" rIns="57150" bIns="123825" rtlCol="0" anchor="ctr" anchorCtr="0">
            <a:noAutofit/>
          </a:bodyPr>
          <a:lstStyle/>
          <a:p>
            <a:pPr>
              <a:lnSpc>
                <a:spcPct val="14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开展学前教育改革的实验</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5"/>
            </p:custDataLst>
          </p:nvPr>
        </p:nvSpPr>
        <p:spPr>
          <a:xfrm>
            <a:off x="5272221" y="1692114"/>
            <a:ext cx="6124575" cy="1247775"/>
          </a:xfrm>
          <a:prstGeom prst="rect">
            <a:avLst/>
          </a:prstGeom>
        </p:spPr>
        <p:txBody>
          <a:bodyPr vert="horz" wrap="square" lIns="123825" tIns="123825" rIns="57150" bIns="123825" rtlCol="0" anchor="t" anchorCtr="0">
            <a:normAutofit/>
          </a:bodyPr>
          <a:lstStyle/>
          <a:p>
            <a:pP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通过教育改革的试验，可以探索学前教育改革的思路和途径，为学前教育改革提供科学的依据，揭示学前教育活动中的客观规律，指导广大学前教育工作者更好地开展教育实践活动。</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custDataLst>
              <p:tags r:id="rId6"/>
            </p:custDataLst>
          </p:nvPr>
        </p:nvSpPr>
        <p:spPr>
          <a:xfrm>
            <a:off x="4629608" y="1237957"/>
            <a:ext cx="550104" cy="550104"/>
          </a:xfrm>
          <a:prstGeom prst="ellipse">
            <a:avLst/>
          </a:prstGeom>
          <a:solidFill>
            <a:schemeClr val="accent1">
              <a:alpha val="100000"/>
            </a:schemeClr>
          </a:solidFill>
        </p:spPr>
      </p:sp>
      <p:sp>
        <p:nvSpPr>
          <p:cNvPr id="18" name="AutoShape 18"/>
          <p:cNvSpPr/>
          <p:nvPr>
            <p:custDataLst>
              <p:tags r:id="rId7"/>
            </p:custDataLst>
          </p:nvPr>
        </p:nvSpPr>
        <p:spPr>
          <a:xfrm>
            <a:off x="3911804" y="1237957"/>
            <a:ext cx="550104" cy="550104"/>
          </a:xfrm>
          <a:prstGeom prst="ellipse">
            <a:avLst/>
          </a:prstGeom>
          <a:solidFill>
            <a:schemeClr val="accent1">
              <a:alpha val="100000"/>
            </a:schemeClr>
          </a:solidFill>
        </p:spPr>
      </p:sp>
      <p:sp>
        <p:nvSpPr>
          <p:cNvPr id="21" name="TextBox 21"/>
          <p:cNvSpPr txBox="1"/>
          <p:nvPr>
            <p:custDataLst>
              <p:tags r:id="rId8"/>
            </p:custDataLst>
          </p:nvPr>
        </p:nvSpPr>
        <p:spPr>
          <a:xfrm>
            <a:off x="4162763" y="1276789"/>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04</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014204" y="1693475"/>
            <a:ext cx="3000375" cy="490334"/>
          </a:xfrm>
          <a:prstGeom prst="rect">
            <a:avLst/>
          </a:prstGeom>
        </p:spPr>
        <p:txBody>
          <a:bodyPr vert="horz" wrap="square" lIns="66008" tIns="33052" rIns="66008" bIns="33052" rtlCol="0" anchor="ctr" anchorCtr="0">
            <a:noAutofit/>
          </a:bodyPr>
          <a:lstStyle/>
          <a:p>
            <a:pPr algn="r">
              <a:lnSpc>
                <a:spcPct val="150000"/>
              </a:lnSpc>
            </a:pPr>
            <a:r>
              <a:rPr lang="zh-CN" alt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rPr>
              <a:t>客观性</a:t>
            </a:r>
            <a:endParaRPr lang="zh-CN" alt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990709" y="2895766"/>
            <a:ext cx="3000375" cy="490334"/>
          </a:xfrm>
          <a:prstGeom prst="rect">
            <a:avLst/>
          </a:prstGeom>
        </p:spPr>
        <p:txBody>
          <a:bodyPr vert="horz" wrap="square" lIns="66008" tIns="33052" rIns="66008" bIns="33052" rtlCol="0" anchor="ctr" anchorCtr="0">
            <a:noAutofit/>
          </a:bodyPr>
          <a:lstStyle/>
          <a:p>
            <a:pPr algn="r">
              <a:lnSpc>
                <a:spcPct val="150000"/>
              </a:lnSpc>
            </a:pPr>
            <a:r>
              <a:rPr lang="zh-CN" alt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rPr>
              <a:t>可靠性</a:t>
            </a:r>
            <a:endParaRPr lang="zh-CN" alt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000755" y="1828730"/>
            <a:ext cx="3000749" cy="490334"/>
          </a:xfrm>
          <a:prstGeom prst="rect">
            <a:avLst/>
          </a:prstGeom>
        </p:spPr>
        <p:txBody>
          <a:bodyPr vert="horz" wrap="square" lIns="66008" tIns="33052" rIns="66008" bIns="33052" rtlCol="0" anchor="ctr" anchorCtr="0">
            <a:noAutofit/>
          </a:bodyPr>
          <a:lstStyle/>
          <a:p>
            <a:pPr algn="l">
              <a:lnSpc>
                <a:spcPct val="150000"/>
              </a:lnSpc>
            </a:pPr>
            <a:r>
              <a:rPr lang="zh-CN" alt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rPr>
              <a:t>系统性</a:t>
            </a:r>
            <a:endParaRPr lang="zh-CN" alt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8076955" y="2840521"/>
            <a:ext cx="3000749" cy="490334"/>
          </a:xfrm>
          <a:prstGeom prst="rect">
            <a:avLst/>
          </a:prstGeom>
        </p:spPr>
        <p:txBody>
          <a:bodyPr vert="horz" wrap="square" lIns="66008" tIns="33052" rIns="66008" bIns="33052" rtlCol="0" anchor="ctr" anchorCtr="0">
            <a:noAutofit/>
          </a:bodyPr>
          <a:lstStyle/>
          <a:p>
            <a:pPr algn="l">
              <a:lnSpc>
                <a:spcPct val="150000"/>
              </a:lnSpc>
            </a:pPr>
            <a:r>
              <a:rPr lang="zh-CN" alt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rPr>
              <a:t>创造性</a:t>
            </a:r>
            <a:endParaRPr lang="zh-CN" alt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第三节</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一、教育研究的基本特征</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1" name="Group 11"/>
          <p:cNvGrpSpPr/>
          <p:nvPr/>
        </p:nvGrpSpPr>
        <p:grpSpPr>
          <a:xfrm rot="0">
            <a:off x="3381475" y="1147015"/>
            <a:ext cx="5406235" cy="5406235"/>
            <a:chOff x="3381475" y="1147015"/>
            <a:chExt cx="5406235" cy="5406235"/>
          </a:xfrm>
        </p:grpSpPr>
        <p:sp>
          <p:nvSpPr>
            <p:cNvPr id="12" name="AutoShape 12"/>
            <p:cNvSpPr/>
            <p:nvPr/>
          </p:nvSpPr>
          <p:spPr>
            <a:xfrm>
              <a:off x="3384818" y="3851804"/>
              <a:ext cx="2701446" cy="2701446"/>
            </a:xfrm>
            <a:prstGeom prst="arc">
              <a:avLst>
                <a:gd name="adj1" fmla="val 16200000"/>
                <a:gd name="adj2" fmla="val 0"/>
              </a:avLst>
            </a:prstGeom>
            <a:noFill/>
            <a:ln w="254032">
              <a:solidFill>
                <a:schemeClr val="accent1">
                  <a:alpha val="30000"/>
                </a:schemeClr>
              </a:solidFill>
              <a:prstDash val="solid"/>
            </a:ln>
          </p:spPr>
        </p:sp>
        <p:sp>
          <p:nvSpPr>
            <p:cNvPr id="13" name="AutoShape 13"/>
            <p:cNvSpPr/>
            <p:nvPr/>
          </p:nvSpPr>
          <p:spPr>
            <a:xfrm flipH="1">
              <a:off x="6086264" y="3851804"/>
              <a:ext cx="2701446" cy="2701446"/>
            </a:xfrm>
            <a:prstGeom prst="arc">
              <a:avLst>
                <a:gd name="adj1" fmla="val 16200000"/>
                <a:gd name="adj2" fmla="val 0"/>
              </a:avLst>
            </a:prstGeom>
            <a:noFill/>
            <a:ln w="254032">
              <a:solidFill>
                <a:schemeClr val="accent1">
                  <a:alpha val="100000"/>
                </a:schemeClr>
              </a:solidFill>
              <a:prstDash val="solid"/>
            </a:ln>
          </p:spPr>
        </p:sp>
        <p:sp>
          <p:nvSpPr>
            <p:cNvPr id="14" name="AutoShape 14"/>
            <p:cNvSpPr/>
            <p:nvPr/>
          </p:nvSpPr>
          <p:spPr>
            <a:xfrm flipV="1">
              <a:off x="3381475" y="1147015"/>
              <a:ext cx="2701446" cy="2701446"/>
            </a:xfrm>
            <a:prstGeom prst="arc">
              <a:avLst>
                <a:gd name="adj1" fmla="val 16200000"/>
                <a:gd name="adj2" fmla="val 0"/>
              </a:avLst>
            </a:prstGeom>
            <a:noFill/>
            <a:ln w="254032">
              <a:solidFill>
                <a:schemeClr val="accent1">
                  <a:alpha val="100000"/>
                </a:schemeClr>
              </a:solidFill>
              <a:prstDash val="solid"/>
            </a:ln>
          </p:spPr>
        </p:sp>
        <p:sp>
          <p:nvSpPr>
            <p:cNvPr id="15" name="AutoShape 15"/>
            <p:cNvSpPr/>
            <p:nvPr/>
          </p:nvSpPr>
          <p:spPr>
            <a:xfrm flipH="1" flipV="1">
              <a:off x="6082921" y="1147015"/>
              <a:ext cx="2701446" cy="2701446"/>
            </a:xfrm>
            <a:prstGeom prst="arc">
              <a:avLst>
                <a:gd name="adj1" fmla="val 16200000"/>
                <a:gd name="adj2" fmla="val 0"/>
              </a:avLst>
            </a:prstGeom>
            <a:noFill/>
            <a:ln w="254032">
              <a:solidFill>
                <a:schemeClr val="accent1">
                  <a:alpha val="30000"/>
                </a:schemeClr>
              </a:solidFill>
              <a:prstDash val="solid"/>
            </a:ln>
          </p:spPr>
        </p:sp>
      </p:grpSp>
      <p:sp>
        <p:nvSpPr>
          <p:cNvPr id="16" name="Freeform 16"/>
          <p:cNvSpPr/>
          <p:nvPr/>
        </p:nvSpPr>
        <p:spPr>
          <a:xfrm>
            <a:off x="5878869" y="3640582"/>
            <a:ext cx="433809" cy="433809"/>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moveTo>
                  <a:pt x="259080" y="152400"/>
                </a:moveTo>
                <a:lnTo>
                  <a:pt x="304800" y="152400"/>
                </a:lnTo>
                <a:lnTo>
                  <a:pt x="304800" y="304800"/>
                </a:lnTo>
                <a:lnTo>
                  <a:pt x="259080" y="304800"/>
                </a:lnTo>
                <a:lnTo>
                  <a:pt x="259080" y="152400"/>
                </a:lnTo>
                <a:close/>
              </a:path>
            </a:pathLst>
          </a:custGeom>
          <a:solidFill>
            <a:schemeClr val="accent1">
              <a:alpha val="100000"/>
            </a:schemeClr>
          </a:solidFill>
        </p:spPr>
      </p:sp>
      <p:sp>
        <p:nvSpPr>
          <p:cNvPr id="17" name="TextBox 4"/>
          <p:cNvSpPr txBox="1"/>
          <p:nvPr/>
        </p:nvSpPr>
        <p:spPr>
          <a:xfrm>
            <a:off x="1014204" y="4026066"/>
            <a:ext cx="3000375" cy="490334"/>
          </a:xfrm>
          <a:prstGeom prst="rect">
            <a:avLst/>
          </a:prstGeom>
        </p:spPr>
        <p:txBody>
          <a:bodyPr vert="horz" wrap="square" lIns="66008" tIns="33052" rIns="66008" bIns="33052" rtlCol="0" anchor="ctr" anchorCtr="0">
            <a:noAutofit/>
          </a:bodyPr>
          <a:p>
            <a:pPr algn="r">
              <a:lnSpc>
                <a:spcPct val="150000"/>
              </a:lnSpc>
            </a:pPr>
            <a:r>
              <a:rPr lang="zh-CN" alt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rPr>
              <a:t>科学性</a:t>
            </a:r>
            <a:endParaRPr lang="zh-CN" alt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4"/>
          <p:cNvSpPr txBox="1"/>
          <p:nvPr/>
        </p:nvSpPr>
        <p:spPr>
          <a:xfrm>
            <a:off x="7162800" y="4025900"/>
            <a:ext cx="2063750" cy="490220"/>
          </a:xfrm>
          <a:prstGeom prst="rect">
            <a:avLst/>
          </a:prstGeom>
        </p:spPr>
        <p:txBody>
          <a:bodyPr vert="horz" wrap="square" lIns="66008" tIns="33052" rIns="66008" bIns="33052" rtlCol="0" anchor="ctr" anchorCtr="0">
            <a:noAutofit/>
          </a:bodyPr>
          <a:p>
            <a:pPr algn="r">
              <a:lnSpc>
                <a:spcPct val="150000"/>
              </a:lnSpc>
            </a:pPr>
            <a:r>
              <a:rPr lang="zh-CN" alt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rPr>
              <a:t>人文性</a:t>
            </a:r>
            <a:endParaRPr lang="zh-CN" alt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custDataLst>
              <p:tags r:id="rId2"/>
            </p:custDataLst>
          </p:nvPr>
        </p:nvSpPr>
        <p:spPr>
          <a:xfrm>
            <a:off x="990290" y="4933294"/>
            <a:ext cx="2809472" cy="1140368"/>
          </a:xfrm>
          <a:prstGeom prst="rect">
            <a:avLst/>
          </a:prstGeom>
        </p:spPr>
        <p:txBody>
          <a:bodyPr vert="horz" wrap="square" lIns="114300" tIns="57150" rIns="114300" bIns="57150" rtlCol="0" anchor="t" anchorCtr="0">
            <a:noAutofit/>
          </a:bodyPr>
          <a:lstStyle/>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通过叙述、争论、辨析，用逻辑推理来解释和认识事物的方法。</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custDataLst>
              <p:tags r:id="rId3"/>
            </p:custDataLst>
          </p:nvPr>
        </p:nvSpPr>
        <p:spPr>
          <a:xfrm>
            <a:off x="990089" y="4085631"/>
            <a:ext cx="2809875" cy="507055"/>
          </a:xfrm>
          <a:prstGeom prst="rect">
            <a:avLst/>
          </a:prstGeom>
          <a:ln>
            <a:solidFill>
              <a:schemeClr val="accent1">
                <a:alpha val="100000"/>
              </a:schemeClr>
            </a:solidFill>
          </a:ln>
        </p:spPr>
        <p:txBody>
          <a:bodyPr vert="horz" wrap="square" lIns="114300" tIns="57150" rIns="114300" bIns="57150" rtlCol="0" anchor="t" anchorCtr="0">
            <a:noAutofit/>
          </a:bodyPr>
          <a:lstStyle/>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思辨的方法</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4" name="Connector 4"/>
          <p:cNvCxnSpPr/>
          <p:nvPr>
            <p:custDataLst>
              <p:tags r:id="rId4"/>
            </p:custDataLst>
          </p:nvPr>
        </p:nvCxnSpPr>
        <p:spPr>
          <a:xfrm>
            <a:off x="1056616"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5" name="Picture 5"/>
          <p:cNvPicPr>
            <a:picLocks noChangeAspect="1"/>
          </p:cNvPicPr>
          <p:nvPr>
            <p:custDataLst>
              <p:tags r:id="rId5"/>
            </p:custDataLst>
          </p:nvPr>
        </p:nvPicPr>
        <p:blipFill>
          <a:blip r:embed="rId6"/>
          <a:srcRect l="16667" r="16667"/>
          <a:stretch>
            <a:fillRect/>
          </a:stretch>
        </p:blipFill>
        <p:spPr>
          <a:xfrm>
            <a:off x="4980951" y="1649322"/>
            <a:ext cx="2231507" cy="2231507"/>
          </a:xfrm>
          <a:prstGeom prst="ellipse">
            <a:avLst/>
          </a:prstGeom>
        </p:spPr>
      </p:pic>
      <p:sp>
        <p:nvSpPr>
          <p:cNvPr id="6" name="TextBox 6"/>
          <p:cNvSpPr txBox="1"/>
          <p:nvPr>
            <p:custDataLst>
              <p:tags r:id="rId7"/>
            </p:custDataLst>
          </p:nvPr>
        </p:nvSpPr>
        <p:spPr>
          <a:xfrm>
            <a:off x="4725104" y="4085631"/>
            <a:ext cx="2743200" cy="507055"/>
          </a:xfrm>
          <a:prstGeom prst="rect">
            <a:avLst/>
          </a:prstGeom>
          <a:ln>
            <a:solidFill>
              <a:schemeClr val="accent1">
                <a:alpha val="100000"/>
              </a:schemeClr>
            </a:solidFill>
          </a:ln>
        </p:spPr>
        <p:txBody>
          <a:bodyPr vert="horz" wrap="square" lIns="114300" tIns="57150" rIns="114300" bIns="57150" rtlCol="0" anchor="t" anchorCtr="0">
            <a:noAutofit/>
          </a:bodyPr>
          <a:lstStyle/>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实证的方法</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7" name="Connector 7"/>
          <p:cNvCxnSpPr/>
          <p:nvPr>
            <p:custDataLst>
              <p:tags r:id="rId8"/>
            </p:custDataLst>
          </p:nvPr>
        </p:nvCxnSpPr>
        <p:spPr>
          <a:xfrm>
            <a:off x="4758293"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9" name="TextBox 9"/>
          <p:cNvSpPr txBox="1"/>
          <p:nvPr>
            <p:custDataLst>
              <p:tags r:id="rId9"/>
            </p:custDataLst>
          </p:nvPr>
        </p:nvSpPr>
        <p:spPr>
          <a:xfrm>
            <a:off x="8374434" y="4085631"/>
            <a:ext cx="2847975" cy="507055"/>
          </a:xfrm>
          <a:prstGeom prst="rect">
            <a:avLst/>
          </a:prstGeom>
          <a:ln>
            <a:solidFill>
              <a:schemeClr val="accent1">
                <a:alpha val="100000"/>
              </a:schemeClr>
            </a:solidFill>
          </a:ln>
        </p:spPr>
        <p:txBody>
          <a:bodyPr vert="horz" wrap="square" lIns="114300" tIns="57150" rIns="114300" bIns="57150" rtlCol="0" anchor="t" anchorCtr="0">
            <a:noAutofit/>
          </a:bodyPr>
          <a:lstStyle/>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数学的方法</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10" name="Connector 10"/>
          <p:cNvCxnSpPr/>
          <p:nvPr>
            <p:custDataLst>
              <p:tags r:id="rId10"/>
            </p:custDataLst>
          </p:nvPr>
        </p:nvCxnSpPr>
        <p:spPr>
          <a:xfrm>
            <a:off x="8460012"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2" name="TextBox 12"/>
          <p:cNvSpPr txBox="1"/>
          <p:nvPr>
            <p:custDataLst>
              <p:tags r:id="rId11"/>
            </p:custDataLst>
          </p:nvPr>
        </p:nvSpPr>
        <p:spPr>
          <a:xfrm>
            <a:off x="4712639" y="4933294"/>
            <a:ext cx="2768130" cy="1140368"/>
          </a:xfrm>
          <a:prstGeom prst="rect">
            <a:avLst/>
          </a:prstGeom>
        </p:spPr>
        <p:txBody>
          <a:bodyPr vert="horz" wrap="square" lIns="114300" tIns="57150" rIns="114300" bIns="57150" rtlCol="0" anchor="t" anchorCtr="0">
            <a:noAutofit/>
          </a:bodyPr>
          <a:lstStyle/>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通过外部操作或事实来处理和认识事物的方法。</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2"/>
            </p:custDataLst>
          </p:nvPr>
        </p:nvSpPr>
        <p:spPr>
          <a:xfrm>
            <a:off x="8373015" y="4933294"/>
            <a:ext cx="2850815" cy="1140368"/>
          </a:xfrm>
          <a:prstGeom prst="rect">
            <a:avLst/>
          </a:prstGeom>
        </p:spPr>
        <p:txBody>
          <a:bodyPr vert="horz" wrap="square" lIns="114300" tIns="57150" rIns="114300" bIns="57150" rtlCol="0" anchor="t" anchorCtr="0">
            <a:noAutofit/>
          </a:bodyPr>
          <a:lstStyle/>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通过数学手段、用符号、模型等来表述和认识事物的方法。</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二、教育研究的基本方法</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5" name="图片 14"/>
          <p:cNvPicPr/>
          <p:nvPr>
            <p:custDataLst>
              <p:tags r:id="rId13"/>
            </p:custDataLst>
          </p:nvPr>
        </p:nvPicPr>
        <p:blipFill>
          <a:blip r:embed="rId14"/>
          <a:srcRect l="3250" t="-2674" r="-3250" b="2674"/>
          <a:stretch>
            <a:fillRect/>
          </a:stretch>
        </p:blipFill>
        <p:spPr>
          <a:xfrm>
            <a:off x="1143000" y="1520190"/>
            <a:ext cx="2421890" cy="2181860"/>
          </a:xfrm>
          <a:prstGeom prst="ellipse">
            <a:avLst/>
          </a:prstGeom>
        </p:spPr>
      </p:pic>
      <p:pic>
        <p:nvPicPr>
          <p:cNvPr id="16" name="图片 15"/>
          <p:cNvPicPr/>
          <p:nvPr/>
        </p:nvPicPr>
        <p:blipFill>
          <a:blip r:embed="rId15"/>
          <a:srcRect l="20000" t="3025" r="18000" b="-3025"/>
          <a:stretch>
            <a:fillRect/>
          </a:stretch>
        </p:blipFill>
        <p:spPr>
          <a:xfrm>
            <a:off x="8373110" y="1520825"/>
            <a:ext cx="2507615" cy="2383790"/>
          </a:xfrm>
          <a:prstGeom prst="ellipse">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153987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三、教育研究的基本过程</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（一）确定问题</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custDataLst>
              <p:tags r:id="rId2"/>
            </p:custDataLst>
          </p:nvPr>
        </p:nvSpPr>
        <p:spPr>
          <a:xfrm>
            <a:off x="1173423" y="4027009"/>
            <a:ext cx="2643252" cy="580682"/>
          </a:xfrm>
          <a:prstGeom prst="roundRect">
            <a:avLst>
              <a:gd name="adj" fmla="val 16667"/>
            </a:avLst>
          </a:prstGeom>
          <a:solidFill>
            <a:schemeClr val="accent1">
              <a:alpha val="100000"/>
            </a:schemeClr>
          </a:solidFill>
        </p:spPr>
      </p:sp>
      <p:pic>
        <p:nvPicPr>
          <p:cNvPr id="4" name="Picture 4"/>
          <p:cNvPicPr>
            <a:picLocks noChangeAspect="1"/>
          </p:cNvPicPr>
          <p:nvPr>
            <p:custDataLst>
              <p:tags r:id="rId3"/>
            </p:custDataLst>
          </p:nvPr>
        </p:nvPicPr>
        <p:blipFill>
          <a:blip r:embed="rId4"/>
          <a:srcRect l="4925" r="4925"/>
          <a:stretch>
            <a:fillRect/>
          </a:stretch>
        </p:blipFill>
        <p:spPr>
          <a:xfrm>
            <a:off x="1168899" y="1802048"/>
            <a:ext cx="2652299" cy="1961390"/>
          </a:xfrm>
          <a:prstGeom prst="rect">
            <a:avLst/>
          </a:prstGeom>
        </p:spPr>
      </p:pic>
      <p:sp>
        <p:nvSpPr>
          <p:cNvPr id="5" name="TextBox 5"/>
          <p:cNvSpPr txBox="1"/>
          <p:nvPr>
            <p:custDataLst>
              <p:tags r:id="rId5"/>
            </p:custDataLst>
          </p:nvPr>
        </p:nvSpPr>
        <p:spPr>
          <a:xfrm>
            <a:off x="1232154" y="4072184"/>
            <a:ext cx="252579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rPr>
              <a:t>问题的来源</a:t>
            </a:r>
            <a:endPar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1239960" y="4832021"/>
            <a:ext cx="2510178" cy="1245227"/>
          </a:xfrm>
          <a:prstGeom prst="rect">
            <a:avLst/>
          </a:prstGeom>
        </p:spPr>
        <p:txBody>
          <a:bodyPr vert="horz" wrap="square" lIns="66008" tIns="33052" rIns="66008" bIns="33052" rtlCol="0" anchor="t" anchorCtr="0">
            <a:norm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从教育实践中提取、从理论中演绎、从政策中导出等。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7" name="Picture 7"/>
          <p:cNvPicPr>
            <a:picLocks noChangeAspect="1"/>
          </p:cNvPicPr>
          <p:nvPr>
            <p:custDataLst>
              <p:tags r:id="rId7"/>
            </p:custDataLst>
          </p:nvPr>
        </p:nvPicPr>
        <p:blipFill>
          <a:blip r:embed="rId8"/>
          <a:srcRect t="700" b="700"/>
          <a:stretch>
            <a:fillRect/>
          </a:stretch>
        </p:blipFill>
        <p:spPr>
          <a:xfrm>
            <a:off x="4758889" y="1802048"/>
            <a:ext cx="2652299" cy="1961390"/>
          </a:xfrm>
          <a:prstGeom prst="rect">
            <a:avLst/>
          </a:prstGeom>
        </p:spPr>
      </p:pic>
      <p:sp>
        <p:nvSpPr>
          <p:cNvPr id="8" name="TextBox 8"/>
          <p:cNvSpPr txBox="1"/>
          <p:nvPr>
            <p:custDataLst>
              <p:tags r:id="rId9"/>
            </p:custDataLst>
          </p:nvPr>
        </p:nvSpPr>
        <p:spPr>
          <a:xfrm>
            <a:off x="4829950" y="4842921"/>
            <a:ext cx="2510178" cy="1245227"/>
          </a:xfrm>
          <a:prstGeom prst="rect">
            <a:avLst/>
          </a:prstGeom>
        </p:spPr>
        <p:txBody>
          <a:bodyPr vert="horz" wrap="square" lIns="66008" tIns="33052" rIns="66008" bIns="33052" rtlCol="0" anchor="t" anchorCtr="0">
            <a:norm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问题的价值、研究的可行性、问题的清晰明确。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custDataLst>
              <p:tags r:id="rId10"/>
            </p:custDataLst>
          </p:nvPr>
        </p:nvSpPr>
        <p:spPr>
          <a:xfrm>
            <a:off x="4763413" y="4027009"/>
            <a:ext cx="2643252" cy="580682"/>
          </a:xfrm>
          <a:prstGeom prst="roundRect">
            <a:avLst>
              <a:gd name="adj" fmla="val 16667"/>
            </a:avLst>
          </a:prstGeom>
          <a:solidFill>
            <a:schemeClr val="accent1">
              <a:alpha val="100000"/>
            </a:schemeClr>
          </a:solidFill>
        </p:spPr>
      </p:sp>
      <p:sp>
        <p:nvSpPr>
          <p:cNvPr id="10" name="TextBox 10"/>
          <p:cNvSpPr txBox="1"/>
          <p:nvPr>
            <p:custDataLst>
              <p:tags r:id="rId11"/>
            </p:custDataLst>
          </p:nvPr>
        </p:nvSpPr>
        <p:spPr>
          <a:xfrm>
            <a:off x="4822144" y="4072184"/>
            <a:ext cx="252579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rPr>
              <a:t>问题的筛选</a:t>
            </a:r>
            <a:endPar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11" name="Picture 11"/>
          <p:cNvPicPr>
            <a:picLocks noChangeAspect="1"/>
          </p:cNvPicPr>
          <p:nvPr>
            <p:custDataLst>
              <p:tags r:id="rId12"/>
            </p:custDataLst>
          </p:nvPr>
        </p:nvPicPr>
        <p:blipFill>
          <a:blip r:embed="rId13"/>
          <a:srcRect l="11968" r="11968"/>
          <a:stretch>
            <a:fillRect/>
          </a:stretch>
        </p:blipFill>
        <p:spPr>
          <a:xfrm>
            <a:off x="8359840" y="1802048"/>
            <a:ext cx="2652299" cy="1961390"/>
          </a:xfrm>
          <a:prstGeom prst="rect">
            <a:avLst/>
          </a:prstGeom>
        </p:spPr>
      </p:pic>
      <p:sp>
        <p:nvSpPr>
          <p:cNvPr id="12" name="TextBox 12"/>
          <p:cNvSpPr txBox="1"/>
          <p:nvPr>
            <p:custDataLst>
              <p:tags r:id="rId14"/>
            </p:custDataLst>
          </p:nvPr>
        </p:nvSpPr>
        <p:spPr>
          <a:xfrm>
            <a:off x="8430901" y="4842921"/>
            <a:ext cx="2510178" cy="1245227"/>
          </a:xfrm>
          <a:prstGeom prst="rect">
            <a:avLst/>
          </a:prstGeom>
        </p:spPr>
        <p:txBody>
          <a:bodyPr vert="horz" wrap="square" lIns="66008" tIns="33052" rIns="66008" bIns="33052" rtlCol="0" anchor="t" anchorCtr="0">
            <a:norm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明确研究对象、研究范围、研究目的和研究问题。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5"/>
            </p:custDataLst>
          </p:nvPr>
        </p:nvSpPr>
        <p:spPr>
          <a:xfrm>
            <a:off x="8364363" y="4027009"/>
            <a:ext cx="2643252" cy="580682"/>
          </a:xfrm>
          <a:prstGeom prst="roundRect">
            <a:avLst>
              <a:gd name="adj" fmla="val 16667"/>
            </a:avLst>
          </a:prstGeom>
          <a:solidFill>
            <a:schemeClr val="accent1">
              <a:alpha val="100000"/>
            </a:schemeClr>
          </a:solidFill>
        </p:spPr>
      </p:sp>
      <p:sp>
        <p:nvSpPr>
          <p:cNvPr id="14" name="TextBox 14"/>
          <p:cNvSpPr txBox="1"/>
          <p:nvPr>
            <p:custDataLst>
              <p:tags r:id="rId16"/>
            </p:custDataLst>
          </p:nvPr>
        </p:nvSpPr>
        <p:spPr>
          <a:xfrm>
            <a:off x="8423095" y="4072184"/>
            <a:ext cx="252579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rPr>
              <a:t>问题的陈述</a:t>
            </a:r>
            <a:endPar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7634" r="7634"/>
          <a:stretch>
            <a:fillRect/>
          </a:stretch>
        </p:blipFill>
        <p:spPr>
          <a:xfrm>
            <a:off x="6203747" y="1487175"/>
            <a:ext cx="5238701" cy="4637054"/>
          </a:xfrm>
          <a:prstGeom prst="rect">
            <a:avLst/>
          </a:prstGeom>
        </p:spPr>
      </p:pic>
      <p:sp>
        <p:nvSpPr>
          <p:cNvPr id="3" name="TextBox 3"/>
          <p:cNvSpPr txBox="1"/>
          <p:nvPr>
            <p:custDataLst>
              <p:tags r:id="rId3"/>
            </p:custDataLst>
          </p:nvPr>
        </p:nvSpPr>
        <p:spPr>
          <a:xfrm>
            <a:off x="838081" y="1676098"/>
            <a:ext cx="4238625" cy="914400"/>
          </a:xfrm>
          <a:prstGeom prst="rect">
            <a:avLst/>
          </a:prstGeom>
        </p:spPr>
        <p:txBody>
          <a:bodyPr vert="horz" wrap="square" lIns="123825" tIns="123825" rIns="57150" bIns="123825" rtlCol="0" anchor="t" anchorCtr="0">
            <a:noAutofit/>
          </a:bodyPr>
          <a:lstStyle/>
          <a:p>
            <a:pPr>
              <a:lnSpc>
                <a:spcPct val="140000"/>
              </a:lnSpc>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目的是了解课题研究领域的全貌，明确研究课题的依据、明确研究课题关键概念的内涵和外延，避免不必要的重复，使研究成果有新的高度。</a:t>
            </a:r>
            <a:endPar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（二）查阅文献</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914400" y="1600200"/>
            <a:ext cx="10276840" cy="3404235"/>
          </a:xfrm>
          <a:prstGeom prst="roundRect">
            <a:avLst>
              <a:gd name="adj" fmla="val 4117"/>
            </a:avLst>
          </a:prstGeom>
          <a:solidFill>
            <a:schemeClr val="lt2">
              <a:alpha val="80000"/>
            </a:schemeClr>
          </a:solidFill>
        </p:spPr>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（三）收集资料</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4" name="文本框 23"/>
          <p:cNvSpPr txBox="1"/>
          <p:nvPr/>
        </p:nvSpPr>
        <p:spPr>
          <a:xfrm>
            <a:off x="1428115" y="2042795"/>
            <a:ext cx="8335010" cy="1630045"/>
          </a:xfrm>
          <a:prstGeom prst="rect">
            <a:avLst/>
          </a:prstGeom>
          <a:noFill/>
        </p:spPr>
        <p:txBody>
          <a:bodyPr wrap="square" rtlCol="0">
            <a:spAutoFit/>
          </a:bodyPr>
          <a:p>
            <a:r>
              <a:rPr lang="zh-CN" altLang="en-US" sz="2000"/>
              <a:t>指获取本研究项目最终结论所需要的事实材料或数据</a:t>
            </a:r>
            <a:endParaRPr lang="zh-CN" altLang="en-US" sz="2000"/>
          </a:p>
          <a:p>
            <a:endParaRPr lang="zh-CN" altLang="en-US" sz="2000"/>
          </a:p>
          <a:p>
            <a:r>
              <a:rPr lang="zh-CN" altLang="en-US" sz="2000"/>
              <a:t>收集资料要严格遵守操作规定，要做到客观、准确、规范</a:t>
            </a:r>
            <a:endParaRPr lang="zh-CN" altLang="en-US" sz="2000"/>
          </a:p>
          <a:p>
            <a:endParaRPr lang="zh-CN" altLang="en-US" sz="2000"/>
          </a:p>
          <a:p>
            <a:r>
              <a:rPr lang="zh-CN" altLang="en-US" sz="2000"/>
              <a:t>收集资料的方法有很多种：观察法、调查法、实验法、测验法</a:t>
            </a:r>
            <a:endParaRPr lang="zh-CN" altLang="en-US"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685901" y="1362476"/>
            <a:ext cx="8946338" cy="555784"/>
          </a:xfrm>
          <a:prstGeom prst="rect">
            <a:avLst/>
          </a:prstGeom>
        </p:spPr>
        <p:txBody>
          <a:bodyPr vert="horz" wrap="square" lIns="0" tIns="0" rIns="0" bIns="0"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归类，评分或评定等级，列出汇总表格</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（四）分析资料</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5" name="Group 5"/>
          <p:cNvGrpSpPr/>
          <p:nvPr/>
        </p:nvGrpSpPr>
        <p:grpSpPr>
          <a:xfrm rot="0">
            <a:off x="838598" y="1564792"/>
            <a:ext cx="353467" cy="353467"/>
            <a:chOff x="838598" y="1564792"/>
            <a:chExt cx="353467" cy="353467"/>
          </a:xfrm>
        </p:grpSpPr>
        <p:sp>
          <p:nvSpPr>
            <p:cNvPr id="6" name="AutoShape 6"/>
            <p:cNvSpPr/>
            <p:nvPr/>
          </p:nvSpPr>
          <p:spPr>
            <a:xfrm>
              <a:off x="920082" y="1646276"/>
              <a:ext cx="190500" cy="190500"/>
            </a:xfrm>
            <a:prstGeom prst="ellipse">
              <a:avLst/>
            </a:prstGeom>
            <a:solidFill>
              <a:schemeClr val="accent1">
                <a:alpha val="100000"/>
              </a:schemeClr>
            </a:solidFill>
          </p:spPr>
        </p:sp>
        <p:sp>
          <p:nvSpPr>
            <p:cNvPr id="7" name="AutoShape 7"/>
            <p:cNvSpPr/>
            <p:nvPr/>
          </p:nvSpPr>
          <p:spPr>
            <a:xfrm>
              <a:off x="838598" y="1564792"/>
              <a:ext cx="353467" cy="353467"/>
            </a:xfrm>
            <a:prstGeom prst="ellipse">
              <a:avLst/>
            </a:prstGeom>
            <a:solidFill>
              <a:schemeClr val="accent1">
                <a:alpha val="16000"/>
              </a:schemeClr>
            </a:solidFill>
          </p:spPr>
        </p:sp>
      </p:grpSp>
      <p:sp>
        <p:nvSpPr>
          <p:cNvPr id="8" name="TextBox 8"/>
          <p:cNvSpPr txBox="1"/>
          <p:nvPr/>
        </p:nvSpPr>
        <p:spPr>
          <a:xfrm>
            <a:off x="1685901" y="3189254"/>
            <a:ext cx="8946338" cy="555784"/>
          </a:xfrm>
          <a:prstGeom prst="rect">
            <a:avLst/>
          </a:prstGeom>
        </p:spPr>
        <p:txBody>
          <a:bodyPr vert="horz" wrap="square" lIns="0" tIns="0" rIns="0" bIns="0"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根据材料，选择适当的方法进行统计检验，做出简明的检验结果表</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0" name="Group 10"/>
          <p:cNvGrpSpPr/>
          <p:nvPr/>
        </p:nvGrpSpPr>
        <p:grpSpPr>
          <a:xfrm rot="0">
            <a:off x="838598" y="3391571"/>
            <a:ext cx="353467" cy="353467"/>
            <a:chOff x="838598" y="3391571"/>
            <a:chExt cx="353467" cy="353467"/>
          </a:xfrm>
        </p:grpSpPr>
        <p:sp>
          <p:nvSpPr>
            <p:cNvPr id="11" name="AutoShape 11"/>
            <p:cNvSpPr/>
            <p:nvPr/>
          </p:nvSpPr>
          <p:spPr>
            <a:xfrm>
              <a:off x="920082" y="3473055"/>
              <a:ext cx="190500" cy="190500"/>
            </a:xfrm>
            <a:prstGeom prst="ellipse">
              <a:avLst/>
            </a:prstGeom>
            <a:solidFill>
              <a:schemeClr val="accent1">
                <a:alpha val="100000"/>
              </a:schemeClr>
            </a:solidFill>
          </p:spPr>
        </p:sp>
        <p:sp>
          <p:nvSpPr>
            <p:cNvPr id="12" name="AutoShape 12"/>
            <p:cNvSpPr/>
            <p:nvPr/>
          </p:nvSpPr>
          <p:spPr>
            <a:xfrm>
              <a:off x="838598" y="3391571"/>
              <a:ext cx="353467" cy="353467"/>
            </a:xfrm>
            <a:prstGeom prst="ellipse">
              <a:avLst/>
            </a:prstGeom>
            <a:solidFill>
              <a:schemeClr val="accent1">
                <a:alpha val="16000"/>
              </a:schemeClr>
            </a:solidFill>
          </p:spPr>
        </p:sp>
      </p:grpSp>
      <p:sp>
        <p:nvSpPr>
          <p:cNvPr id="13" name="TextBox 13"/>
          <p:cNvSpPr txBox="1"/>
          <p:nvPr/>
        </p:nvSpPr>
        <p:spPr>
          <a:xfrm>
            <a:off x="1685901" y="4975292"/>
            <a:ext cx="8946338" cy="555784"/>
          </a:xfrm>
          <a:prstGeom prst="rect">
            <a:avLst/>
          </a:prstGeom>
        </p:spPr>
        <p:txBody>
          <a:bodyPr vert="horz" wrap="square" lIns="0" tIns="0" rIns="0" bIns="0"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对结果进行一定的解释和讨论</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5" name="Group 15"/>
          <p:cNvGrpSpPr/>
          <p:nvPr/>
        </p:nvGrpSpPr>
        <p:grpSpPr>
          <a:xfrm rot="0">
            <a:off x="838598" y="5177608"/>
            <a:ext cx="353467" cy="353467"/>
            <a:chOff x="838598" y="5177608"/>
            <a:chExt cx="353467" cy="353467"/>
          </a:xfrm>
        </p:grpSpPr>
        <p:sp>
          <p:nvSpPr>
            <p:cNvPr id="16" name="AutoShape 16"/>
            <p:cNvSpPr/>
            <p:nvPr/>
          </p:nvSpPr>
          <p:spPr>
            <a:xfrm>
              <a:off x="920082" y="5259092"/>
              <a:ext cx="190500" cy="190500"/>
            </a:xfrm>
            <a:prstGeom prst="ellipse">
              <a:avLst/>
            </a:prstGeom>
            <a:solidFill>
              <a:schemeClr val="accent1">
                <a:alpha val="100000"/>
              </a:schemeClr>
            </a:solidFill>
          </p:spPr>
        </p:sp>
        <p:sp>
          <p:nvSpPr>
            <p:cNvPr id="17" name="AutoShape 17"/>
            <p:cNvSpPr/>
            <p:nvPr/>
          </p:nvSpPr>
          <p:spPr>
            <a:xfrm>
              <a:off x="838598" y="5177608"/>
              <a:ext cx="353467" cy="353467"/>
            </a:xfrm>
            <a:prstGeom prst="ellipse">
              <a:avLst/>
            </a:prstGeom>
            <a:solidFill>
              <a:schemeClr val="accent1">
                <a:alpha val="16000"/>
              </a:schemeClr>
            </a:solidFill>
          </p:spPr>
        </p:sp>
      </p:grpSp>
      <p:cxnSp>
        <p:nvCxnSpPr>
          <p:cNvPr id="18" name="Connector 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070021" y="1411090"/>
            <a:ext cx="2051957" cy="1842306"/>
          </a:xfrm>
          <a:prstGeom prst="rect">
            <a:avLst/>
          </a:prstGeom>
        </p:spPr>
        <p:txBody>
          <a:bodyPr vert="horz" wrap="square" lIns="114300" tIns="57150" rIns="114300" bIns="57150" rtlCol="0" anchor="ctr" anchorCtr="0">
            <a:normAutofit/>
          </a:bodyPr>
          <a:lstStyle/>
          <a:p>
            <a:pPr algn="ctr">
              <a:lnSpc>
                <a:spcPct val="120000"/>
              </a:lnSpc>
            </a:pPr>
            <a:r>
              <a:rPr lang="en-US" sz="6000" b="1">
                <a:solidFill>
                  <a:srgbClr val="FFFFFF">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01</a:t>
            </a:r>
            <a:endParaRPr lang="en-US" sz="6000" b="1">
              <a:solidFill>
                <a:srgbClr val="FFFFFF">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3253396"/>
            <a:ext cx="10484808" cy="1798058"/>
          </a:xfrm>
          <a:prstGeom prst="rect">
            <a:avLst/>
          </a:prstGeom>
        </p:spPr>
        <p:txBody>
          <a:bodyPr vert="horz" wrap="square" lIns="114300" tIns="57150" rIns="114300" bIns="57150" rtlCol="0" anchor="t" anchorCtr="0">
            <a:noAutofit/>
          </a:bodyPr>
          <a:lstStyle/>
          <a:p>
            <a:pPr algn="ctr">
              <a:lnSpc>
                <a:spcPct val="120000"/>
              </a:lnSpc>
            </a:pPr>
            <a:r>
              <a:rPr lang="zh-CN" alt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学前教育科研方法</a:t>
            </a:r>
            <a:r>
              <a:rPr lang="zh-CN" alt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》课程导学</a:t>
            </a:r>
            <a:endParaRPr lang="zh-CN" alt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32130" y="2036445"/>
            <a:ext cx="2563495" cy="2195830"/>
          </a:xfrm>
        </p:spPr>
        <p:txBody>
          <a:bodyPr anchor="b" anchorCtr="0">
            <a:normAutofit/>
          </a:bodyPr>
          <a:lstStyle/>
          <a:p>
            <a:pPr algn="ctr"/>
            <a:r>
              <a:rPr lang="zh-CN" altLang="en-US" sz="3600"/>
              <a:t>（五）撰写报告</a:t>
            </a:r>
            <a:endParaRPr lang="zh-CN" altLang="en-US" sz="3600"/>
          </a:p>
        </p:txBody>
      </p:sp>
      <p:sp>
        <p:nvSpPr>
          <p:cNvPr id="4" name="正文"/>
          <p:cNvSpPr txBox="1"/>
          <p:nvPr>
            <p:custDataLst>
              <p:tags r:id="rId2"/>
            </p:custDataLst>
          </p:nvPr>
        </p:nvSpPr>
        <p:spPr>
          <a:xfrm>
            <a:off x="3763010" y="1457325"/>
            <a:ext cx="6567805" cy="3943350"/>
          </a:xfrm>
          <a:prstGeom prst="rect">
            <a:avLst/>
          </a:prstGeom>
          <a:noFill/>
        </p:spPr>
        <p:txBody>
          <a:bodyPr wrap="square" lIns="90170" tIns="46990" rIns="90170" bIns="46990" rtlCol="0" anchor="ctr" anchorCtr="0">
            <a:normAutofit/>
          </a:bodyPr>
          <a:lstStyle/>
          <a:p>
            <a:pPr indent="0" algn="just" fontAlgn="auto">
              <a:lnSpc>
                <a:spcPct val="140000"/>
              </a:lnSpc>
            </a:pPr>
            <a:r>
              <a:rPr lang="zh-CN" altLang="en-US" sz="2400" kern="0" spc="0" dirty="0">
                <a:ln>
                  <a:noFill/>
                  <a:prstDash val="sysDot"/>
                </a:ln>
                <a:solidFill>
                  <a:schemeClr val="tx1">
                    <a:lumMod val="85000"/>
                    <a:lumOff val="15000"/>
                  </a:schemeClr>
                </a:solidFill>
                <a:latin typeface="+mn-ea"/>
                <a:ea typeface="+mn-ea"/>
                <a:sym typeface="+mn-ea"/>
              </a:rPr>
              <a:t>把研究者的指导思想、学术观点、研究过程与成果以书面形式向众人公布</a:t>
            </a:r>
            <a:endParaRPr lang="zh-CN" altLang="en-US" sz="2400" kern="0" spc="0" dirty="0">
              <a:ln>
                <a:noFill/>
                <a:prstDash val="sysDot"/>
              </a:ln>
              <a:solidFill>
                <a:schemeClr val="tx1">
                  <a:lumMod val="85000"/>
                  <a:lumOff val="15000"/>
                </a:schemeClr>
              </a:solidFill>
              <a:latin typeface="+mn-ea"/>
              <a:ea typeface="+mn-ea"/>
              <a:sym typeface="+mn-ea"/>
            </a:endParaRPr>
          </a:p>
        </p:txBody>
      </p:sp>
      <p:sp>
        <p:nvSpPr>
          <p:cNvPr id="3" name="矩形 2"/>
          <p:cNvSpPr/>
          <p:nvPr>
            <p:custDataLst>
              <p:tags r:id="rId3"/>
            </p:custDataLst>
          </p:nvPr>
        </p:nvSpPr>
        <p:spPr>
          <a:xfrm>
            <a:off x="754380" y="4300855"/>
            <a:ext cx="2157095" cy="125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任意多边形 6"/>
          <p:cNvSpPr/>
          <p:nvPr>
            <p:custDataLst>
              <p:tags r:id="rId4"/>
            </p:custDataLst>
          </p:nvPr>
        </p:nvSpPr>
        <p:spPr>
          <a:xfrm>
            <a:off x="1804670" y="945198"/>
            <a:ext cx="8893175" cy="4967605"/>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Tree>
    <p:custDataLst>
      <p:tags r:id="rId5"/>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83898" y="1884193"/>
            <a:ext cx="4632960" cy="2072640"/>
          </a:xfrm>
          <a:prstGeom prst="rect">
            <a:avLst/>
          </a:prstGeom>
          <a:solidFill>
            <a:schemeClr val="lt2">
              <a:alpha val="80000"/>
            </a:schemeClr>
          </a:solidFill>
        </p:spPr>
      </p:sp>
      <p:sp>
        <p:nvSpPr>
          <p:cNvPr id="3" name="TextBox 3"/>
          <p:cNvSpPr txBox="1"/>
          <p:nvPr/>
        </p:nvSpPr>
        <p:spPr>
          <a:xfrm>
            <a:off x="1440296" y="2372391"/>
            <a:ext cx="3905833" cy="561975"/>
          </a:xfrm>
          <a:prstGeom prst="rect">
            <a:avLst/>
          </a:prstGeom>
        </p:spPr>
        <p:txBody>
          <a:bodyPr vert="horz" wrap="square" lIns="114300" tIns="57150" rIns="114300" bIns="57150"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尊重原则</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440296" y="2842926"/>
            <a:ext cx="3905250" cy="781050"/>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尊重研究对象的意愿、权利和尊严，不侵犯其隐私和利益。</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rot="2700000">
            <a:off x="3004919" y="1488734"/>
            <a:ext cx="790918" cy="790918"/>
          </a:xfrm>
          <a:prstGeom prst="roundRect">
            <a:avLst>
              <a:gd name="adj" fmla="val 16667"/>
            </a:avLst>
          </a:prstGeom>
          <a:noFill/>
          <a:ln w="19050">
            <a:solidFill>
              <a:schemeClr val="accent1">
                <a:alpha val="100000"/>
              </a:schemeClr>
            </a:solidFill>
            <a:prstDash val="solid"/>
          </a:ln>
        </p:spPr>
      </p:sp>
      <p:sp>
        <p:nvSpPr>
          <p:cNvPr id="6" name="Freeform 6"/>
          <p:cNvSpPr/>
          <p:nvPr/>
        </p:nvSpPr>
        <p:spPr>
          <a:xfrm>
            <a:off x="3129160" y="1649551"/>
            <a:ext cx="542436" cy="530244"/>
          </a:xfrm>
          <a:custGeom>
            <a:avLst/>
            <a:gdLst/>
            <a:ahLst/>
            <a:cxnLst/>
            <a:rect l="l" t="t" r="r" b="b"/>
            <a:pathLst>
              <a:path w="304800" h="304800">
                <a:moveTo>
                  <a:pt x="20031" y="114795"/>
                </a:moveTo>
                <a:lnTo>
                  <a:pt x="147647" y="273187"/>
                </a:lnTo>
                <a:lnTo>
                  <a:pt x="96469" y="114795"/>
                </a:lnTo>
                <a:lnTo>
                  <a:pt x="20031" y="114795"/>
                </a:lnTo>
                <a:close/>
                <a:moveTo>
                  <a:pt x="110338" y="114795"/>
                </a:moveTo>
                <a:lnTo>
                  <a:pt x="155534" y="273510"/>
                </a:lnTo>
                <a:lnTo>
                  <a:pt x="194424" y="114795"/>
                </a:lnTo>
                <a:lnTo>
                  <a:pt x="110338" y="114795"/>
                </a:lnTo>
                <a:close/>
                <a:moveTo>
                  <a:pt x="162411" y="273187"/>
                </a:moveTo>
                <a:lnTo>
                  <a:pt x="285264" y="114795"/>
                </a:lnTo>
                <a:lnTo>
                  <a:pt x="209417" y="114795"/>
                </a:lnTo>
                <a:lnTo>
                  <a:pt x="162411" y="273187"/>
                </a:lnTo>
                <a:close/>
                <a:moveTo>
                  <a:pt x="285550" y="104432"/>
                </a:moveTo>
                <a:lnTo>
                  <a:pt x="248717" y="41453"/>
                </a:lnTo>
                <a:lnTo>
                  <a:pt x="211865" y="104432"/>
                </a:lnTo>
                <a:lnTo>
                  <a:pt x="285550" y="104432"/>
                </a:lnTo>
                <a:close/>
                <a:moveTo>
                  <a:pt x="237134" y="37843"/>
                </a:moveTo>
                <a:lnTo>
                  <a:pt x="163449" y="37843"/>
                </a:lnTo>
                <a:lnTo>
                  <a:pt x="200282" y="102984"/>
                </a:lnTo>
                <a:lnTo>
                  <a:pt x="237134" y="37843"/>
                </a:lnTo>
                <a:close/>
                <a:moveTo>
                  <a:pt x="188957" y="104432"/>
                </a:moveTo>
                <a:lnTo>
                  <a:pt x="152124" y="41453"/>
                </a:lnTo>
                <a:lnTo>
                  <a:pt x="115281" y="104432"/>
                </a:lnTo>
                <a:lnTo>
                  <a:pt x="188957" y="104432"/>
                </a:lnTo>
                <a:close/>
                <a:moveTo>
                  <a:pt x="141341" y="37843"/>
                </a:moveTo>
                <a:lnTo>
                  <a:pt x="67666" y="37843"/>
                </a:lnTo>
                <a:lnTo>
                  <a:pt x="104508" y="102984"/>
                </a:lnTo>
                <a:lnTo>
                  <a:pt x="141341" y="37843"/>
                </a:lnTo>
                <a:close/>
                <a:moveTo>
                  <a:pt x="56093" y="41453"/>
                </a:moveTo>
                <a:lnTo>
                  <a:pt x="19260" y="104432"/>
                </a:lnTo>
                <a:lnTo>
                  <a:pt x="92935" y="104432"/>
                </a:lnTo>
                <a:lnTo>
                  <a:pt x="56093" y="41453"/>
                </a:lnTo>
                <a:close/>
              </a:path>
            </a:pathLst>
          </a:custGeom>
          <a:solidFill>
            <a:schemeClr val="accent1">
              <a:alpha val="100000"/>
            </a:schemeClr>
          </a:solidFill>
        </p:spPr>
      </p:sp>
      <p:sp>
        <p:nvSpPr>
          <p:cNvPr id="7" name="AutoShape 7"/>
          <p:cNvSpPr/>
          <p:nvPr/>
        </p:nvSpPr>
        <p:spPr>
          <a:xfrm>
            <a:off x="6454486" y="1884193"/>
            <a:ext cx="4632960" cy="2072640"/>
          </a:xfrm>
          <a:prstGeom prst="rect">
            <a:avLst/>
          </a:prstGeom>
          <a:solidFill>
            <a:schemeClr val="lt2">
              <a:alpha val="80000"/>
            </a:schemeClr>
          </a:solidFill>
        </p:spPr>
      </p:sp>
      <p:sp>
        <p:nvSpPr>
          <p:cNvPr id="8" name="TextBox 8"/>
          <p:cNvSpPr txBox="1"/>
          <p:nvPr/>
        </p:nvSpPr>
        <p:spPr>
          <a:xfrm>
            <a:off x="6810884" y="2372391"/>
            <a:ext cx="3905833" cy="561975"/>
          </a:xfrm>
          <a:prstGeom prst="rect">
            <a:avLst/>
          </a:prstGeom>
        </p:spPr>
        <p:txBody>
          <a:bodyPr vert="horz" wrap="square" lIns="114300" tIns="57150" rIns="114300" bIns="57150"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不伤害原则</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6810884" y="2842926"/>
            <a:ext cx="3905250" cy="781050"/>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确保研究不会对研究对象造成身体、心理或精神上的伤害。</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rot="2700000">
            <a:off x="8375506" y="1488734"/>
            <a:ext cx="790918" cy="790918"/>
          </a:xfrm>
          <a:prstGeom prst="roundRect">
            <a:avLst>
              <a:gd name="adj" fmla="val 16667"/>
            </a:avLst>
          </a:prstGeom>
          <a:noFill/>
          <a:ln w="19050">
            <a:solidFill>
              <a:schemeClr val="accent1">
                <a:alpha val="100000"/>
              </a:schemeClr>
            </a:solidFill>
            <a:prstDash val="solid"/>
          </a:ln>
        </p:spPr>
      </p:sp>
      <p:sp>
        <p:nvSpPr>
          <p:cNvPr id="11" name="AutoShape 11"/>
          <p:cNvSpPr/>
          <p:nvPr/>
        </p:nvSpPr>
        <p:spPr>
          <a:xfrm>
            <a:off x="1083898" y="4577646"/>
            <a:ext cx="4632960" cy="2072640"/>
          </a:xfrm>
          <a:prstGeom prst="rect">
            <a:avLst/>
          </a:prstGeom>
          <a:solidFill>
            <a:schemeClr val="lt2">
              <a:alpha val="80000"/>
            </a:schemeClr>
          </a:solidFill>
        </p:spPr>
      </p:sp>
      <p:sp>
        <p:nvSpPr>
          <p:cNvPr id="12" name="TextBox 12"/>
          <p:cNvSpPr txBox="1"/>
          <p:nvPr/>
        </p:nvSpPr>
        <p:spPr>
          <a:xfrm>
            <a:off x="1440296" y="5065844"/>
            <a:ext cx="3905833" cy="561975"/>
          </a:xfrm>
          <a:prstGeom prst="rect">
            <a:avLst/>
          </a:prstGeom>
        </p:spPr>
        <p:txBody>
          <a:bodyPr vert="horz" wrap="square" lIns="114300" tIns="57150" rIns="114300" bIns="57150"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诚信原则</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1440296" y="5536379"/>
            <a:ext cx="3905250" cy="781050"/>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在科研过程中保持诚实和透明，不捏造、篡改或隐瞒数据。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AutoShape 14"/>
          <p:cNvSpPr/>
          <p:nvPr/>
        </p:nvSpPr>
        <p:spPr>
          <a:xfrm rot="2700000">
            <a:off x="3004919" y="4182187"/>
            <a:ext cx="790918" cy="790918"/>
          </a:xfrm>
          <a:prstGeom prst="roundRect">
            <a:avLst>
              <a:gd name="adj" fmla="val 16667"/>
            </a:avLst>
          </a:prstGeom>
          <a:noFill/>
          <a:ln w="19050">
            <a:solidFill>
              <a:schemeClr val="accent1">
                <a:alpha val="100000"/>
              </a:schemeClr>
            </a:solidFill>
            <a:prstDash val="solid"/>
          </a:ln>
        </p:spPr>
      </p:sp>
      <p:sp>
        <p:nvSpPr>
          <p:cNvPr id="15" name="AutoShape 15"/>
          <p:cNvSpPr/>
          <p:nvPr/>
        </p:nvSpPr>
        <p:spPr>
          <a:xfrm>
            <a:off x="6454486" y="4577646"/>
            <a:ext cx="4632960" cy="2072640"/>
          </a:xfrm>
          <a:prstGeom prst="rect">
            <a:avLst/>
          </a:prstGeom>
          <a:solidFill>
            <a:schemeClr val="lt2">
              <a:alpha val="80000"/>
            </a:schemeClr>
          </a:solidFill>
        </p:spPr>
      </p:sp>
      <p:sp>
        <p:nvSpPr>
          <p:cNvPr id="16" name="TextBox 16"/>
          <p:cNvSpPr txBox="1"/>
          <p:nvPr/>
        </p:nvSpPr>
        <p:spPr>
          <a:xfrm>
            <a:off x="6810884" y="5065844"/>
            <a:ext cx="3905833" cy="561975"/>
          </a:xfrm>
          <a:prstGeom prst="rect">
            <a:avLst/>
          </a:prstGeom>
        </p:spPr>
        <p:txBody>
          <a:bodyPr vert="horz" wrap="square" lIns="114300" tIns="57150" rIns="114300" bIns="57150"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公正原则</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6810884" y="5536379"/>
            <a:ext cx="3905250" cy="781050"/>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在研究过程中不偏袒任何群体或个人，确保研究结果的公正性。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AutoShape 18"/>
          <p:cNvSpPr/>
          <p:nvPr/>
        </p:nvSpPr>
        <p:spPr>
          <a:xfrm rot="2700000">
            <a:off x="8375506" y="4182187"/>
            <a:ext cx="790918" cy="790918"/>
          </a:xfrm>
          <a:prstGeom prst="roundRect">
            <a:avLst>
              <a:gd name="adj" fmla="val 16667"/>
            </a:avLst>
          </a:prstGeom>
          <a:noFill/>
          <a:ln w="19050">
            <a:solidFill>
              <a:schemeClr val="accent1">
                <a:alpha val="100000"/>
              </a:schemeClr>
            </a:solidFill>
            <a:prstDash val="solid"/>
          </a:ln>
        </p:spPr>
      </p:sp>
      <p:sp>
        <p:nvSpPr>
          <p:cNvPr id="19" name="Freeform 19"/>
          <p:cNvSpPr/>
          <p:nvPr/>
        </p:nvSpPr>
        <p:spPr>
          <a:xfrm>
            <a:off x="8537089" y="1625167"/>
            <a:ext cx="492903" cy="492903"/>
          </a:xfrm>
          <a:custGeom>
            <a:avLst/>
            <a:gdLst/>
            <a:ahLst/>
            <a:cxnLst/>
            <a:rect l="l" t="t" r="r" b="b"/>
            <a:pathLst>
              <a:path w="304800" h="304800">
                <a:moveTo>
                  <a:pt x="264633" y="75590"/>
                </a:moveTo>
                <a:cubicBezTo>
                  <a:pt x="273768" y="97622"/>
                  <a:pt x="269415" y="123920"/>
                  <a:pt x="251498" y="141837"/>
                </a:cubicBezTo>
                <a:cubicBezTo>
                  <a:pt x="231772" y="161563"/>
                  <a:pt x="201959" y="164649"/>
                  <a:pt x="178784" y="151571"/>
                </a:cubicBezTo>
                <a:lnTo>
                  <a:pt x="162030" y="169869"/>
                </a:lnTo>
                <a:lnTo>
                  <a:pt x="173984" y="181870"/>
                </a:lnTo>
                <a:lnTo>
                  <a:pt x="181127" y="174727"/>
                </a:lnTo>
                <a:cubicBezTo>
                  <a:pt x="184775" y="171069"/>
                  <a:pt x="190700" y="171069"/>
                  <a:pt x="194348" y="174727"/>
                </a:cubicBezTo>
                <a:lnTo>
                  <a:pt x="252279" y="233248"/>
                </a:lnTo>
                <a:cubicBezTo>
                  <a:pt x="255937" y="236896"/>
                  <a:pt x="255937" y="242821"/>
                  <a:pt x="252279" y="246469"/>
                </a:cubicBezTo>
                <a:lnTo>
                  <a:pt x="225838" y="272910"/>
                </a:lnTo>
                <a:cubicBezTo>
                  <a:pt x="222190" y="276568"/>
                  <a:pt x="216265" y="276568"/>
                  <a:pt x="212617" y="272910"/>
                </a:cubicBezTo>
                <a:lnTo>
                  <a:pt x="154686" y="214389"/>
                </a:lnTo>
                <a:cubicBezTo>
                  <a:pt x="151028" y="210741"/>
                  <a:pt x="151028" y="204816"/>
                  <a:pt x="154686" y="201168"/>
                </a:cubicBezTo>
                <a:lnTo>
                  <a:pt x="161211" y="194643"/>
                </a:lnTo>
                <a:lnTo>
                  <a:pt x="149819" y="183223"/>
                </a:lnTo>
                <a:lnTo>
                  <a:pt x="69704" y="270748"/>
                </a:lnTo>
                <a:cubicBezTo>
                  <a:pt x="62398" y="278054"/>
                  <a:pt x="50559" y="278054"/>
                  <a:pt x="43263" y="270748"/>
                </a:cubicBezTo>
                <a:lnTo>
                  <a:pt x="36652" y="264138"/>
                </a:lnTo>
                <a:cubicBezTo>
                  <a:pt x="29347" y="256832"/>
                  <a:pt x="29347" y="244993"/>
                  <a:pt x="36652" y="237696"/>
                </a:cubicBezTo>
                <a:lnTo>
                  <a:pt x="127921" y="161258"/>
                </a:lnTo>
                <a:lnTo>
                  <a:pt x="67304" y="100479"/>
                </a:lnTo>
                <a:lnTo>
                  <a:pt x="48158" y="100470"/>
                </a:lnTo>
                <a:lnTo>
                  <a:pt x="26003" y="64846"/>
                </a:lnTo>
                <a:lnTo>
                  <a:pt x="43834" y="46987"/>
                </a:lnTo>
                <a:lnTo>
                  <a:pt x="80267" y="69285"/>
                </a:lnTo>
                <a:lnTo>
                  <a:pt x="80505" y="88030"/>
                </a:lnTo>
                <a:lnTo>
                  <a:pt x="141827" y="149590"/>
                </a:lnTo>
                <a:lnTo>
                  <a:pt x="159668" y="134655"/>
                </a:lnTo>
                <a:cubicBezTo>
                  <a:pt x="142227" y="110881"/>
                  <a:pt x="144047" y="77391"/>
                  <a:pt x="165535" y="55902"/>
                </a:cubicBezTo>
                <a:cubicBezTo>
                  <a:pt x="183366" y="38071"/>
                  <a:pt x="209521" y="33642"/>
                  <a:pt x="231496" y="42605"/>
                </a:cubicBezTo>
                <a:lnTo>
                  <a:pt x="192215" y="81344"/>
                </a:lnTo>
                <a:lnTo>
                  <a:pt x="225276" y="114405"/>
                </a:lnTo>
                <a:lnTo>
                  <a:pt x="264633" y="75590"/>
                </a:lnTo>
                <a:close/>
                <a:moveTo>
                  <a:pt x="58579" y="247021"/>
                </a:moveTo>
                <a:cubicBezTo>
                  <a:pt x="54931" y="243373"/>
                  <a:pt x="49016" y="243373"/>
                  <a:pt x="45358" y="247021"/>
                </a:cubicBezTo>
                <a:cubicBezTo>
                  <a:pt x="41700" y="250679"/>
                  <a:pt x="41700" y="256594"/>
                  <a:pt x="45358" y="260252"/>
                </a:cubicBezTo>
                <a:cubicBezTo>
                  <a:pt x="49016" y="263900"/>
                  <a:pt x="54931" y="263900"/>
                  <a:pt x="58579" y="260252"/>
                </a:cubicBezTo>
                <a:cubicBezTo>
                  <a:pt x="62236" y="256584"/>
                  <a:pt x="62236" y="250669"/>
                  <a:pt x="58579" y="247021"/>
                </a:cubicBezTo>
                <a:close/>
              </a:path>
            </a:pathLst>
          </a:custGeom>
          <a:solidFill>
            <a:schemeClr val="accent1">
              <a:alpha val="100000"/>
            </a:schemeClr>
          </a:solidFill>
        </p:spPr>
      </p:sp>
      <p:sp>
        <p:nvSpPr>
          <p:cNvPr id="20" name="Freeform 20"/>
          <p:cNvSpPr/>
          <p:nvPr/>
        </p:nvSpPr>
        <p:spPr>
          <a:xfrm>
            <a:off x="3162169" y="4323679"/>
            <a:ext cx="476417" cy="476417"/>
          </a:xfrm>
          <a:custGeom>
            <a:avLst/>
            <a:gdLst/>
            <a:ahLst/>
            <a:cxnLst/>
            <a:rect l="l" t="t" r="r" b="b"/>
            <a:pathLst>
              <a:path w="304800" h="304800">
                <a:moveTo>
                  <a:pt x="213360" y="76200"/>
                </a:moveTo>
                <a:lnTo>
                  <a:pt x="243840" y="76200"/>
                </a:lnTo>
                <a:lnTo>
                  <a:pt x="243840" y="289560"/>
                </a:lnTo>
                <a:lnTo>
                  <a:pt x="60960" y="289560"/>
                </a:lnTo>
                <a:lnTo>
                  <a:pt x="60960" y="76200"/>
                </a:lnTo>
                <a:lnTo>
                  <a:pt x="91440" y="76200"/>
                </a:lnTo>
                <a:lnTo>
                  <a:pt x="91440" y="60960"/>
                </a:lnTo>
                <a:cubicBezTo>
                  <a:pt x="91440" y="44129"/>
                  <a:pt x="105089" y="30480"/>
                  <a:pt x="121920" y="30480"/>
                </a:cubicBezTo>
                <a:lnTo>
                  <a:pt x="121920" y="30480"/>
                </a:lnTo>
                <a:lnTo>
                  <a:pt x="182880" y="30480"/>
                </a:lnTo>
                <a:cubicBezTo>
                  <a:pt x="199711" y="30480"/>
                  <a:pt x="213360" y="44129"/>
                  <a:pt x="213360" y="60960"/>
                </a:cubicBezTo>
                <a:lnTo>
                  <a:pt x="213360" y="60960"/>
                </a:lnTo>
                <a:lnTo>
                  <a:pt x="213360" y="76200"/>
                </a:lnTo>
                <a:close/>
                <a:moveTo>
                  <a:pt x="259080" y="76200"/>
                </a:moveTo>
                <a:lnTo>
                  <a:pt x="274320" y="76200"/>
                </a:lnTo>
                <a:cubicBezTo>
                  <a:pt x="291151" y="76200"/>
                  <a:pt x="304800" y="89849"/>
                  <a:pt x="304800" y="106680"/>
                </a:cubicBezTo>
                <a:lnTo>
                  <a:pt x="304800" y="106680"/>
                </a:lnTo>
                <a:lnTo>
                  <a:pt x="304800" y="259080"/>
                </a:lnTo>
                <a:cubicBezTo>
                  <a:pt x="304800" y="275911"/>
                  <a:pt x="291151" y="289560"/>
                  <a:pt x="274320" y="289560"/>
                </a:cubicBezTo>
                <a:lnTo>
                  <a:pt x="274320" y="289560"/>
                </a:lnTo>
                <a:lnTo>
                  <a:pt x="259080" y="289560"/>
                </a:lnTo>
                <a:lnTo>
                  <a:pt x="259080" y="76200"/>
                </a:lnTo>
                <a:close/>
                <a:moveTo>
                  <a:pt x="45720" y="76200"/>
                </a:moveTo>
                <a:lnTo>
                  <a:pt x="45720" y="289560"/>
                </a:lnTo>
                <a:lnTo>
                  <a:pt x="30480" y="289560"/>
                </a:lnTo>
                <a:cubicBezTo>
                  <a:pt x="13649" y="289560"/>
                  <a:pt x="0" y="275911"/>
                  <a:pt x="0" y="259080"/>
                </a:cubicBezTo>
                <a:lnTo>
                  <a:pt x="0" y="259080"/>
                </a:lnTo>
                <a:lnTo>
                  <a:pt x="0" y="106680"/>
                </a:lnTo>
                <a:cubicBezTo>
                  <a:pt x="0" y="89916"/>
                  <a:pt x="13716" y="76200"/>
                  <a:pt x="30480" y="76200"/>
                </a:cubicBezTo>
                <a:lnTo>
                  <a:pt x="45720" y="76200"/>
                </a:lnTo>
                <a:close/>
                <a:moveTo>
                  <a:pt x="121920" y="60960"/>
                </a:moveTo>
                <a:lnTo>
                  <a:pt x="121920" y="76200"/>
                </a:lnTo>
                <a:lnTo>
                  <a:pt x="182880" y="76200"/>
                </a:lnTo>
                <a:lnTo>
                  <a:pt x="182880" y="60960"/>
                </a:lnTo>
                <a:lnTo>
                  <a:pt x="121920" y="60960"/>
                </a:lnTo>
                <a:close/>
              </a:path>
            </a:pathLst>
          </a:custGeom>
          <a:solidFill>
            <a:schemeClr val="accent1">
              <a:alpha val="100000"/>
            </a:schemeClr>
          </a:solidFill>
        </p:spPr>
      </p:sp>
      <p:sp>
        <p:nvSpPr>
          <p:cNvPr id="21" name="Freeform 21"/>
          <p:cNvSpPr/>
          <p:nvPr/>
        </p:nvSpPr>
        <p:spPr>
          <a:xfrm>
            <a:off x="8516999" y="4323679"/>
            <a:ext cx="507934" cy="507934"/>
          </a:xfrm>
          <a:custGeom>
            <a:avLst/>
            <a:gdLst/>
            <a:ahLst/>
            <a:cxnLst/>
            <a:rect l="l" t="t" r="r" b="b"/>
            <a:pathLst>
              <a:path w="304800" h="304800">
                <a:moveTo>
                  <a:pt x="261518" y="97841"/>
                </a:moveTo>
                <a:cubicBezTo>
                  <a:pt x="249460" y="74143"/>
                  <a:pt x="230657" y="55340"/>
                  <a:pt x="207655" y="43605"/>
                </a:cubicBezTo>
                <a:lnTo>
                  <a:pt x="206959" y="43282"/>
                </a:lnTo>
                <a:lnTo>
                  <a:pt x="186538" y="84277"/>
                </a:lnTo>
                <a:cubicBezTo>
                  <a:pt x="201292" y="91802"/>
                  <a:pt x="212998" y="103508"/>
                  <a:pt x="220323" y="117834"/>
                </a:cubicBezTo>
                <a:lnTo>
                  <a:pt x="220523" y="118262"/>
                </a:lnTo>
                <a:lnTo>
                  <a:pt x="261518" y="97841"/>
                </a:lnTo>
                <a:close/>
                <a:moveTo>
                  <a:pt x="261518" y="206959"/>
                </a:moveTo>
                <a:lnTo>
                  <a:pt x="220523" y="186538"/>
                </a:lnTo>
                <a:cubicBezTo>
                  <a:pt x="212998" y="201292"/>
                  <a:pt x="201292" y="212998"/>
                  <a:pt x="186966" y="220323"/>
                </a:cubicBezTo>
                <a:lnTo>
                  <a:pt x="186538" y="220523"/>
                </a:lnTo>
                <a:lnTo>
                  <a:pt x="206959" y="261518"/>
                </a:lnTo>
                <a:cubicBezTo>
                  <a:pt x="230657" y="249460"/>
                  <a:pt x="249460" y="230657"/>
                  <a:pt x="261195" y="207655"/>
                </a:cubicBezTo>
                <a:lnTo>
                  <a:pt x="261518" y="206959"/>
                </a:lnTo>
                <a:close/>
                <a:moveTo>
                  <a:pt x="97841" y="43282"/>
                </a:moveTo>
                <a:cubicBezTo>
                  <a:pt x="74143" y="55340"/>
                  <a:pt x="55340" y="74143"/>
                  <a:pt x="43605" y="97145"/>
                </a:cubicBezTo>
                <a:lnTo>
                  <a:pt x="43282" y="97841"/>
                </a:lnTo>
                <a:lnTo>
                  <a:pt x="84277" y="118262"/>
                </a:lnTo>
                <a:cubicBezTo>
                  <a:pt x="91802" y="103508"/>
                  <a:pt x="103508" y="91802"/>
                  <a:pt x="117834" y="84477"/>
                </a:cubicBezTo>
                <a:lnTo>
                  <a:pt x="118262" y="84277"/>
                </a:lnTo>
                <a:lnTo>
                  <a:pt x="97841" y="43282"/>
                </a:lnTo>
                <a:close/>
                <a:moveTo>
                  <a:pt x="43282" y="206959"/>
                </a:moveTo>
                <a:cubicBezTo>
                  <a:pt x="55340" y="230657"/>
                  <a:pt x="74143" y="249460"/>
                  <a:pt x="97145" y="261195"/>
                </a:cubicBezTo>
                <a:lnTo>
                  <a:pt x="97841" y="261518"/>
                </a:lnTo>
                <a:lnTo>
                  <a:pt x="118262" y="220523"/>
                </a:lnTo>
                <a:cubicBezTo>
                  <a:pt x="103508" y="212998"/>
                  <a:pt x="91802" y="201292"/>
                  <a:pt x="84477" y="186966"/>
                </a:cubicBezTo>
                <a:lnTo>
                  <a:pt x="84277" y="186538"/>
                </a:lnTo>
                <a:lnTo>
                  <a:pt x="43282" y="206959"/>
                </a:lnTo>
                <a:close/>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moveTo>
                  <a:pt x="152400" y="198120"/>
                </a:moveTo>
                <a:cubicBezTo>
                  <a:pt x="177651" y="198120"/>
                  <a:pt x="198120" y="177651"/>
                  <a:pt x="198120" y="152400"/>
                </a:cubicBezTo>
                <a:cubicBezTo>
                  <a:pt x="198120" y="127149"/>
                  <a:pt x="177651" y="106680"/>
                  <a:pt x="152400" y="106680"/>
                </a:cubicBezTo>
                <a:lnTo>
                  <a:pt x="152400" y="106680"/>
                </a:lnTo>
                <a:cubicBezTo>
                  <a:pt x="127149" y="106680"/>
                  <a:pt x="106680" y="127149"/>
                  <a:pt x="106680" y="152400"/>
                </a:cubicBezTo>
                <a:cubicBezTo>
                  <a:pt x="106680" y="177651"/>
                  <a:pt x="127149" y="198120"/>
                  <a:pt x="152400" y="198120"/>
                </a:cubicBezTo>
                <a:lnTo>
                  <a:pt x="152400" y="198120"/>
                </a:lnTo>
                <a:close/>
              </a:path>
            </a:pathLst>
          </a:custGeom>
          <a:solidFill>
            <a:schemeClr val="accent1">
              <a:alpha val="100000"/>
            </a:schemeClr>
          </a:solidFill>
        </p:spPr>
      </p:sp>
      <p:sp>
        <p:nvSpPr>
          <p:cNvPr id="22" name="TextBox 2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五、</a:t>
            </a: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科研伦理的基本原则</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4394200" y="1962150"/>
            <a:ext cx="1685925" cy="1676400"/>
          </a:xfrm>
          <a:custGeom>
            <a:avLst/>
            <a:gdLst/>
            <a:ahLst/>
            <a:cxnLst/>
            <a:rect l="l" t="t" r="r" b="b"/>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341716"/>
                  <a:pt x="100080" y="1017391"/>
                  <a:pt x="283614" y="743402"/>
                </a:cubicBezTo>
                <a:lnTo>
                  <a:pt x="326098" y="686287"/>
                </a:lnTo>
                <a:lnTo>
                  <a:pt x="222801" y="399824"/>
                </a:lnTo>
                <a:lnTo>
                  <a:pt x="531767" y="453989"/>
                </a:lnTo>
                <a:lnTo>
                  <a:pt x="618095" y="376276"/>
                </a:lnTo>
                <a:cubicBezTo>
                  <a:pt x="918260" y="131924"/>
                  <a:pt x="1295386" y="-2173"/>
                  <a:pt x="1685845" y="27"/>
                </a:cubicBezTo>
                <a:close/>
              </a:path>
            </a:pathLst>
          </a:custGeom>
          <a:solidFill>
            <a:schemeClr val="accent1">
              <a:alpha val="100000"/>
            </a:schemeClr>
          </a:solidFill>
        </p:spPr>
      </p:sp>
      <p:sp>
        <p:nvSpPr>
          <p:cNvPr id="3" name="Freeform 3"/>
          <p:cNvSpPr/>
          <p:nvPr/>
        </p:nvSpPr>
        <p:spPr>
          <a:xfrm rot="5400000">
            <a:off x="6143625" y="1966913"/>
            <a:ext cx="1685925" cy="1676400"/>
          </a:xfrm>
          <a:custGeom>
            <a:avLst/>
            <a:gdLst/>
            <a:ahLst/>
            <a:cxnLst/>
            <a:rect l="l" t="t" r="r" b="b"/>
            <a:pathLst>
              <a:path w="1685845" h="1676401">
                <a:moveTo>
                  <a:pt x="0" y="1676400"/>
                </a:moveTo>
                <a:cubicBezTo>
                  <a:pt x="0" y="1285935"/>
                  <a:pt x="136219" y="909570"/>
                  <a:pt x="382258" y="610787"/>
                </a:cubicBezTo>
                <a:lnTo>
                  <a:pt x="437390" y="550233"/>
                </a:lnTo>
                <a:lnTo>
                  <a:pt x="357434" y="249447"/>
                </a:lnTo>
                <a:lnTo>
                  <a:pt x="675579" y="334017"/>
                </a:lnTo>
                <a:lnTo>
                  <a:pt x="751263" y="278380"/>
                </a:lnTo>
                <a:cubicBezTo>
                  <a:pt x="1026282" y="96392"/>
                  <a:pt x="1351166" y="-1859"/>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close/>
              </a:path>
            </a:pathLst>
          </a:custGeom>
          <a:solidFill>
            <a:schemeClr val="accent1">
              <a:alpha val="100000"/>
            </a:schemeClr>
          </a:solidFill>
        </p:spPr>
      </p:sp>
      <p:sp>
        <p:nvSpPr>
          <p:cNvPr id="4" name="Freeform 4"/>
          <p:cNvSpPr/>
          <p:nvPr/>
        </p:nvSpPr>
        <p:spPr>
          <a:xfrm rot="10800000">
            <a:off x="6138863" y="3733800"/>
            <a:ext cx="1685925" cy="1676400"/>
          </a:xfrm>
          <a:custGeom>
            <a:avLst/>
            <a:gdLst/>
            <a:ahLst/>
            <a:cxnLst/>
            <a:rect l="l" t="t" r="r" b="b"/>
            <a:pathLst>
              <a:path w="1685845" h="1676401">
                <a:moveTo>
                  <a:pt x="696276" y="1676401"/>
                </a:moveTo>
                <a:lnTo>
                  <a:pt x="0" y="1676400"/>
                </a:lnTo>
                <a:cubicBezTo>
                  <a:pt x="0" y="1341716"/>
                  <a:pt x="100080" y="1017391"/>
                  <a:pt x="283614" y="743402"/>
                </a:cubicBezTo>
                <a:lnTo>
                  <a:pt x="284783" y="741830"/>
                </a:lnTo>
                <a:lnTo>
                  <a:pt x="159770" y="469217"/>
                </a:lnTo>
                <a:lnTo>
                  <a:pt x="484566" y="498419"/>
                </a:lnTo>
                <a:lnTo>
                  <a:pt x="494350" y="487672"/>
                </a:lnTo>
                <a:cubicBezTo>
                  <a:pt x="810781" y="173019"/>
                  <a:pt x="1239606" y="-2487"/>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close/>
              </a:path>
            </a:pathLst>
          </a:custGeom>
          <a:solidFill>
            <a:schemeClr val="accent1">
              <a:alpha val="100000"/>
            </a:schemeClr>
          </a:solidFill>
        </p:spPr>
      </p:sp>
      <p:sp>
        <p:nvSpPr>
          <p:cNvPr id="5" name="Freeform 5"/>
          <p:cNvSpPr/>
          <p:nvPr/>
        </p:nvSpPr>
        <p:spPr>
          <a:xfrm rot="16200000">
            <a:off x="4389437" y="3729038"/>
            <a:ext cx="1685925" cy="1676400"/>
          </a:xfrm>
          <a:custGeom>
            <a:avLst/>
            <a:gdLst/>
            <a:ahLst/>
            <a:cxnLst/>
            <a:rect l="l" t="t" r="r" b="b"/>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230154"/>
                  <a:pt x="177919" y="802325"/>
                  <a:pt x="494350" y="487672"/>
                </a:cubicBezTo>
                <a:lnTo>
                  <a:pt x="548831" y="438628"/>
                </a:lnTo>
                <a:lnTo>
                  <a:pt x="466941" y="130569"/>
                </a:lnTo>
                <a:lnTo>
                  <a:pt x="835339" y="228498"/>
                </a:lnTo>
                <a:lnTo>
                  <a:pt x="892743" y="194440"/>
                </a:lnTo>
                <a:cubicBezTo>
                  <a:pt x="1134849" y="66424"/>
                  <a:pt x="1406946" y="-1544"/>
                  <a:pt x="1685845" y="27"/>
                </a:cubicBezTo>
                <a:close/>
              </a:path>
            </a:pathLst>
          </a:custGeom>
          <a:solidFill>
            <a:schemeClr val="accent1">
              <a:alpha val="100000"/>
            </a:schemeClr>
          </a:solidFill>
        </p:spPr>
      </p:sp>
      <p:pic>
        <p:nvPicPr>
          <p:cNvPr id="6" name="Picture 6"/>
          <p:cNvPicPr>
            <a:picLocks noChangeAspect="1"/>
          </p:cNvPicPr>
          <p:nvPr/>
        </p:nvPicPr>
        <p:blipFill>
          <a:blip r:embed="rId2"/>
          <a:srcRect l="16750" r="16750"/>
          <a:stretch>
            <a:fillRect/>
          </a:stretch>
        </p:blipFill>
        <p:spPr>
          <a:xfrm>
            <a:off x="5175250" y="2743200"/>
            <a:ext cx="1885950" cy="1885950"/>
          </a:xfrm>
          <a:prstGeom prst="ellipse">
            <a:avLst/>
          </a:prstGeom>
          <a:noFill/>
        </p:spPr>
      </p:pic>
      <p:sp>
        <p:nvSpPr>
          <p:cNvPr id="7" name="TextBox 7"/>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学术道德要求</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863500" y="1773916"/>
            <a:ext cx="3313333" cy="490334"/>
          </a:xfrm>
          <a:prstGeom prst="rect">
            <a:avLst/>
          </a:prstGeom>
        </p:spPr>
        <p:txBody>
          <a:bodyPr vert="horz" wrap="square" lIns="66008" tIns="33052" rIns="66008" bIns="33052" rtlCol="0" anchor="ctr" anchorCtr="0">
            <a:normAutofit/>
          </a:bodyPr>
          <a:lstStyle/>
          <a:p>
            <a:pPr algn="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严谨治学</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863500" y="2258344"/>
            <a:ext cx="3313333" cy="1143633"/>
          </a:xfrm>
          <a:prstGeom prst="rect">
            <a:avLst/>
          </a:prstGeom>
        </p:spPr>
        <p:txBody>
          <a:bodyPr vert="horz" wrap="square" lIns="66008" tIns="33052" rIns="66008" bIns="33052" rtlCol="0" anchor="t" anchorCtr="0">
            <a:norm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对待科研工作要认真负责，不敷衍塞责，不浮躁急功近利。</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6723094" y="2303033"/>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微软雅黑" panose="020B0503020204020204" charset="-122"/>
                <a:ea typeface="微软雅黑" panose="020B0503020204020204" charset="-122"/>
                <a:cs typeface="微软雅黑" panose="020B0503020204020204" charset="-122"/>
              </a:rPr>
              <a:t>02</a:t>
            </a:r>
            <a:endParaRPr lang="en-US" sz="2975" b="1">
              <a:solidFill>
                <a:srgbClr val="FDFE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6770719" y="4166235"/>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微软雅黑" panose="020B0503020204020204" charset="-122"/>
                <a:ea typeface="微软雅黑" panose="020B0503020204020204" charset="-122"/>
                <a:cs typeface="微软雅黑" panose="020B0503020204020204" charset="-122"/>
              </a:rPr>
              <a:t>04</a:t>
            </a:r>
            <a:endParaRPr lang="en-US" sz="2975" b="1">
              <a:solidFill>
                <a:srgbClr val="FDFE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4624560" y="4097553"/>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微软雅黑" panose="020B0503020204020204" charset="-122"/>
                <a:ea typeface="微软雅黑" panose="020B0503020204020204" charset="-122"/>
                <a:cs typeface="微软雅黑" panose="020B0503020204020204" charset="-122"/>
              </a:rPr>
              <a:t>03</a:t>
            </a:r>
            <a:endParaRPr lang="en-US" sz="2975" b="1">
              <a:solidFill>
                <a:srgbClr val="FDFE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702127" y="2312558"/>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微软雅黑" panose="020B0503020204020204" charset="-122"/>
                <a:ea typeface="微软雅黑" panose="020B0503020204020204" charset="-122"/>
                <a:cs typeface="微软雅黑" panose="020B0503020204020204" charset="-122"/>
              </a:rPr>
              <a:t>01</a:t>
            </a:r>
            <a:endParaRPr lang="en-US" sz="2975" b="1">
              <a:solidFill>
                <a:srgbClr val="FDFE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863500" y="4180585"/>
            <a:ext cx="3313333" cy="490334"/>
          </a:xfrm>
          <a:prstGeom prst="rect">
            <a:avLst/>
          </a:prstGeom>
        </p:spPr>
        <p:txBody>
          <a:bodyPr vert="horz" wrap="square" lIns="66008" tIns="33052" rIns="66008" bIns="33052" rtlCol="0" anchor="ctr" anchorCtr="0">
            <a:normAutofit/>
          </a:bodyPr>
          <a:lstStyle/>
          <a:p>
            <a:pPr algn="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尊重知识产权</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863500" y="4665013"/>
            <a:ext cx="3313333" cy="1143633"/>
          </a:xfrm>
          <a:prstGeom prst="rect">
            <a:avLst/>
          </a:prstGeom>
        </p:spPr>
        <p:txBody>
          <a:bodyPr vert="horz" wrap="square" lIns="66008" tIns="33052" rIns="66008" bIns="33052" rtlCol="0" anchor="t" anchorCtr="0">
            <a:norm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在研究中合理使用和引用他人成果，不侵犯他人知识产权。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7983514" y="1781391"/>
            <a:ext cx="3313333" cy="490334"/>
          </a:xfrm>
          <a:prstGeom prst="rect">
            <a:avLst/>
          </a:prstGeom>
        </p:spPr>
        <p:txBody>
          <a:bodyPr vert="horz" wrap="square" lIns="66008" tIns="33052" rIns="66008" bIns="33052" rtlCol="0" anchor="ctr" anchorCtr="0">
            <a:normAutofit/>
          </a:bodyPr>
          <a:lstStyle/>
          <a:p>
            <a:pPr algn="l">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学术诚信</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7983514" y="2265819"/>
            <a:ext cx="3313333" cy="1143633"/>
          </a:xfrm>
          <a:prstGeom prst="rect">
            <a:avLst/>
          </a:prstGeom>
        </p:spPr>
        <p:txBody>
          <a:bodyPr vert="horz" wrap="square" lIns="66008" tIns="33052" rIns="66008" bIns="33052" rtlCol="0" anchor="t" anchorCtr="0">
            <a:norm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坚持原创性，不抄袭、剽窃他人成果，不捏造数据或结果。</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7983514" y="4188059"/>
            <a:ext cx="3313333" cy="490334"/>
          </a:xfrm>
          <a:prstGeom prst="rect">
            <a:avLst/>
          </a:prstGeom>
        </p:spPr>
        <p:txBody>
          <a:bodyPr vert="horz" wrap="square" lIns="66008" tIns="33052" rIns="66008" bIns="33052" rtlCol="0" anchor="ctr" anchorCtr="0">
            <a:normAutofit/>
          </a:bodyPr>
          <a:lstStyle/>
          <a:p>
            <a:pPr algn="l">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回避利益冲突</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nvSpPr>
        <p:spPr>
          <a:xfrm>
            <a:off x="7983514" y="4672487"/>
            <a:ext cx="3313333" cy="1143633"/>
          </a:xfrm>
          <a:prstGeom prst="rect">
            <a:avLst/>
          </a:prstGeom>
        </p:spPr>
        <p:txBody>
          <a:bodyPr vert="horz" wrap="square" lIns="66008" tIns="33052" rIns="66008" bIns="33052" rtlCol="0" anchor="t" anchorCtr="0">
            <a:norm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在研究过程中避免与自身利益相关的冲突，确保研究的客观性和公正性。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614613" y="3911082"/>
            <a:ext cx="6962775" cy="514350"/>
          </a:xfrm>
          <a:prstGeom prst="rect">
            <a:avLst/>
          </a:prstGeom>
        </p:spPr>
        <p:txBody>
          <a:bodyPr vert="horz" wrap="square" lIns="114300" tIns="57150" rIns="114300" bIns="57150" rtlCol="0" anchor="b" anchorCtr="0">
            <a:spAutoFit/>
          </a:bodyPr>
          <a:lstStyle/>
          <a:p>
            <a:pPr algn="ctr">
              <a:lnSpc>
                <a:spcPct val="120000"/>
              </a:lnSpc>
            </a:pPr>
            <a:r>
              <a:rPr lang="en-US" sz="2100">
                <a:solidFill>
                  <a:srgbClr val="FFFFFF">
                    <a:alpha val="100000"/>
                  </a:srgbClr>
                </a:solidFill>
                <a:latin typeface="微软雅黑" panose="020B0503020204020204" charset="-122"/>
                <a:ea typeface="微软雅黑" panose="020B0503020204020204" charset="-122"/>
                <a:cs typeface="微软雅黑" panose="020B0503020204020204" charset="-122"/>
              </a:rPr>
              <a:t>感谢您的观看</a:t>
            </a:r>
            <a:endParaRPr lang="en-US" sz="21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2376488" y="2533942"/>
            <a:ext cx="7439025" cy="1266825"/>
          </a:xfrm>
          <a:prstGeom prst="rect">
            <a:avLst/>
          </a:prstGeom>
        </p:spPr>
        <p:txBody>
          <a:bodyPr vert="horz" wrap="square" lIns="114300" tIns="57150" rIns="114300" bIns="57150" rtlCol="0" anchor="ctr" anchorCtr="0">
            <a:spAutoFit/>
          </a:bodyPr>
          <a:lstStyle/>
          <a:p>
            <a:pPr algn="ctr">
              <a:lnSpc>
                <a:spcPct val="56000"/>
              </a:lnSpc>
            </a:pPr>
            <a:r>
              <a:rPr lang="en-US" sz="9000" b="1">
                <a:solidFill>
                  <a:srgbClr val="FFFFFF">
                    <a:alpha val="100000"/>
                  </a:srgbClr>
                </a:solidFill>
                <a:latin typeface="微软雅黑" panose="020B0503020204020204" charset="-122"/>
                <a:ea typeface="微软雅黑" panose="020B0503020204020204" charset="-122"/>
                <a:cs typeface="微软雅黑" panose="020B0503020204020204" charset="-122"/>
              </a:rPr>
              <a:t>THANKS</a:t>
            </a:r>
            <a:endParaRPr lang="en-US" sz="90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p:spPr>
      </p:pic>
      <p:sp>
        <p:nvSpPr>
          <p:cNvPr id="3" name="TextBox 3"/>
          <p:cNvSpPr txBox="1"/>
          <p:nvPr/>
        </p:nvSpPr>
        <p:spPr>
          <a:xfrm>
            <a:off x="3515660" y="1113798"/>
            <a:ext cx="7567244" cy="5206574"/>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zh-CN" alt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课程简介</a:t>
            </a:r>
            <a:endParaRPr lang="zh-CN" alt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学习方法建议</a:t>
            </a:r>
            <a:endParaRPr lang="zh-CN" alt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学习安排建议</a:t>
            </a:r>
            <a:endParaRPr lang="zh-CN" alt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FFFFFF">
                    <a:alpha val="100000"/>
                  </a:srgbClr>
                </a:solidFill>
                <a:latin typeface="微软雅黑" panose="020B0503020204020204" charset="-122"/>
                <a:ea typeface="微软雅黑" panose="020B0503020204020204" charset="-122"/>
                <a:cs typeface="微软雅黑" panose="020B0503020204020204" charset="-122"/>
              </a:rPr>
              <a:t>考核方式建议</a:t>
            </a:r>
            <a:endParaRPr lang="zh-CN" alt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lvl="0" indent="0" algn="l">
              <a:lnSpc>
                <a:spcPct val="150000"/>
              </a:lnSpc>
              <a:spcBef>
                <a:spcPts val="375"/>
              </a:spcBef>
              <a:buFont typeface="Arial" panose="020B0604020202020204"/>
              <a:buNone/>
            </a:pPr>
            <a:endParaRPr lang="en-US" sz="24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615351" y="523983"/>
            <a:ext cx="1764635" cy="977265"/>
          </a:xfrm>
          <a:prstGeom prst="rect">
            <a:avLst/>
          </a:prstGeom>
        </p:spPr>
        <p:txBody>
          <a:bodyPr vert="horz" wrap="square" lIns="91440" tIns="45720" rIns="91440" bIns="45720" rtlCol="0" anchor="ctr" anchorCtr="0">
            <a:normAutofit/>
          </a:bodyPr>
          <a:lstStyle/>
          <a:p>
            <a:pPr algn="r">
              <a:lnSpc>
                <a:spcPct val="100000"/>
              </a:lnSpc>
              <a:spcBef>
                <a:spcPts val="375"/>
              </a:spcBef>
            </a:pPr>
            <a:r>
              <a:rPr lang="en-US" sz="5400" b="1">
                <a:solidFill>
                  <a:srgbClr val="FFFFFF">
                    <a:alpha val="100000"/>
                  </a:srgbClr>
                </a:solidFill>
                <a:latin typeface="微软雅黑" panose="020B0503020204020204" charset="-122"/>
                <a:ea typeface="微软雅黑" panose="020B0503020204020204" charset="-122"/>
                <a:cs typeface="微软雅黑" panose="020B0503020204020204" charset="-122"/>
              </a:rPr>
              <a:t>目录</a:t>
            </a:r>
            <a:endParaRPr lang="en-US" sz="5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80661" y="1501248"/>
            <a:ext cx="2034014" cy="766889"/>
          </a:xfrm>
          <a:prstGeom prst="rect">
            <a:avLst/>
          </a:prstGeom>
        </p:spPr>
        <p:txBody>
          <a:bodyPr vert="horz" wrap="square" lIns="114300" tIns="57150" rIns="114300" bIns="57150" rtlCol="0" anchor="t" anchorCtr="0">
            <a:normAutofit/>
          </a:bodyPr>
          <a:lstStyle/>
          <a:p>
            <a:pPr algn="ctr">
              <a:lnSpc>
                <a:spcPct val="100000"/>
              </a:lnSpc>
            </a:pPr>
            <a:r>
              <a:rPr lang="en-US" sz="1600">
                <a:solidFill>
                  <a:srgbClr val="FFFFFF">
                    <a:alpha val="100000"/>
                  </a:srgbClr>
                </a:solidFill>
                <a:latin typeface="微软雅黑" panose="020B0503020204020204" charset="-122"/>
                <a:ea typeface="微软雅黑" panose="020B0503020204020204" charset="-122"/>
                <a:cs typeface="微软雅黑" panose="020B0503020204020204" charset="-122"/>
              </a:rPr>
              <a:t>CATALOGUE</a:t>
            </a:r>
            <a:endParaRPr lang="en-US" sz="1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2342" r="12342"/>
          <a:stretch>
            <a:fillRect/>
          </a:stretch>
        </p:blipFill>
        <p:spPr>
          <a:xfrm>
            <a:off x="6203747" y="1487175"/>
            <a:ext cx="5238701" cy="4637054"/>
          </a:xfrm>
          <a:prstGeom prst="rect">
            <a:avLst/>
          </a:prstGeom>
        </p:spPr>
      </p:pic>
      <p:sp>
        <p:nvSpPr>
          <p:cNvPr id="3" name="TextBox 3"/>
          <p:cNvSpPr txBox="1"/>
          <p:nvPr>
            <p:custDataLst>
              <p:tags r:id="rId3"/>
            </p:custDataLst>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学前教育科学方法是国家开放大学学前教育的专业基础课和必修课。本课程</a:t>
            </a: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4</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个学分，开设一学期。</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课程性质</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学前教育科研方法的课程目标是：培养学生的教育科研意识，了解教育科研的一般原理，基本掌握教育科研方法的一般步骤和主要科研方法、基础知识及应用技能，初步具备进行教育科研的能力</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课程目标</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一、课程简介</a:t>
            </a:r>
            <a:r>
              <a:rPr lang="en-US" altLang="zh-CN" sz="3000" b="1">
                <a:solidFill>
                  <a:schemeClr val="dk2">
                    <a:alpha val="100000"/>
                  </a:schemeClr>
                </a:solidFill>
                <a:latin typeface="微软雅黑" panose="020B0503020204020204" charset="-122"/>
                <a:ea typeface="微软雅黑" panose="020B0503020204020204" charset="-122"/>
                <a:cs typeface="微软雅黑" panose="020B0503020204020204" charset="-122"/>
              </a:rPr>
              <a:t>——</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你能通过这门课学到什么？</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7"/>
            </p:custDataLst>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8"/>
            </p:custDataLst>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9"/>
            </p:custDataLst>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custDataLst>
              <p:tags r:id="rId10"/>
            </p:custDataLst>
          </p:nvPr>
        </p:nvSpPr>
        <p:spPr>
          <a:xfrm>
            <a:off x="647738" y="3327861"/>
            <a:ext cx="638629" cy="638629"/>
          </a:xfrm>
          <a:prstGeom prst="rect">
            <a:avLst/>
          </a:prstGeom>
          <a:noFill/>
          <a:ln w="19050">
            <a:solidFill>
              <a:schemeClr val="accent1">
                <a:alpha val="100000"/>
              </a:schemeClr>
            </a:solidFill>
            <a:prstDash val="solid"/>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6750" r="16750"/>
          <a:stretch>
            <a:fillRect/>
          </a:stretch>
        </p:blipFill>
        <p:spPr>
          <a:xfrm>
            <a:off x="476023" y="1726817"/>
            <a:ext cx="4434840" cy="4434841"/>
          </a:xfrm>
          <a:prstGeom prst="roundRect">
            <a:avLst/>
          </a:prstGeom>
        </p:spPr>
      </p:pic>
      <p:sp>
        <p:nvSpPr>
          <p:cNvPr id="5" name="AutoShape 5"/>
          <p:cNvSpPr/>
          <p:nvPr>
            <p:custDataLst>
              <p:tags r:id="rId3"/>
            </p:custDataLst>
          </p:nvPr>
        </p:nvSpPr>
        <p:spPr>
          <a:xfrm>
            <a:off x="5257641" y="1447990"/>
            <a:ext cx="238125" cy="238125"/>
          </a:xfrm>
          <a:prstGeom prst="ellipse">
            <a:avLst/>
          </a:prstGeom>
          <a:solidFill>
            <a:schemeClr val="accent1">
              <a:alpha val="100000"/>
            </a:schemeClr>
          </a:solidFill>
        </p:spPr>
      </p:sp>
      <p:sp>
        <p:nvSpPr>
          <p:cNvPr id="6" name="TextBox 6"/>
          <p:cNvSpPr txBox="1"/>
          <p:nvPr>
            <p:custDataLst>
              <p:tags r:id="rId4"/>
            </p:custDataLst>
          </p:nvPr>
        </p:nvSpPr>
        <p:spPr>
          <a:xfrm>
            <a:off x="5410422" y="1219408"/>
            <a:ext cx="6000750" cy="666079"/>
          </a:xfrm>
          <a:prstGeom prst="rect">
            <a:avLst/>
          </a:prstGeom>
        </p:spPr>
        <p:txBody>
          <a:bodyPr vert="horz" wrap="square" lIns="123825" tIns="123825" rIns="57150" bIns="123825" rtlCol="0" anchor="b" anchorCtr="0">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课程要求</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5"/>
            </p:custDataLst>
          </p:nvPr>
        </p:nvSpPr>
        <p:spPr>
          <a:xfrm>
            <a:off x="5029041" y="1924793"/>
            <a:ext cx="6477000" cy="914400"/>
          </a:xfrm>
          <a:prstGeom prst="rect">
            <a:avLst/>
          </a:prstGeom>
        </p:spPr>
        <p:txBody>
          <a:bodyPr vert="horz" wrap="square" lIns="0" tIns="0" rIns="0" bIns="0" rtlCol="0" anchor="t" anchorCtr="0">
            <a:no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1.以科学教育观为指导，要求学生认真学习、理解教育科研的一般原理，认真完成作业，逐步掌握教育科研的主要方法、操作技能和形成教育科研的能力。（具体详细内容见各章的教学要求）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2.教育科研方法是一门方法性、实践性很强的课程。要求学生高度重视理论联系实际，主动参加教育科研实践，并在教育科研实践中，运用所学的内容，结合工作，进行教育科研的选题、设计、实施和评价的实际操作，提高运用教育科研方法的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3.要求学生从“教育要面向世界，面向未来，面向现代化”的高度，认识学习教育科研方法的重要性，逐步树立“作为一个好的教育工作者既要教书育人，又要开展教育科研”的意识，逐步树立科研治校的思想，提高科学管理水平。4.课程内容应具有科学性、规范性和适当超前意识的先进性，同时根据学生在职的特点，以“必须、够用”为原则。知识范围选择适当，突出应用性和注意理论联系实际。</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一、课程简介</a:t>
            </a:r>
            <a:r>
              <a:rPr lang="en-US" altLang="zh-CN"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你能通过这门课学到什么？</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6"/>
          <p:cNvSpPr txBox="1"/>
          <p:nvPr>
            <p:custDataLst>
              <p:tags r:id="rId1"/>
            </p:custDataLst>
          </p:nvPr>
        </p:nvSpPr>
        <p:spPr>
          <a:xfrm>
            <a:off x="990822" y="305008"/>
            <a:ext cx="6000750" cy="666079"/>
          </a:xfrm>
          <a:prstGeom prst="rect">
            <a:avLst/>
          </a:prstGeom>
        </p:spPr>
        <p:txBody>
          <a:bodyPr vert="horz" wrap="square" lIns="123825" tIns="123825" rIns="57150" bIns="123825" rtlCol="0" anchor="b" anchorCtr="0">
            <a:noAutofit/>
          </a:bodyPr>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课程内容</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custDataLst>
              <p:tags r:id="rId2"/>
            </p:custDataLst>
          </p:nvPr>
        </p:nvSpPr>
        <p:spPr>
          <a:xfrm>
            <a:off x="752316" y="533590"/>
            <a:ext cx="238125" cy="238125"/>
          </a:xfrm>
          <a:prstGeom prst="ellipse">
            <a:avLst/>
          </a:prstGeom>
          <a:solidFill>
            <a:schemeClr val="accent1">
              <a:alpha val="100000"/>
            </a:schemeClr>
          </a:solidFill>
        </p:spPr>
      </p:sp>
      <p:pic>
        <p:nvPicPr>
          <p:cNvPr id="2" name="图片 1"/>
          <p:cNvPicPr>
            <a:picLocks noChangeAspect="1"/>
          </p:cNvPicPr>
          <p:nvPr/>
        </p:nvPicPr>
        <p:blipFill>
          <a:blip r:embed="rId3"/>
          <a:stretch>
            <a:fillRect/>
          </a:stretch>
        </p:blipFill>
        <p:spPr>
          <a:xfrm>
            <a:off x="1295400" y="990600"/>
            <a:ext cx="4019550" cy="4449445"/>
          </a:xfrm>
          <a:prstGeom prst="rect">
            <a:avLst/>
          </a:prstGeom>
        </p:spPr>
      </p:pic>
      <p:pic>
        <p:nvPicPr>
          <p:cNvPr id="3" name="图片 2"/>
          <p:cNvPicPr>
            <a:picLocks noChangeAspect="1"/>
          </p:cNvPicPr>
          <p:nvPr/>
        </p:nvPicPr>
        <p:blipFill>
          <a:blip r:embed="rId4"/>
          <a:srcRect b="8629"/>
          <a:stretch>
            <a:fillRect/>
          </a:stretch>
        </p:blipFill>
        <p:spPr>
          <a:xfrm>
            <a:off x="1305560" y="5257800"/>
            <a:ext cx="4009390" cy="457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600200" y="762000"/>
            <a:ext cx="8743315" cy="49961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425795" y="2384018"/>
            <a:ext cx="3415971" cy="3415971"/>
          </a:xfrm>
          <a:prstGeom prst="ellipse">
            <a:avLst/>
          </a:prstGeom>
        </p:spPr>
      </p:pic>
      <p:sp>
        <p:nvSpPr>
          <p:cNvPr id="3" name="TextBox 3"/>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二、学习方法建议</a:t>
            </a:r>
            <a:r>
              <a:rPr lang="en-US" altLang="zh-CN" sz="3000" b="1">
                <a:solidFill>
                  <a:schemeClr val="dk2">
                    <a:alpha val="100000"/>
                  </a:schemeClr>
                </a:solidFill>
                <a:latin typeface="微软雅黑" panose="020B0503020204020204" charset="-122"/>
                <a:ea typeface="微软雅黑" panose="020B0503020204020204" charset="-122"/>
                <a:cs typeface="微软雅黑" panose="020B0503020204020204" charset="-122"/>
              </a:rPr>
              <a:t>——</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你该如何学习这门课？</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custDataLst>
              <p:tags r:id="rId3"/>
            </p:custDataLst>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custDataLst>
              <p:tags r:id="rId4"/>
            </p:custDataLst>
          </p:nvPr>
        </p:nvSpPr>
        <p:spPr>
          <a:xfrm>
            <a:off x="4312581" y="1893684"/>
            <a:ext cx="3251104" cy="490334"/>
          </a:xfrm>
          <a:prstGeom prst="rect">
            <a:avLst/>
          </a:prstGeom>
        </p:spPr>
        <p:txBody>
          <a:bodyPr vert="horz" wrap="square" lIns="66008" tIns="33052" rIns="66008" bIns="33052" rtlCol="0" anchor="ctr" anchorCtr="0">
            <a:noAutofit/>
          </a:bodyPr>
          <a:lstStyle/>
          <a:p>
            <a:pPr algn="ctr">
              <a:lnSpc>
                <a:spcPct val="120000"/>
              </a:lnSpc>
            </a:pPr>
            <a:r>
              <a:rPr lang="zh-CN" altLang="en-US" sz="2000" b="1">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rPr>
              <a:t>看课程考核说明</a:t>
            </a:r>
            <a:endParaRPr lang="zh-CN" altLang="en-US" sz="2000" b="1">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5"/>
            </p:custDataLst>
          </p:nvPr>
        </p:nvSpPr>
        <p:spPr>
          <a:xfrm>
            <a:off x="4312581" y="2463837"/>
            <a:ext cx="3251104" cy="1055857"/>
          </a:xfrm>
          <a:prstGeom prst="rect">
            <a:avLst/>
          </a:prstGeom>
        </p:spPr>
        <p:txBody>
          <a:bodyPr vert="horz" wrap="square" lIns="66008" tIns="33052" rIns="66008" bIns="33052" rtlCol="0" anchor="t" anchorCtr="0">
            <a:noAutofit/>
          </a:bodyPr>
          <a:lstStyle/>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明确学习章节知识考核目标，进而通过课程资源来阅读或学习，掌握重点知识。</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6"/>
            </p:custDataLst>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custDataLst>
              <p:tags r:id="rId7"/>
            </p:custDataLst>
          </p:nvPr>
        </p:nvSpPr>
        <p:spPr>
          <a:xfrm>
            <a:off x="8269948" y="1901159"/>
            <a:ext cx="3251104" cy="490334"/>
          </a:xfrm>
          <a:prstGeom prst="rect">
            <a:avLst/>
          </a:prstGeom>
        </p:spPr>
        <p:txBody>
          <a:bodyPr vert="horz" wrap="square" lIns="66008" tIns="33052" rIns="66008" bIns="33052" rtlCol="0" anchor="ctr" anchorCtr="0">
            <a:noAutofit/>
            <a:scene3d>
              <a:camera prst="orthographicFront"/>
              <a:lightRig rig="threePt" dir="t"/>
            </a:scene3d>
          </a:bodyPr>
          <a:lstStyle/>
          <a:p>
            <a:pPr algn="ctr">
              <a:lnSpc>
                <a:spcPct val="120000"/>
              </a:lnSpc>
            </a:pPr>
            <a:r>
              <a:rPr lang="zh-CN" altLang="en-US" sz="2000" b="1">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rPr>
              <a:t>利用章节练习和形考作业</a:t>
            </a:r>
            <a:endParaRPr lang="zh-CN" altLang="en-US" sz="2000" b="1">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8"/>
            </p:custDataLst>
          </p:nvPr>
        </p:nvSpPr>
        <p:spPr>
          <a:xfrm>
            <a:off x="8269948" y="2471312"/>
            <a:ext cx="3251104" cy="1055857"/>
          </a:xfrm>
          <a:prstGeom prst="rect">
            <a:avLst/>
          </a:prstGeom>
        </p:spPr>
        <p:txBody>
          <a:bodyPr vert="horz" wrap="square" lIns="66008" tIns="33052" rIns="66008" bIns="33052" rtlCol="0" anchor="t" anchorCtr="0">
            <a:noAutofit/>
          </a:bodyPr>
          <a:lstStyle/>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检测学习效果，及时查漏补缺，加强知识的巩固和复习。</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custDataLst>
              <p:tags r:id="rId9"/>
            </p:custDataLst>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custDataLst>
              <p:tags r:id="rId10"/>
            </p:custDataLst>
          </p:nvPr>
        </p:nvSpPr>
        <p:spPr>
          <a:xfrm>
            <a:off x="4267351" y="4552932"/>
            <a:ext cx="3251104" cy="490334"/>
          </a:xfrm>
          <a:prstGeom prst="rect">
            <a:avLst/>
          </a:prstGeom>
        </p:spPr>
        <p:txBody>
          <a:bodyPr vert="horz" wrap="square" lIns="66008" tIns="33052" rIns="66008" bIns="33052" rtlCol="0" anchor="ctr" anchorCtr="0">
            <a:noAutofit/>
            <a:scene3d>
              <a:camera prst="orthographicFront"/>
              <a:lightRig rig="threePt" dir="t"/>
            </a:scene3d>
          </a:bodyPr>
          <a:lstStyle/>
          <a:p>
            <a:pPr algn="ctr">
              <a:lnSpc>
                <a:spcPct val="120000"/>
              </a:lnSpc>
            </a:pPr>
            <a:r>
              <a:rPr lang="zh-CN" altLang="en-US" sz="2000" b="1">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rPr>
              <a:t>利用学习小工具</a:t>
            </a:r>
            <a:endParaRPr lang="zh-CN" altLang="en-US" sz="2000" b="1">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4320056" y="5115465"/>
            <a:ext cx="3251104" cy="1055857"/>
          </a:xfrm>
          <a:prstGeom prst="rect">
            <a:avLst/>
          </a:prstGeom>
        </p:spPr>
        <p:txBody>
          <a:bodyPr vert="horz" wrap="square" lIns="66008" tIns="33052" rIns="66008" bIns="33052" rtlCol="0" anchor="t" anchorCtr="0">
            <a:noAutofit/>
          </a:bodyPr>
          <a:lstStyle/>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如学习进度表、学习清单，检查各章的学习进度，以更好的安排时间</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custDataLst>
              <p:tags r:id="rId13"/>
            </p:custDataLst>
          </p:nvPr>
        </p:nvSpPr>
        <p:spPr>
          <a:xfrm>
            <a:off x="8277423" y="4552787"/>
            <a:ext cx="3251104" cy="490334"/>
          </a:xfrm>
          <a:prstGeom prst="rect">
            <a:avLst/>
          </a:prstGeom>
        </p:spPr>
        <p:txBody>
          <a:bodyPr vert="horz" wrap="square" lIns="66008" tIns="33052" rIns="66008" bIns="33052" rtlCol="0" anchor="ctr" anchorCtr="0">
            <a:noAutofit/>
            <a:scene3d>
              <a:camera prst="orthographicFront"/>
              <a:lightRig rig="threePt" dir="t"/>
            </a:scene3d>
          </a:bodyPr>
          <a:lstStyle/>
          <a:p>
            <a:pPr algn="ctr">
              <a:lnSpc>
                <a:spcPct val="120000"/>
              </a:lnSpc>
            </a:pPr>
            <a:r>
              <a:rPr lang="zh-CN" altLang="en-US" sz="2000" b="1">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rPr>
              <a:t>积极参与互动交流</a:t>
            </a:r>
            <a:endParaRPr lang="zh-CN" altLang="en-US" sz="2000" b="1">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14"/>
            </p:custDataLst>
          </p:nvPr>
        </p:nvSpPr>
        <p:spPr>
          <a:xfrm>
            <a:off x="8277423" y="5122940"/>
            <a:ext cx="3251104" cy="1055857"/>
          </a:xfrm>
          <a:prstGeom prst="rect">
            <a:avLst/>
          </a:prstGeom>
        </p:spPr>
        <p:txBody>
          <a:bodyPr vert="horz" wrap="square" lIns="66008" tIns="33052" rIns="66008" bIns="33052" rtlCol="0" anchor="t" anchorCtr="0">
            <a:noAutofit/>
          </a:bodyPr>
          <a:lstStyle/>
          <a:p>
            <a:pPr algn="ctr">
              <a:lnSpc>
                <a:spcPct val="14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运用所学知识解决实际问题</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00.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01.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02.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03.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04.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05.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06.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07.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08.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09.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1.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10.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11.xml><?xml version="1.0" encoding="utf-8"?>
<p:tagLst xmlns:p="http://schemas.openxmlformats.org/presentationml/2006/main">
  <p:tag name="KSO_WM_DIAGRAM_VIRTUALLY_FRAME" val="{&quot;height&quot;:559.4943307086613,&quot;left&quot;:48.019212598425206,&quot;top&quot;:95.99748031496061,&quot;width&quot;:873.0028346456693}"/>
</p:tagLst>
</file>

<file path=ppt/tags/tag112.xml><?xml version="1.0" encoding="utf-8"?>
<p:tagLst xmlns:p="http://schemas.openxmlformats.org/presentationml/2006/main">
  <p:tag name="KSO_WM_DIAGRAM_VIRTUALLY_FRAME" val="{&quot;height&quot;:559.4943307086613,&quot;left&quot;:48.019212598425206,&quot;top&quot;:95.99748031496061,&quot;width&quot;:873.0028346456693}"/>
</p:tagLst>
</file>

<file path=ppt/tags/tag113.xml><?xml version="1.0" encoding="utf-8"?>
<p:tagLst xmlns:p="http://schemas.openxmlformats.org/presentationml/2006/main">
  <p:tag name="KSO_WM_DIAGRAM_VIRTUALLY_FRAME" val="{&quot;height&quot;:559.4943307086613,&quot;left&quot;:48.019212598425206,&quot;top&quot;:95.99748031496061,&quot;width&quot;:873.0028346456693}"/>
</p:tagLst>
</file>

<file path=ppt/tags/tag114.xml><?xml version="1.0" encoding="utf-8"?>
<p:tagLst xmlns:p="http://schemas.openxmlformats.org/presentationml/2006/main">
  <p:tag name="KSO_WM_DIAGRAM_VIRTUALLY_FRAME" val="{&quot;height&quot;:559.4943307086613,&quot;left&quot;:48.019212598425206,&quot;top&quot;:95.99748031496061,&quot;width&quot;:873.0028346456693}"/>
</p:tagLst>
</file>

<file path=ppt/tags/tag115.xml><?xml version="1.0" encoding="utf-8"?>
<p:tagLst xmlns:p="http://schemas.openxmlformats.org/presentationml/2006/main">
  <p:tag name="KSO_WM_DIAGRAM_VIRTUALLY_FRAME" val="{&quot;height&quot;:559.4943307086613,&quot;left&quot;:48.019212598425206,&quot;top&quot;:95.99748031496061,&quot;width&quot;:873.0028346456693}"/>
</p:tagLst>
</file>

<file path=ppt/tags/tag116.xml><?xml version="1.0" encoding="utf-8"?>
<p:tagLst xmlns:p="http://schemas.openxmlformats.org/presentationml/2006/main">
  <p:tag name="KSO_WM_DIAGRAM_VIRTUALLY_FRAME" val="{&quot;height&quot;:559.4943307086613,&quot;left&quot;:48.019212598425206,&quot;top&quot;:95.99748031496061,&quot;width&quot;:873.0028346456693}"/>
</p:tagLst>
</file>

<file path=ppt/tags/tag117.xml><?xml version="1.0" encoding="utf-8"?>
<p:tagLst xmlns:p="http://schemas.openxmlformats.org/presentationml/2006/main">
  <p:tag name="KSO_WM_DIAGRAM_VIRTUALLY_FRAME" val="{&quot;height&quot;:384.1814173228347,&quot;left&quot;:317.98425196850394,&quot;top&quot;:129.37653543307084,&quot;width&quot;:609.3657480314961}"/>
</p:tagLst>
</file>

<file path=ppt/tags/tag118.xml><?xml version="1.0" encoding="utf-8"?>
<p:tagLst xmlns:p="http://schemas.openxmlformats.org/presentationml/2006/main">
  <p:tag name="KSO_WM_DIAGRAM_VIRTUALLY_FRAME" val="{&quot;height&quot;:384.1814173228347,&quot;left&quot;:317.98425196850394,&quot;top&quot;:129.37653543307084,&quot;width&quot;:609.3657480314961}"/>
</p:tagLst>
</file>

<file path=ppt/tags/tag119.xml><?xml version="1.0" encoding="utf-8"?>
<p:tagLst xmlns:p="http://schemas.openxmlformats.org/presentationml/2006/main">
  <p:tag name="KSO_WM_DIAGRAM_VIRTUALLY_FRAME" val="{&quot;height&quot;:384.1814173228347,&quot;left&quot;:317.98425196850394,&quot;top&quot;:129.37653543307084,&quot;width&quot;:609.3657480314961}"/>
</p:tagLst>
</file>

<file path=ppt/tags/tag12.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20.xml><?xml version="1.0" encoding="utf-8"?>
<p:tagLst xmlns:p="http://schemas.openxmlformats.org/presentationml/2006/main">
  <p:tag name="KSO_WM_DIAGRAM_VIRTUALLY_FRAME" val="{&quot;height&quot;:384.1814173228347,&quot;left&quot;:317.98425196850394,&quot;top&quot;:129.37653543307084,&quot;width&quot;:609.3657480314961}"/>
</p:tagLst>
</file>

<file path=ppt/tags/tag121.xml><?xml version="1.0" encoding="utf-8"?>
<p:tagLst xmlns:p="http://schemas.openxmlformats.org/presentationml/2006/main">
  <p:tag name="KSO_WM_DIAGRAM_VIRTUALLY_FRAME" val="{&quot;height&quot;:384.1814173228347,&quot;left&quot;:317.98425196850394,&quot;top&quot;:129.37653543307084,&quot;width&quot;:609.3657480314961}"/>
</p:tagLst>
</file>

<file path=ppt/tags/tag122.xml><?xml version="1.0" encoding="utf-8"?>
<p:tagLst xmlns:p="http://schemas.openxmlformats.org/presentationml/2006/main">
  <p:tag name="KSO_WM_DIAGRAM_VIRTUALLY_FRAME" val="{&quot;height&quot;:384.17,&quot;left&quot;:323.89566929133855,&quot;top&quot;:129.37653543307084,&quot;width&quot;:600.1922047244095}"/>
</p:tagLst>
</file>

<file path=ppt/tags/tag123.xml><?xml version="1.0" encoding="utf-8"?>
<p:tagLst xmlns:p="http://schemas.openxmlformats.org/presentationml/2006/main">
  <p:tag name="KSO_WM_DIAGRAM_VIRTUALLY_FRAME" val="{&quot;height&quot;:384.17,&quot;left&quot;:323.89566929133855,&quot;top&quot;:129.37653543307084,&quot;width&quot;:600.1922047244095}"/>
</p:tagLst>
</file>

<file path=ppt/tags/tag124.xml><?xml version="1.0" encoding="utf-8"?>
<p:tagLst xmlns:p="http://schemas.openxmlformats.org/presentationml/2006/main">
  <p:tag name="KSO_WM_DIAGRAM_VIRTUALLY_FRAME" val="{&quot;height&quot;:384.17,&quot;left&quot;:323.89566929133855,&quot;top&quot;:129.37653543307084,&quot;width&quot;:600.1922047244095}"/>
</p:tagLst>
</file>

<file path=ppt/tags/tag125.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26.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27.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28.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29.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3.xml><?xml version="1.0" encoding="utf-8"?>
<p:tagLst xmlns:p="http://schemas.openxmlformats.org/presentationml/2006/main">
  <p:tag name="KSO_WM_DIAGRAM_VIRTUALLY_FRAME" val="{&quot;height&quot;:398.53267716535436,&quot;left&quot;:-143.96251968503938,&quot;top&quot;:108.40850393700785,&quot;width&quot;:1068.75}"/>
</p:tagLst>
</file>

<file path=ppt/tags/tag130.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31.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32.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33.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34.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35.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36.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37.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38.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39.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4.xml><?xml version="1.0" encoding="utf-8"?>
<p:tagLst xmlns:p="http://schemas.openxmlformats.org/presentationml/2006/main">
  <p:tag name="KSO_WM_DIAGRAM_VIRTUALLY_FRAME" val="{&quot;height&quot;:398.53267716535436,&quot;left&quot;:-143.96251968503938,&quot;top&quot;:108.40850393700785,&quot;width&quot;:1068.75}"/>
</p:tagLst>
</file>

<file path=ppt/tags/tag140.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41.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42.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43.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44.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45.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46.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47.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48.xml><?xml version="1.0" encoding="utf-8"?>
<p:tagLst xmlns:p="http://schemas.openxmlformats.org/presentationml/2006/main">
  <p:tag name="KSO_WM_DIAGRAM_VIRTUALLY_FRAME" val="{&quot;height&quot;:420.06354330708666,&quot;left&quot;:308.01606299212597,&quot;top&quot;:91.75952755905512,&quot;width&quot;:602.1194488188978}"/>
</p:tagLst>
</file>

<file path=ppt/tags/tag149.xml><?xml version="1.0" encoding="utf-8"?>
<p:tagLst xmlns:p="http://schemas.openxmlformats.org/presentationml/2006/main">
  <p:tag name="KSO_WM_DIAGRAM_VIRTUALLY_FRAME" val="{&quot;height&quot;:358.5411023622047,&quot;left&quot;:77.95976377952755,&quot;top&quot;:119.7,&quot;width&quot;:805.806377952756}"/>
</p:tagLst>
</file>

<file path=ppt/tags/tag15.xml><?xml version="1.0" encoding="utf-8"?>
<p:tagLst xmlns:p="http://schemas.openxmlformats.org/presentationml/2006/main">
  <p:tag name="KSO_WM_DIAGRAM_VIRTUALLY_FRAME" val="{&quot;height&quot;:398.53267716535436,&quot;left&quot;:-143.96251968503938,&quot;top&quot;:108.40850393700785,&quot;width&quot;:1068.75}"/>
</p:tagLst>
</file>

<file path=ppt/tags/tag150.xml><?xml version="1.0" encoding="utf-8"?>
<p:tagLst xmlns:p="http://schemas.openxmlformats.org/presentationml/2006/main">
  <p:tag name="KSO_WM_DIAGRAM_VIRTUALLY_FRAME" val="{&quot;height&quot;:358.5411023622047,&quot;left&quot;:77.95976377952755,&quot;top&quot;:119.7,&quot;width&quot;:805.806377952756}"/>
</p:tagLst>
</file>

<file path=ppt/tags/tag151.xml><?xml version="1.0" encoding="utf-8"?>
<p:tagLst xmlns:p="http://schemas.openxmlformats.org/presentationml/2006/main">
  <p:tag name="KSO_WM_DIAGRAM_VIRTUALLY_FRAME" val="{&quot;height&quot;:358.5411023622047,&quot;left&quot;:77.95976377952755,&quot;top&quot;:119.7,&quot;width&quot;:805.806377952756}"/>
</p:tagLst>
</file>

<file path=ppt/tags/tag152.xml><?xml version="1.0" encoding="utf-8"?>
<p:tagLst xmlns:p="http://schemas.openxmlformats.org/presentationml/2006/main">
  <p:tag name="KSO_WM_DIAGRAM_VIRTUALLY_FRAME" val="{&quot;height&quot;:358.5411023622047,&quot;left&quot;:77.95976377952755,&quot;top&quot;:119.7,&quot;width&quot;:805.806377952756}"/>
</p:tagLst>
</file>

<file path=ppt/tags/tag153.xml><?xml version="1.0" encoding="utf-8"?>
<p:tagLst xmlns:p="http://schemas.openxmlformats.org/presentationml/2006/main">
  <p:tag name="KSO_WM_DIAGRAM_VIRTUALLY_FRAME" val="{&quot;height&quot;:358.5411023622047,&quot;left&quot;:77.95976377952755,&quot;top&quot;:119.7,&quot;width&quot;:805.806377952756}"/>
</p:tagLst>
</file>

<file path=ppt/tags/tag154.xml><?xml version="1.0" encoding="utf-8"?>
<p:tagLst xmlns:p="http://schemas.openxmlformats.org/presentationml/2006/main">
  <p:tag name="KSO_WM_DIAGRAM_VIRTUALLY_FRAME" val="{&quot;height&quot;:358.5411023622047,&quot;left&quot;:77.95976377952755,&quot;top&quot;:119.7,&quot;width&quot;:805.806377952756}"/>
</p:tagLst>
</file>

<file path=ppt/tags/tag155.xml><?xml version="1.0" encoding="utf-8"?>
<p:tagLst xmlns:p="http://schemas.openxmlformats.org/presentationml/2006/main">
  <p:tag name="KSO_WM_DIAGRAM_VIRTUALLY_FRAME" val="{&quot;height&quot;:358.5411023622047,&quot;left&quot;:77.95976377952755,&quot;top&quot;:119.7,&quot;width&quot;:805.806377952756}"/>
</p:tagLst>
</file>

<file path=ppt/tags/tag156.xml><?xml version="1.0" encoding="utf-8"?>
<p:tagLst xmlns:p="http://schemas.openxmlformats.org/presentationml/2006/main">
  <p:tag name="KSO_WM_DIAGRAM_VIRTUALLY_FRAME" val="{&quot;height&quot;:358.5411023622047,&quot;left&quot;:77.95976377952755,&quot;top&quot;:119.7,&quot;width&quot;:805.806377952756}"/>
</p:tagLst>
</file>

<file path=ppt/tags/tag157.xml><?xml version="1.0" encoding="utf-8"?>
<p:tagLst xmlns:p="http://schemas.openxmlformats.org/presentationml/2006/main">
  <p:tag name="KSO_WM_DIAGRAM_VIRTUALLY_FRAME" val="{&quot;height&quot;:358.5411023622047,&quot;left&quot;:77.95976377952755,&quot;top&quot;:119.7,&quot;width&quot;:805.806377952756}"/>
</p:tagLst>
</file>

<file path=ppt/tags/tag158.xml><?xml version="1.0" encoding="utf-8"?>
<p:tagLst xmlns:p="http://schemas.openxmlformats.org/presentationml/2006/main">
  <p:tag name="KSO_WM_DIAGRAM_VIRTUALLY_FRAME" val="{&quot;height&quot;:358.5411023622047,&quot;left&quot;:77.95976377952755,&quot;top&quot;:119.7,&quot;width&quot;:805.806377952756}"/>
</p:tagLst>
</file>

<file path=ppt/tags/tag159.xml><?xml version="1.0" encoding="utf-8"?>
<p:tagLst xmlns:p="http://schemas.openxmlformats.org/presentationml/2006/main">
  <p:tag name="KSO_WM_DIAGRAM_VIRTUALLY_FRAME" val="{&quot;height&quot;:358.5411023622047,&quot;left&quot;:77.95976377952755,&quot;top&quot;:119.7,&quot;width&quot;:805.806377952756}"/>
</p:tagLst>
</file>

<file path=ppt/tags/tag16.xml><?xml version="1.0" encoding="utf-8"?>
<p:tagLst xmlns:p="http://schemas.openxmlformats.org/presentationml/2006/main">
  <p:tag name="KSO_WM_DIAGRAM_VIRTUALLY_FRAME" val="{&quot;height&quot;:398.53267716535436,&quot;left&quot;:-143.96251968503938,&quot;top&quot;:108.40850393700785,&quot;width&quot;:1068.75}"/>
</p:tagLst>
</file>

<file path=ppt/tags/tag160.xml><?xml version="1.0" encoding="utf-8"?>
<p:tagLst xmlns:p="http://schemas.openxmlformats.org/presentationml/2006/main">
  <p:tag name="KSO_WM_DIAGRAM_VIRTUALLY_FRAME" val="{&quot;height&quot;:337.48818897637796,&quot;left&quot;:92.03929133858267,&quot;top&quot;:141.89354330708662,&quot;width&quot;:775.0582677165355}"/>
</p:tagLst>
</file>

<file path=ppt/tags/tag161.xml><?xml version="1.0" encoding="utf-8"?>
<p:tagLst xmlns:p="http://schemas.openxmlformats.org/presentationml/2006/main">
  <p:tag name="KSO_WM_DIAGRAM_VIRTUALLY_FRAME" val="{&quot;height&quot;:337.48818897637796,&quot;left&quot;:92.03929133858267,&quot;top&quot;:141.89354330708662,&quot;width&quot;:775.0582677165355}"/>
</p:tagLst>
</file>

<file path=ppt/tags/tag162.xml><?xml version="1.0" encoding="utf-8"?>
<p:tagLst xmlns:p="http://schemas.openxmlformats.org/presentationml/2006/main">
  <p:tag name="KSO_WM_DIAGRAM_VIRTUALLY_FRAME" val="{&quot;height&quot;:337.48818897637796,&quot;left&quot;:92.03929133858267,&quot;top&quot;:141.89354330708662,&quot;width&quot;:775.0582677165355}"/>
</p:tagLst>
</file>

<file path=ppt/tags/tag163.xml><?xml version="1.0" encoding="utf-8"?>
<p:tagLst xmlns:p="http://schemas.openxmlformats.org/presentationml/2006/main">
  <p:tag name="KSO_WM_DIAGRAM_VIRTUALLY_FRAME" val="{&quot;height&quot;:337.48818897637796,&quot;left&quot;:92.03929133858267,&quot;top&quot;:141.89354330708662,&quot;width&quot;:775.0582677165355}"/>
</p:tagLst>
</file>

<file path=ppt/tags/tag164.xml><?xml version="1.0" encoding="utf-8"?>
<p:tagLst xmlns:p="http://schemas.openxmlformats.org/presentationml/2006/main">
  <p:tag name="KSO_WM_DIAGRAM_VIRTUALLY_FRAME" val="{&quot;height&quot;:337.48818897637796,&quot;left&quot;:92.03929133858267,&quot;top&quot;:141.89354330708662,&quot;width&quot;:775.0582677165355}"/>
</p:tagLst>
</file>

<file path=ppt/tags/tag165.xml><?xml version="1.0" encoding="utf-8"?>
<p:tagLst xmlns:p="http://schemas.openxmlformats.org/presentationml/2006/main">
  <p:tag name="KSO_WM_DIAGRAM_VIRTUALLY_FRAME" val="{&quot;height&quot;:337.48818897637796,&quot;left&quot;:92.03929133858267,&quot;top&quot;:141.89354330708662,&quot;width&quot;:775.0582677165355}"/>
</p:tagLst>
</file>

<file path=ppt/tags/tag166.xml><?xml version="1.0" encoding="utf-8"?>
<p:tagLst xmlns:p="http://schemas.openxmlformats.org/presentationml/2006/main">
  <p:tag name="KSO_WM_DIAGRAM_VIRTUALLY_FRAME" val="{&quot;height&quot;:337.48818897637796,&quot;left&quot;:92.03929133858267,&quot;top&quot;:141.89354330708662,&quot;width&quot;:775.0582677165355}"/>
</p:tagLst>
</file>

<file path=ppt/tags/tag167.xml><?xml version="1.0" encoding="utf-8"?>
<p:tagLst xmlns:p="http://schemas.openxmlformats.org/presentationml/2006/main">
  <p:tag name="KSO_WM_DIAGRAM_VIRTUALLY_FRAME" val="{&quot;height&quot;:337.48818897637796,&quot;left&quot;:92.03929133858267,&quot;top&quot;:141.89354330708662,&quot;width&quot;:775.0582677165355}"/>
</p:tagLst>
</file>

<file path=ppt/tags/tag168.xml><?xml version="1.0" encoding="utf-8"?>
<p:tagLst xmlns:p="http://schemas.openxmlformats.org/presentationml/2006/main">
  <p:tag name="KSO_WM_DIAGRAM_VIRTUALLY_FRAME" val="{&quot;height&quot;:337.48818897637796,&quot;left&quot;:92.03929133858267,&quot;top&quot;:141.89354330708662,&quot;width&quot;:775.0582677165355}"/>
</p:tagLst>
</file>

<file path=ppt/tags/tag169.xml><?xml version="1.0" encoding="utf-8"?>
<p:tagLst xmlns:p="http://schemas.openxmlformats.org/presentationml/2006/main">
  <p:tag name="KSO_WM_DIAGRAM_VIRTUALLY_FRAME" val="{&quot;height&quot;:337.48818897637796,&quot;left&quot;:92.03929133858267,&quot;top&quot;:141.89354330708662,&quot;width&quot;:775.0582677165355}"/>
</p:tagLst>
</file>

<file path=ppt/tags/tag17.xml><?xml version="1.0" encoding="utf-8"?>
<p:tagLst xmlns:p="http://schemas.openxmlformats.org/presentationml/2006/main">
  <p:tag name="KSO_WM_DIAGRAM_VIRTUALLY_FRAME" val="{&quot;height&quot;:398.53267716535436,&quot;left&quot;:-143.96251968503938,&quot;top&quot;:108.40850393700785,&quot;width&quot;:1068.75}"/>
</p:tagLst>
</file>

<file path=ppt/tags/tag170.xml><?xml version="1.0" encoding="utf-8"?>
<p:tagLst xmlns:p="http://schemas.openxmlformats.org/presentationml/2006/main">
  <p:tag name="KSO_WM_DIAGRAM_VIRTUALLY_FRAME" val="{&quot;height&quot;:337.48818897637796,&quot;left&quot;:92.03929133858267,&quot;top&quot;:141.89354330708662,&quot;width&quot;:775.0582677165355}"/>
</p:tagLst>
</file>

<file path=ppt/tags/tag171.xml><?xml version="1.0" encoding="utf-8"?>
<p:tagLst xmlns:p="http://schemas.openxmlformats.org/presentationml/2006/main">
  <p:tag name="KSO_WM_DIAGRAM_VIRTUALLY_FRAME" val="{&quot;height&quot;:337.48818897637796,&quot;left&quot;:92.03929133858267,&quot;top&quot;:141.89354330708662,&quot;width&quot;:775.0582677165355}"/>
</p:tagLst>
</file>

<file path=ppt/tags/tag172.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73.xml><?xml version="1.0" encoding="utf-8"?>
<p:tagLst xmlns:p="http://schemas.openxmlformats.org/presentationml/2006/main">
  <p:tag name="KSO_WM_DIAGRAM_VIRTUALLY_FRAME" val="{&quot;height&quot;:508.61,&quot;left&quot;:24.043464566929135,&quot;top&quot;:-54.010393700787404,&quot;width&quot;:893.8453543307087}"/>
</p:tagLst>
</file>

<file path=ppt/tags/tag17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8441_1*a*1"/>
  <p:tag name="KSO_WM_TEMPLATE_CATEGORY" val="custom"/>
  <p:tag name="KSO_WM_TEMPLATE_INDEX" val="20238441"/>
  <p:tag name="KSO_WM_UNIT_LAYERLEVEL" val="1"/>
  <p:tag name="KSO_WM_TAG_VERSION" val="3.0"/>
  <p:tag name="KSO_WM_BEAUTIFY_FLAG" val="#wm#"/>
  <p:tag name="KSO_WM_UNIT_PRESET_TEXT" val="单击此处添加标题"/>
</p:tagLst>
</file>

<file path=ppt/tags/tag17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8441_1*f*1"/>
  <p:tag name="KSO_WM_TEMPLATE_CATEGORY" val="custom"/>
  <p:tag name="KSO_WM_TEMPLATE_INDEX" val="20238441"/>
  <p:tag name="KSO_WM_UNIT_LAYERLEVEL" val="1"/>
  <p:tag name="KSO_WM_TAG_VERSION" val="3.0"/>
  <p:tag name="KSO_WM_UNIT_TEXT_FILL_FORE_SCHEMECOLOR_INDEX_BRIGHTNESS" val="0.35"/>
  <p:tag name="KSO_WM_DIAGRAM_VERSION" val="3"/>
  <p:tag name="KSO_WM_DIAGRAM_COLOR_TRICK" val="1"/>
  <p:tag name="KSO_WM_DIAGRAM_COLOR_TEXT_CAN_REMOVE" val="n"/>
  <p:tag name="KSO_WM_UNIT_LINE_FORE_SCHEMECOLOR_INDEX" val="-2"/>
  <p:tag name="KSO_WM_UNIT_TEXT_FILL_FORE_SCHEMECOLOR_INDEX" val="1"/>
  <p:tag name="KSO_WM_UNIT_TEXT_FILL_TYPE" val="1"/>
  <p:tag name="KSO_WM_DIAGRAM_MAX_ITEMCNT" val="1"/>
  <p:tag name="KSO_WM_DIAGRAM_MIN_ITEMCNT" val="1"/>
  <p:tag name="KSO_WM_DIAGRAM_VIRTUALLY_FRAME" val="{&quot;height&quot;:243.58094787597662,&quot;left&quot;:580.4,&quot;top&quot;:159.89999850295658,&quot;width&quot;:33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1"/>
  <p:tag name="KSO_WM_TEMPLATE_CATEGORY" val="custom"/>
  <p:tag name="KSO_WM_TEMPLATE_INDEX" val="20238441"/>
  <p:tag name="KSO_WM_UNIT_LAYERLEVEL" val="1"/>
  <p:tag name="KSO_WM_TAG_VERSION" val="3.0"/>
  <p:tag name="KSO_WM_BEAUTIFY_FLAG" val="#wm#"/>
  <p:tag name="KSO_WM_UNIT_TYPE" val="i"/>
  <p:tag name="KSO_WM_UNIT_INDEX"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2"/>
  <p:tag name="KSO_WM_TEMPLATE_CATEGORY" val="custom"/>
  <p:tag name="KSO_WM_TEMPLATE_INDEX" val="20238441"/>
  <p:tag name="KSO_WM_UNIT_LAYERLEVEL" val="1"/>
  <p:tag name="KSO_WM_TAG_VERSION" val="3.0"/>
  <p:tag name="KSO_WM_BEAUTIFY_FLAG" val="#wm#"/>
  <p:tag name="KSO_WM_UNIT_TYPE" val="i"/>
  <p:tag name="KSO_WM_UNIT_INDEX" val="2"/>
</p:tagLst>
</file>

<file path=ppt/tags/tag178.xml><?xml version="1.0" encoding="utf-8"?>
<p:tagLst xmlns:p="http://schemas.openxmlformats.org/presentationml/2006/main">
  <p:tag name="KSO_WM_SLIDE_ID" val="custom20238441_1"/>
  <p:tag name="KSO_WM_TEMPLATE_SUBCATEGORY" val="0"/>
  <p:tag name="KSO_WM_TEMPLATE_MASTER_TYPE" val="0"/>
  <p:tag name="KSO_WM_TEMPLATE_COLOR_TYPE" val="0"/>
  <p:tag name="KSO_WM_SLIDE_TYPE" val="text"/>
  <p:tag name="KSO_WM_SLIDE_SUBTYPE" val="pureTxt"/>
  <p:tag name="KSO_WM_SLIDE_ITEM_CNT" val="0"/>
  <p:tag name="KSO_WM_SLIDE_INDEX" val="1"/>
  <p:tag name="KSO_WM_SLIDE_SIZE" val="801*391"/>
  <p:tag name="KSO_WM_SLIDE_POSITION" val="41*74"/>
  <p:tag name="KSO_WM_TAG_VERSION" val="3.0"/>
  <p:tag name="KSO_WM_BEAUTIFY_FLAG" val="#wm#"/>
  <p:tag name="KSO_WM_TEMPLATE_CATEGORY" val="custom"/>
  <p:tag name="KSO_WM_TEMPLATE_INDEX" val="20238441"/>
  <p:tag name="KSO_WM_SLIDE_LAYOUT" val="a_f"/>
  <p:tag name="KSO_WM_SLIDE_LAYOUT_CNT" val="1_1"/>
</p:tagLst>
</file>

<file path=ppt/tags/tag179.xml><?xml version="1.0" encoding="utf-8"?>
<p:tagLst xmlns:p="http://schemas.openxmlformats.org/presentationml/2006/main">
  <p:tag name="commondata" val="eyJoZGlkIjoiOTNjYWQyOTkzZDFiZjg3MDQ1NzdmNWFhZjZjNmJlZjAifQ=="/>
</p:tagLst>
</file>

<file path=ppt/tags/tag18.xml><?xml version="1.0" encoding="utf-8"?>
<p:tagLst xmlns:p="http://schemas.openxmlformats.org/presentationml/2006/main">
  <p:tag name="KSO_WM_DIAGRAM_VIRTUALLY_FRAME" val="{&quot;height&quot;:384.17,&quot;left&quot;:323.89566929133855,&quot;top&quot;:129.37653543307084,&quot;width&quot;:600.1922047244095}"/>
</p:tagLst>
</file>

<file path=ppt/tags/tag19.xml><?xml version="1.0" encoding="utf-8"?>
<p:tagLst xmlns:p="http://schemas.openxmlformats.org/presentationml/2006/main">
  <p:tag name="KSO_WM_DIAGRAM_VIRTUALLY_FRAME" val="{&quot;height&quot;:384.17,&quot;left&quot;:323.89566929133855,&quot;top&quot;:129.37653543307084,&quot;width&quot;:600.1922047244095}"/>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KSO_WM_DIAGRAM_VIRTUALLY_FRAME" val="{&quot;height&quot;:384.17,&quot;left&quot;:323.89566929133855,&quot;top&quot;:129.37653543307084,&quot;width&quot;:600.1922047244095}"/>
</p:tagLst>
</file>

<file path=ppt/tags/tag21.xml><?xml version="1.0" encoding="utf-8"?>
<p:tagLst xmlns:p="http://schemas.openxmlformats.org/presentationml/2006/main">
  <p:tag name="KSO_WM_DIAGRAM_VIRTUALLY_FRAME" val="{&quot;height&quot;:384.17,&quot;left&quot;:323.89566929133855,&quot;top&quot;:129.37653543307084,&quot;width&quot;:600.1922047244095}"/>
</p:tagLst>
</file>

<file path=ppt/tags/tag22.xml><?xml version="1.0" encoding="utf-8"?>
<p:tagLst xmlns:p="http://schemas.openxmlformats.org/presentationml/2006/main">
  <p:tag name="KSO_WM_DIAGRAM_VIRTUALLY_FRAME" val="{&quot;height&quot;:384.17,&quot;left&quot;:323.89566929133855,&quot;top&quot;:129.37653543307084,&quot;width&quot;:600.1922047244095}"/>
</p:tagLst>
</file>

<file path=ppt/tags/tag23.xml><?xml version="1.0" encoding="utf-8"?>
<p:tagLst xmlns:p="http://schemas.openxmlformats.org/presentationml/2006/main">
  <p:tag name="KSO_WM_DIAGRAM_VIRTUALLY_FRAME" val="{&quot;height&quot;:384.17,&quot;left&quot;:323.89566929133855,&quot;top&quot;:129.37653543307084,&quot;width&quot;:600.1922047244095}"/>
</p:tagLst>
</file>

<file path=ppt/tags/tag24.xml><?xml version="1.0" encoding="utf-8"?>
<p:tagLst xmlns:p="http://schemas.openxmlformats.org/presentationml/2006/main">
  <p:tag name="KSO_WM_DIAGRAM_VIRTUALLY_FRAME" val="{&quot;height&quot;:384.17,&quot;left&quot;:323.89566929133855,&quot;top&quot;:129.37653543307084,&quot;width&quot;:600.1922047244095}"/>
</p:tagLst>
</file>

<file path=ppt/tags/tag25.xml><?xml version="1.0" encoding="utf-8"?>
<p:tagLst xmlns:p="http://schemas.openxmlformats.org/presentationml/2006/main">
  <p:tag name="KSO_WM_DIAGRAM_VIRTUALLY_FRAME" val="{&quot;height&quot;:384.17,&quot;left&quot;:323.89566929133855,&quot;top&quot;:129.37653543307084,&quot;width&quot;:600.1922047244095}"/>
</p:tagLst>
</file>

<file path=ppt/tags/tag26.xml><?xml version="1.0" encoding="utf-8"?>
<p:tagLst xmlns:p="http://schemas.openxmlformats.org/presentationml/2006/main">
  <p:tag name="KSO_WM_DIAGRAM_VIRTUALLY_FRAME" val="{&quot;height&quot;:384.17,&quot;left&quot;:323.89566929133855,&quot;top&quot;:129.37653543307084,&quot;width&quot;:600.1922047244095}"/>
</p:tagLst>
</file>

<file path=ppt/tags/tag27.xml><?xml version="1.0" encoding="utf-8"?>
<p:tagLst xmlns:p="http://schemas.openxmlformats.org/presentationml/2006/main">
  <p:tag name="KSO_WM_DIAGRAM_VIRTUALLY_FRAME" val="{&quot;height&quot;:384.17,&quot;left&quot;:323.89566929133855,&quot;top&quot;:129.37653543307084,&quot;width&quot;:600.1922047244095}"/>
</p:tagLst>
</file>

<file path=ppt/tags/tag28.xml><?xml version="1.0" encoding="utf-8"?>
<p:tagLst xmlns:p="http://schemas.openxmlformats.org/presentationml/2006/main">
  <p:tag name="KSO_WM_DIAGRAM_VIRTUALLY_FRAME" val="{&quot;height&quot;:384.17,&quot;left&quot;:323.89566929133855,&quot;top&quot;:129.37653543307084,&quot;width&quot;:600.1922047244095}"/>
</p:tagLst>
</file>

<file path=ppt/tags/tag29.xml><?xml version="1.0" encoding="utf-8"?>
<p:tagLst xmlns:p="http://schemas.openxmlformats.org/presentationml/2006/main">
  <p:tag name="KSO_WM_DIAGRAM_VIRTUALLY_FRAME" val="{&quot;height&quot;:384.17,&quot;left&quot;:323.89566929133855,&quot;top&quot;:129.37653543307084,&quot;width&quot;:600.1922047244095}"/>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DIAGRAM_VIRTUALLY_FRAME" val="{&quot;height&quot;:383.41283464566925,&quot;left&quot;:42.04826771653534,&quot;top&quot;:90.708031496063,&quot;width&quot;:846.8248031496069}"/>
</p:tagLst>
</file>

<file path=ppt/tags/tag31.xml><?xml version="1.0" encoding="utf-8"?>
<p:tagLst xmlns:p="http://schemas.openxmlformats.org/presentationml/2006/main">
  <p:tag name="KSO_WM_DIAGRAM_VIRTUALLY_FRAME" val="{&quot;height&quot;:383.41283464566925,&quot;left&quot;:42.04826771653534,&quot;top&quot;:90.708031496063,&quot;width&quot;:846.8248031496069}"/>
</p:tagLst>
</file>

<file path=ppt/tags/tag32.xml><?xml version="1.0" encoding="utf-8"?>
<p:tagLst xmlns:p="http://schemas.openxmlformats.org/presentationml/2006/main">
  <p:tag name="KSO_WM_DIAGRAM_VIRTUALLY_FRAME" val="{&quot;height&quot;:332.43472440944885,&quot;left&quot;:24.043464566929135,&quot;top&quot;:122.16488188976378,&quot;width&quot;:893.8453543307087}"/>
</p:tagLst>
</file>

<file path=ppt/tags/tag33.xml><?xml version="1.0" encoding="utf-8"?>
<p:tagLst xmlns:p="http://schemas.openxmlformats.org/presentationml/2006/main">
  <p:tag name="KSO_WM_DIAGRAM_VIRTUALLY_FRAME" val="{&quot;height&quot;:332.43472440944885,&quot;left&quot;:24.043464566929135,&quot;top&quot;:122.16488188976378,&quot;width&quot;:893.8453543307087}"/>
</p:tagLst>
</file>

<file path=ppt/tags/tag34.xml><?xml version="1.0" encoding="utf-8"?>
<p:tagLst xmlns:p="http://schemas.openxmlformats.org/presentationml/2006/main">
  <p:tag name="KSO_WM_DIAGRAM_VIRTUALLY_FRAME" val="{&quot;height&quot;:332.43472440944885,&quot;left&quot;:24.043464566929135,&quot;top&quot;:122.16488188976378,&quot;width&quot;:893.8453543307087}"/>
</p:tagLst>
</file>

<file path=ppt/tags/tag35.xml><?xml version="1.0" encoding="utf-8"?>
<p:tagLst xmlns:p="http://schemas.openxmlformats.org/presentationml/2006/main">
  <p:tag name="KSO_WM_DIAGRAM_VIRTUALLY_FRAME" val="{&quot;height&quot;:332.43472440944885,&quot;left&quot;:24.043464566929135,&quot;top&quot;:122.16488188976378,&quot;width&quot;:893.8453543307087}"/>
</p:tagLst>
</file>

<file path=ppt/tags/tag36.xml><?xml version="1.0" encoding="utf-8"?>
<p:tagLst xmlns:p="http://schemas.openxmlformats.org/presentationml/2006/main">
  <p:tag name="KSO_WM_DIAGRAM_VIRTUALLY_FRAME" val="{&quot;height&quot;:332.43472440944885,&quot;left&quot;:24.043464566929135,&quot;top&quot;:122.16488188976378,&quot;width&quot;:893.8453543307087}"/>
</p:tagLst>
</file>

<file path=ppt/tags/tag37.xml><?xml version="1.0" encoding="utf-8"?>
<p:tagLst xmlns:p="http://schemas.openxmlformats.org/presentationml/2006/main">
  <p:tag name="KSO_WM_DIAGRAM_VIRTUALLY_FRAME" val="{&quot;height&quot;:332.43472440944885,&quot;left&quot;:24.043464566929135,&quot;top&quot;:122.16488188976378,&quot;width&quot;:893.8453543307087}"/>
</p:tagLst>
</file>

<file path=ppt/tags/tag38.xml><?xml version="1.0" encoding="utf-8"?>
<p:tagLst xmlns:p="http://schemas.openxmlformats.org/presentationml/2006/main">
  <p:tag name="KSO_WM_DIAGRAM_VIRTUALLY_FRAME" val="{&quot;height&quot;:332.43472440944885,&quot;left&quot;:24.043464566929135,&quot;top&quot;:122.16488188976378,&quot;width&quot;:893.8453543307087}"/>
</p:tagLst>
</file>

<file path=ppt/tags/tag39.xml><?xml version="1.0" encoding="utf-8"?>
<p:tagLst xmlns:p="http://schemas.openxmlformats.org/presentationml/2006/main">
  <p:tag name="KSO_WM_DIAGRAM_VIRTUALLY_FRAME" val="{&quot;height&quot;:332.43472440944885,&quot;left&quot;:24.043464566929135,&quot;top&quot;:122.16488188976378,&quot;width&quot;:893.8453543307087}"/>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DIAGRAM_VIRTUALLY_FRAME" val="{&quot;height&quot;:332.43472440944885,&quot;left&quot;:24.043464566929135,&quot;top&quot;:122.16488188976378,&quot;width&quot;:893.8453543307087}"/>
</p:tagLst>
</file>

<file path=ppt/tags/tag41.xml><?xml version="1.0" encoding="utf-8"?>
<p:tagLst xmlns:p="http://schemas.openxmlformats.org/presentationml/2006/main">
  <p:tag name="KSO_WM_DIAGRAM_VIRTUALLY_FRAME" val="{&quot;height&quot;:332.43472440944885,&quot;left&quot;:24.043464566929135,&quot;top&quot;:122.16488188976378,&quot;width&quot;:893.8453543307087}"/>
</p:tagLst>
</file>

<file path=ppt/tags/tag42.xml><?xml version="1.0" encoding="utf-8"?>
<p:tagLst xmlns:p="http://schemas.openxmlformats.org/presentationml/2006/main">
  <p:tag name="KSO_WM_DIAGRAM_VIRTUALLY_FRAME" val="{&quot;height&quot;:332.43472440944885,&quot;left&quot;:24.043464566929135,&quot;top&quot;:122.16488188976378,&quot;width&quot;:893.8453543307087}"/>
</p:tagLst>
</file>

<file path=ppt/tags/tag43.xml><?xml version="1.0" encoding="utf-8"?>
<p:tagLst xmlns:p="http://schemas.openxmlformats.org/presentationml/2006/main">
  <p:tag name="KSO_WM_DIAGRAM_VIRTUALLY_FRAME" val="{&quot;height&quot;:332.43472440944885,&quot;left&quot;:24.043464566929135,&quot;top&quot;:122.16488188976378,&quot;width&quot;:893.8453543307087}"/>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crop20194997_1*i*1"/>
  <p:tag name="KSO_WM_TEMPLATE_CATEGORY" val="crop"/>
  <p:tag name="KSO_WM_TEMPLATE_INDEX" val="20194997"/>
  <p:tag name="KSO_WM_UNIT_LAYERLEVEL" val="1"/>
  <p:tag name="KSO_WM_TAG_VERSION" val="1.0"/>
  <p:tag name="KSO_WM_BEAUTIFY_FLAG" val="#wm#"/>
</p:tagLst>
</file>

<file path=ppt/tags/tag45.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
  <p:tag name="KSO_WM_TEMPLATE_CATEGORY" val="crop"/>
  <p:tag name="KSO_WM_TEMPLATE_INDEX" val="20194997"/>
  <p:tag name="KSO_WM_UNIT_LAYERLEVEL" val="1_1_1"/>
  <p:tag name="KSO_WM_TAG_VERSION" val="1.0"/>
  <p:tag name="KSO_WM_BEAUTIFY_FLAG" val="#wm#"/>
  <p:tag name="KSO_WM_UNIT_VALUE" val="922*739"/>
  <p:tag name="KSO_WM_DIAGRAM_GROUP_CODE" val="1691329335"/>
  <p:tag name="KSO_WM_UNIT_TYPE" val="ζ_h_d"/>
  <p:tag name="KSO_WM_UNIT_INDEX" val="1_1_1"/>
  <p:tag name="KSO_WM_UNIT_DIAGRAM_MODELTYPE" val="creativeCrop"/>
  <p:tag name="KSO_WM_BLIP_RECT_LEFT" val="-48"/>
  <p:tag name="KSO_WM_BLIP_RECT_RIGHT" val="-46"/>
  <p:tag name="KSO_WM_BLIP_RECT_TOP" val="-24"/>
  <p:tag name="KSO_WM_BLIP_RECT_BOTTOM" val="-32"/>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46.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2"/>
  <p:tag name="KSO_WM_TEMPLATE_CATEGORY" val="crop"/>
  <p:tag name="KSO_WM_TEMPLATE_INDEX" val="20194997"/>
  <p:tag name="KSO_WM_UNIT_LAYERLEVEL" val="1_1_1"/>
  <p:tag name="KSO_WM_TAG_VERSION" val="1.0"/>
  <p:tag name="KSO_WM_BEAUTIFY_FLAG" val="#wm#"/>
  <p:tag name="KSO_WM_UNIT_VALUE" val="848*335"/>
  <p:tag name="KSO_WM_DIAGRAM_GROUP_CODE" val="1691329335"/>
  <p:tag name="KSO_WM_UNIT_TYPE" val="ζ_h_d"/>
  <p:tag name="KSO_WM_UNIT_INDEX" val="1_1_2"/>
  <p:tag name="KSO_WM_UNIT_DIAGRAM_MODELTYPE" val="creativeCrop"/>
  <p:tag name="KSO_WM_BLIP_RECT_LEFT" val="-114"/>
  <p:tag name="KSO_WM_BLIP_RECT_RIGHT" val="-214"/>
  <p:tag name="KSO_WM_BLIP_RECT_TOP" val="-31"/>
  <p:tag name="KSO_WM_BLIP_RECT_BOTTOM" val="-39"/>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47.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3"/>
  <p:tag name="KSO_WM_TEMPLATE_CATEGORY" val="crop"/>
  <p:tag name="KSO_WM_TEMPLATE_INDEX" val="20194997"/>
  <p:tag name="KSO_WM_UNIT_LAYERLEVEL" val="1_1_1"/>
  <p:tag name="KSO_WM_TAG_VERSION" val="1.0"/>
  <p:tag name="KSO_WM_BEAUTIFY_FLAG" val="#wm#"/>
  <p:tag name="KSO_WM_UNIT_VALUE" val="848*345"/>
  <p:tag name="KSO_WM_DIAGRAM_GROUP_CODE" val="1691329335"/>
  <p:tag name="KSO_WM_UNIT_TYPE" val="ζ_h_d"/>
  <p:tag name="KSO_WM_UNIT_INDEX" val="1_1_3"/>
  <p:tag name="KSO_WM_UNIT_DIAGRAM_MODELTYPE" val="creativeCrop"/>
  <p:tag name="KSO_WM_BLIP_RECT_LEFT" val="-208"/>
  <p:tag name="KSO_WM_BLIP_RECT_RIGHT" val="-108"/>
  <p:tag name="KSO_WM_BLIP_RECT_TOP" val="-31"/>
  <p:tag name="KSO_WM_BLIP_RECT_BOTTOM" val="-39"/>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48.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4"/>
  <p:tag name="KSO_WM_TEMPLATE_CATEGORY" val="crop"/>
  <p:tag name="KSO_WM_TEMPLATE_INDEX" val="20194997"/>
  <p:tag name="KSO_WM_UNIT_LAYERLEVEL" val="1_1_1"/>
  <p:tag name="KSO_WM_TAG_VERSION" val="1.0"/>
  <p:tag name="KSO_WM_BEAUTIFY_FLAG" val="#wm#"/>
  <p:tag name="KSO_WM_UNIT_VALUE" val="384*128"/>
  <p:tag name="KSO_WM_DIAGRAM_GROUP_CODE" val="1691329335"/>
  <p:tag name="KSO_WM_UNIT_TYPE" val="ζ_h_d"/>
  <p:tag name="KSO_WM_UNIT_INDEX" val="1_1_4"/>
  <p:tag name="KSO_WM_UNIT_DIAGRAM_MODELTYPE" val="creativeCrop"/>
  <p:tag name="KSO_WM_BLIP_RECT_LEFT" val="-418"/>
  <p:tag name="KSO_WM_BLIP_RECT_RIGHT" val="-599"/>
  <p:tag name="KSO_WM_BLIP_RECT_TOP" val="-178"/>
  <p:tag name="KSO_WM_BLIP_RECT_BOTTOM" val="-96"/>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49.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5"/>
  <p:tag name="KSO_WM_TEMPLATE_CATEGORY" val="crop"/>
  <p:tag name="KSO_WM_TEMPLATE_INDEX" val="20194997"/>
  <p:tag name="KSO_WM_UNIT_LAYERLEVEL" val="1_1_1"/>
  <p:tag name="KSO_WM_TAG_VERSION" val="1.0"/>
  <p:tag name="KSO_WM_BEAUTIFY_FLAG" val="#wm#"/>
  <p:tag name="KSO_WM_UNIT_VALUE" val="384*116"/>
  <p:tag name="KSO_WM_DIAGRAM_GROUP_CODE" val="1691329335"/>
  <p:tag name="KSO_WM_UNIT_TYPE" val="ζ_h_d"/>
  <p:tag name="KSO_WM_UNIT_INDEX" val="1_1_5"/>
  <p:tag name="KSO_WM_UNIT_DIAGRAM_MODELTYPE" val="creativeCrop"/>
  <p:tag name="KSO_WM_BLIP_RECT_LEFT" val="-682"/>
  <p:tag name="KSO_WM_BLIP_RECT_RIGHT" val="-454"/>
  <p:tag name="KSO_WM_BLIP_RECT_TOP" val="-178"/>
  <p:tag name="KSO_WM_BLIP_RECT_BOTTOM" val="-96"/>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5.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50.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6"/>
  <p:tag name="KSO_WM_TEMPLATE_CATEGORY" val="crop"/>
  <p:tag name="KSO_WM_TEMPLATE_INDEX" val="20194997"/>
  <p:tag name="KSO_WM_UNIT_LAYERLEVEL" val="1_1_1"/>
  <p:tag name="KSO_WM_TAG_VERSION" val="1.0"/>
  <p:tag name="KSO_WM_BEAUTIFY_FLAG" val="#wm#"/>
  <p:tag name="KSO_WM_UNIT_VALUE" val="76*90"/>
  <p:tag name="KSO_WM_DIAGRAM_GROUP_CODE" val="1691329335"/>
  <p:tag name="KSO_WM_UNIT_TYPE" val="ζ_h_d"/>
  <p:tag name="KSO_WM_UNIT_INDEX" val="1_1_6"/>
  <p:tag name="KSO_WM_UNIT_DIAGRAM_MODELTYPE" val="creativeCrop"/>
  <p:tag name="KSO_WM_BLIP_RECT_LEFT" val="-560"/>
  <p:tag name="KSO_WM_BLIP_RECT_RIGHT" val="-930"/>
  <p:tag name="KSO_WM_BLIP_RECT_TOP" val="-873"/>
  <p:tag name="KSO_WM_BLIP_RECT_BOTTOM" val="-926"/>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51.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7"/>
  <p:tag name="KSO_WM_TEMPLATE_CATEGORY" val="crop"/>
  <p:tag name="KSO_WM_TEMPLATE_INDEX" val="20194997"/>
  <p:tag name="KSO_WM_UNIT_LAYERLEVEL" val="1_1_1"/>
  <p:tag name="KSO_WM_TAG_VERSION" val="1.0"/>
  <p:tag name="KSO_WM_BEAUTIFY_FLAG" val="#wm#"/>
  <p:tag name="KSO_WM_UNIT_VALUE" val="76*90"/>
  <p:tag name="KSO_WM_DIAGRAM_GROUP_CODE" val="1691329335"/>
  <p:tag name="KSO_WM_UNIT_TYPE" val="ζ_h_d"/>
  <p:tag name="KSO_WM_UNIT_INDEX" val="1_1_7"/>
  <p:tag name="KSO_WM_UNIT_DIAGRAM_MODELTYPE" val="creativeCrop"/>
  <p:tag name="KSO_WM_BLIP_RECT_LEFT" val="-942"/>
  <p:tag name="KSO_WM_BLIP_RECT_RIGHT" val="-549"/>
  <p:tag name="KSO_WM_BLIP_RECT_TOP" val="-873"/>
  <p:tag name="KSO_WM_BLIP_RECT_BOTTOM" val="-926"/>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52.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8"/>
  <p:tag name="KSO_WM_TEMPLATE_CATEGORY" val="crop"/>
  <p:tag name="KSO_WM_TEMPLATE_INDEX" val="20194997"/>
  <p:tag name="KSO_WM_UNIT_LAYERLEVEL" val="1_1_1"/>
  <p:tag name="KSO_WM_TAG_VERSION" val="1.0"/>
  <p:tag name="KSO_WM_BEAUTIFY_FLAG" val="#wm#"/>
  <p:tag name="KSO_WM_UNIT_VALUE" val="107*362"/>
  <p:tag name="KSO_WM_DIAGRAM_GROUP_CODE" val="1691329335"/>
  <p:tag name="KSO_WM_UNIT_TYPE" val="ζ_h_d"/>
  <p:tag name="KSO_WM_UNIT_INDEX" val="1_1_8"/>
  <p:tag name="KSO_WM_UNIT_DIAGRAM_MODELTYPE" val="creativeCrop"/>
  <p:tag name="KSO_WM_BLIP_RECT_LEFT" val="-154"/>
  <p:tag name="KSO_WM_BLIP_RECT_RIGHT" val="-142"/>
  <p:tag name="KSO_WM_BLIP_RECT_TOP" val="-572"/>
  <p:tag name="KSO_WM_BLIP_RECT_BOTTOM" val="-669"/>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53.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9"/>
  <p:tag name="KSO_WM_TEMPLATE_CATEGORY" val="crop"/>
  <p:tag name="KSO_WM_TEMPLATE_INDEX" val="20194997"/>
  <p:tag name="KSO_WM_UNIT_LAYERLEVEL" val="1_1_1"/>
  <p:tag name="KSO_WM_TAG_VERSION" val="1.0"/>
  <p:tag name="KSO_WM_BEAUTIFY_FLAG" val="#wm#"/>
  <p:tag name="KSO_WM_UNIT_VALUE" val="34*302"/>
  <p:tag name="KSO_WM_DIAGRAM_GROUP_CODE" val="1691329335"/>
  <p:tag name="KSO_WM_UNIT_TYPE" val="ζ_h_d"/>
  <p:tag name="KSO_WM_UNIT_INDEX" val="1_1_9"/>
  <p:tag name="KSO_WM_UNIT_DIAGRAM_MODELTYPE" val="creativeCrop"/>
  <p:tag name="KSO_WM_BLIP_RECT_LEFT" val="-191"/>
  <p:tag name="KSO_WM_BLIP_RECT_RIGHT" val="-184"/>
  <p:tag name="KSO_WM_BLIP_RECT_TOP" val="-3503"/>
  <p:tag name="KSO_WM_BLIP_RECT_BOTTOM" val="-617"/>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54.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0"/>
  <p:tag name="KSO_WM_TEMPLATE_CATEGORY" val="crop"/>
  <p:tag name="KSO_WM_TEMPLATE_INDEX" val="20194997"/>
  <p:tag name="KSO_WM_UNIT_LAYERLEVEL" val="1_1_1"/>
  <p:tag name="KSO_WM_TAG_VERSION" val="1.0"/>
  <p:tag name="KSO_WM_BEAUTIFY_FLAG" val="#wm#"/>
  <p:tag name="KSO_WM_UNIT_VALUE" val="34*266"/>
  <p:tag name="KSO_WM_DIAGRAM_GROUP_CODE" val="1691329335"/>
  <p:tag name="KSO_WM_UNIT_TYPE" val="ζ_h_d"/>
  <p:tag name="KSO_WM_UNIT_INDEX" val="1_1_10"/>
  <p:tag name="KSO_WM_UNIT_DIAGRAM_MODELTYPE" val="creativeCrop"/>
  <p:tag name="KSO_WM_BLIP_RECT_LEFT" val="-224"/>
  <p:tag name="KSO_WM_BLIP_RECT_RIGHT" val="-215"/>
  <p:tag name="KSO_WM_BLIP_RECT_TOP" val="-3674"/>
  <p:tag name="KSO_WM_BLIP_RECT_BOTTOM" val="-446"/>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55.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1"/>
  <p:tag name="KSO_WM_TEMPLATE_CATEGORY" val="crop"/>
  <p:tag name="KSO_WM_TEMPLATE_INDEX" val="20194997"/>
  <p:tag name="KSO_WM_UNIT_LAYERLEVEL" val="1_1_1"/>
  <p:tag name="KSO_WM_TAG_VERSION" val="1.0"/>
  <p:tag name="KSO_WM_BEAUTIFY_FLAG" val="#wm#"/>
  <p:tag name="KSO_WM_UNIT_VALUE" val="34*231"/>
  <p:tag name="KSO_WM_DIAGRAM_GROUP_CODE" val="1691329335"/>
  <p:tag name="KSO_WM_UNIT_TYPE" val="ζ_h_d"/>
  <p:tag name="KSO_WM_UNIT_INDEX" val="1_1_11"/>
  <p:tag name="KSO_WM_UNIT_DIAGRAM_MODELTYPE" val="creativeCrop"/>
  <p:tag name="KSO_WM_BLIP_RECT_LEFT" val="-266"/>
  <p:tag name="KSO_WM_BLIP_RECT_RIGHT" val="-256"/>
  <p:tag name="KSO_WM_BLIP_RECT_TOP" val="-3851"/>
  <p:tag name="KSO_WM_BLIP_RECT_BOTTOM" val="-291"/>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56.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2"/>
  <p:tag name="KSO_WM_TEMPLATE_CATEGORY" val="crop"/>
  <p:tag name="KSO_WM_TEMPLATE_INDEX" val="20194997"/>
  <p:tag name="KSO_WM_UNIT_LAYERLEVEL" val="1_1_1"/>
  <p:tag name="KSO_WM_TAG_VERSION" val="1.0"/>
  <p:tag name="KSO_WM_BEAUTIFY_FLAG" val="#wm#"/>
  <p:tag name="KSO_WM_UNIT_VALUE" val="64*135"/>
  <p:tag name="KSO_WM_DIAGRAM_GROUP_CODE" val="1691329335"/>
  <p:tag name="KSO_WM_UNIT_TYPE" val="ζ_h_d"/>
  <p:tag name="KSO_WM_UNIT_INDEX" val="1_1_12"/>
  <p:tag name="KSO_WM_UNIT_DIAGRAM_MODELTYPE" val="creativeCrop"/>
  <p:tag name="KSO_WM_BLIP_RECT_LEFT" val="-489"/>
  <p:tag name="KSO_WM_BLIP_RECT_RIGHT" val="-472"/>
  <p:tag name="KSO_WM_BLIP_RECT_TOP" val="-2131"/>
  <p:tag name="KSO_WM_BLIP_RECT_BOTTOM" val="0"/>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57.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3"/>
  <p:tag name="KSO_WM_TEMPLATE_CATEGORY" val="crop"/>
  <p:tag name="KSO_WM_TEMPLATE_INDEX" val="20194997"/>
  <p:tag name="KSO_WM_UNIT_LAYERLEVEL" val="1_1_1"/>
  <p:tag name="KSO_WM_TAG_VERSION" val="1.0"/>
  <p:tag name="KSO_WM_BEAUTIFY_FLAG" val="#wm#"/>
  <p:tag name="KSO_WM_UNIT_VALUE" val="192*298"/>
  <p:tag name="KSO_WM_DIAGRAM_GROUP_CODE" val="1691329335"/>
  <p:tag name="KSO_WM_UNIT_TYPE" val="ζ_h_d"/>
  <p:tag name="KSO_WM_UNIT_INDEX" val="1_1_13"/>
  <p:tag name="KSO_WM_UNIT_DIAGRAM_MODELTYPE" val="creativeCrop"/>
  <p:tag name="KSO_WM_BLIP_RECT_LEFT" val="-195"/>
  <p:tag name="KSO_WM_BLIP_RECT_RIGHT" val="-187"/>
  <p:tag name="KSO_WM_BLIP_RECT_TOP" val="-603"/>
  <p:tag name="KSO_WM_BLIP_RECT_BOTTOM" val="-43"/>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58.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4"/>
  <p:tag name="KSO_WM_TEMPLATE_CATEGORY" val="crop"/>
  <p:tag name="KSO_WM_TEMPLATE_INDEX" val="20194997"/>
  <p:tag name="KSO_WM_UNIT_LAYERLEVEL" val="1_1_1"/>
  <p:tag name="KSO_WM_TAG_VERSION" val="1.0"/>
  <p:tag name="KSO_WM_BEAUTIFY_FLAG" val="#wm#"/>
  <p:tag name="KSO_WM_UNIT_VALUE" val="170*27"/>
  <p:tag name="KSO_WM_DIAGRAM_GROUP_CODE" val="1691329335"/>
  <p:tag name="KSO_WM_UNIT_TYPE" val="ζ_h_d"/>
  <p:tag name="KSO_WM_UNIT_INDEX" val="1_1_14"/>
  <p:tag name="KSO_WM_UNIT_DIAGRAM_MODELTYPE" val="creativeCrop"/>
  <p:tag name="KSO_WM_BLIP_RECT_LEFT" val="-2649"/>
  <p:tag name="KSO_WM_BLIP_RECT_RIGHT" val="-2574"/>
  <p:tag name="KSO_WM_BLIP_RECT_TOP" val="0"/>
  <p:tag name="KSO_WM_BLIP_RECT_BOTTOM" val="-745"/>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59.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5"/>
  <p:tag name="KSO_WM_TEMPLATE_CATEGORY" val="crop"/>
  <p:tag name="KSO_WM_TEMPLATE_INDEX" val="20194997"/>
  <p:tag name="KSO_WM_UNIT_LAYERLEVEL" val="1_1_1"/>
  <p:tag name="KSO_WM_TAG_VERSION" val="1.0"/>
  <p:tag name="KSO_WM_BEAUTIFY_FLAG" val="#wm#"/>
  <p:tag name="KSO_WM_UNIT_VALUE" val="102*152"/>
  <p:tag name="KSO_WM_DIAGRAM_GROUP_CODE" val="1691329335"/>
  <p:tag name="KSO_WM_UNIT_TYPE" val="ζ_h_d"/>
  <p:tag name="KSO_WM_UNIT_INDEX" val="1_1_15"/>
  <p:tag name="KSO_WM_UNIT_DIAGRAM_MODELTYPE" val="creativeCrop"/>
  <p:tag name="KSO_WM_BLIP_RECT_LEFT" val="-731"/>
  <p:tag name="KSO_WM_BLIP_RECT_RIGHT" val="-111"/>
  <p:tag name="KSO_WM_BLIP_RECT_TOP" val="-331"/>
  <p:tag name="KSO_WM_BLIP_RECT_BOTTOM" val="-971"/>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6.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60.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6"/>
  <p:tag name="KSO_WM_TEMPLATE_CATEGORY" val="crop"/>
  <p:tag name="KSO_WM_TEMPLATE_INDEX" val="20194997"/>
  <p:tag name="KSO_WM_UNIT_LAYERLEVEL" val="1_1_1"/>
  <p:tag name="KSO_WM_TAG_VERSION" val="1.0"/>
  <p:tag name="KSO_WM_BEAUTIFY_FLAG" val="#wm#"/>
  <p:tag name="KSO_WM_UNIT_VALUE" val="29*170"/>
  <p:tag name="KSO_WM_DIAGRAM_GROUP_CODE" val="1691329335"/>
  <p:tag name="KSO_WM_UNIT_TYPE" val="ζ_h_d"/>
  <p:tag name="KSO_WM_UNIT_INDEX" val="1_1_16"/>
  <p:tag name="KSO_WM_UNIT_DIAGRAM_MODELTYPE" val="creativeCrop"/>
  <p:tag name="KSO_WM_BLIP_RECT_LEFT" val="-678"/>
  <p:tag name="KSO_WM_BLIP_RECT_RIGHT" val="-68"/>
  <p:tag name="KSO_WM_BLIP_RECT_TOP" val="-2246"/>
  <p:tag name="KSO_WM_BLIP_RECT_BOTTOM" val="-2681"/>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61.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7"/>
  <p:tag name="KSO_WM_TEMPLATE_CATEGORY" val="crop"/>
  <p:tag name="KSO_WM_TEMPLATE_INDEX" val="20194997"/>
  <p:tag name="KSO_WM_UNIT_LAYERLEVEL" val="1_1_1"/>
  <p:tag name="KSO_WM_TAG_VERSION" val="1.0"/>
  <p:tag name="KSO_WM_BEAUTIFY_FLAG" val="#wm#"/>
  <p:tag name="KSO_WM_UNIT_VALUE" val="123*136"/>
  <p:tag name="KSO_WM_DIAGRAM_GROUP_CODE" val="1691329335"/>
  <p:tag name="KSO_WM_UNIT_TYPE" val="ζ_h_d"/>
  <p:tag name="KSO_WM_UNIT_INDEX" val="1_1_17"/>
  <p:tag name="KSO_WM_UNIT_DIAGRAM_MODELTYPE" val="creativeCrop"/>
  <p:tag name="KSO_WM_BLIP_RECT_LEFT" val="-767"/>
  <p:tag name="KSO_WM_BLIP_RECT_RIGHT" val="-185"/>
  <p:tag name="KSO_WM_BLIP_RECT_TOP" val="-721"/>
  <p:tag name="KSO_WM_BLIP_RECT_BOTTOM" val="-348"/>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62.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8"/>
  <p:tag name="KSO_WM_TEMPLATE_CATEGORY" val="crop"/>
  <p:tag name="KSO_WM_TEMPLATE_INDEX" val="20194997"/>
  <p:tag name="KSO_WM_UNIT_LAYERLEVEL" val="1_1_1"/>
  <p:tag name="KSO_WM_TAG_VERSION" val="1.0"/>
  <p:tag name="KSO_WM_BEAUTIFY_FLAG" val="#wm#"/>
  <p:tag name="KSO_WM_UNIT_VALUE" val="29*170"/>
  <p:tag name="KSO_WM_DIAGRAM_GROUP_CODE" val="1691329335"/>
  <p:tag name="KSO_WM_UNIT_TYPE" val="ζ_h_d"/>
  <p:tag name="KSO_WM_UNIT_INDEX" val="1_1_18"/>
  <p:tag name="KSO_WM_UNIT_DIAGRAM_MODELTYPE" val="creativeCrop"/>
  <p:tag name="KSO_WM_BLIP_RECT_LEFT" val="-68"/>
  <p:tag name="KSO_WM_BLIP_RECT_RIGHT" val="-676"/>
  <p:tag name="KSO_WM_BLIP_RECT_TOP" val="-2222"/>
  <p:tag name="KSO_WM_BLIP_RECT_BOTTOM" val="-2644"/>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63.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9"/>
  <p:tag name="KSO_WM_TEMPLATE_CATEGORY" val="crop"/>
  <p:tag name="KSO_WM_TEMPLATE_INDEX" val="20194997"/>
  <p:tag name="KSO_WM_UNIT_LAYERLEVEL" val="1_1_1"/>
  <p:tag name="KSO_WM_TAG_VERSION" val="1.0"/>
  <p:tag name="KSO_WM_BEAUTIFY_FLAG" val="#wm#"/>
  <p:tag name="KSO_WM_UNIT_VALUE" val="123*137"/>
  <p:tag name="KSO_WM_DIAGRAM_GROUP_CODE" val="1691329335"/>
  <p:tag name="KSO_WM_UNIT_TYPE" val="ζ_h_d"/>
  <p:tag name="KSO_WM_UNIT_INDEX" val="1_1_19"/>
  <p:tag name="KSO_WM_UNIT_DIAGRAM_MODELTYPE" val="creativeCrop"/>
  <p:tag name="KSO_WM_BLIP_RECT_LEFT" val="-185"/>
  <p:tag name="KSO_WM_BLIP_RECT_RIGHT" val="-766"/>
  <p:tag name="KSO_WM_BLIP_RECT_TOP" val="-718"/>
  <p:tag name="KSO_WM_BLIP_RECT_BOTTOM" val="-345"/>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64.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20"/>
  <p:tag name="KSO_WM_TEMPLATE_CATEGORY" val="crop"/>
  <p:tag name="KSO_WM_TEMPLATE_INDEX" val="20194997"/>
  <p:tag name="KSO_WM_UNIT_LAYERLEVEL" val="1_1_1"/>
  <p:tag name="KSO_WM_TAG_VERSION" val="1.0"/>
  <p:tag name="KSO_WM_BEAUTIFY_FLAG" val="#wm#"/>
  <p:tag name="KSO_WM_UNIT_VALUE" val="146*111"/>
  <p:tag name="KSO_WM_DIAGRAM_GROUP_CODE" val="1691329335"/>
  <p:tag name="KSO_WM_UNIT_TYPE" val="ζ_h_d"/>
  <p:tag name="KSO_WM_UNIT_INDEX" val="1_1_20"/>
  <p:tag name="KSO_WM_UNIT_DIAGRAM_MODELTYPE" val="creativeCrop"/>
  <p:tag name="KSO_WM_BLIP_RECT_LEFT" val="-869"/>
  <p:tag name="KSO_WM_BLIP_RECT_RIGHT" val="-322"/>
  <p:tag name="KSO_WM_BLIP_RECT_TOP" val="-66"/>
  <p:tag name="KSO_WM_BLIP_RECT_BOTTOM" val="-818"/>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65.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21"/>
  <p:tag name="KSO_WM_TEMPLATE_CATEGORY" val="crop"/>
  <p:tag name="KSO_WM_TEMPLATE_INDEX" val="20194997"/>
  <p:tag name="KSO_WM_UNIT_LAYERLEVEL" val="1_1_1"/>
  <p:tag name="KSO_WM_TAG_VERSION" val="1.0"/>
  <p:tag name="KSO_WM_BEAUTIFY_FLAG" val="#wm#"/>
  <p:tag name="KSO_WM_UNIT_VALUE" val="102*153"/>
  <p:tag name="KSO_WM_DIAGRAM_GROUP_CODE" val="1691329335"/>
  <p:tag name="KSO_WM_UNIT_TYPE" val="ζ_h_d"/>
  <p:tag name="KSO_WM_UNIT_INDEX" val="1_1_21"/>
  <p:tag name="KSO_WM_UNIT_DIAGRAM_MODELTYPE" val="creativeCrop"/>
  <p:tag name="KSO_WM_BLIP_RECT_LEFT" val="-113"/>
  <p:tag name="KSO_WM_BLIP_RECT_RIGHT" val="-728"/>
  <p:tag name="KSO_WM_BLIP_RECT_TOP" val="-333"/>
  <p:tag name="KSO_WM_BLIP_RECT_BOTTOM" val="-972"/>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66.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22"/>
  <p:tag name="KSO_WM_TEMPLATE_CATEGORY" val="crop"/>
  <p:tag name="KSO_WM_TEMPLATE_INDEX" val="20194997"/>
  <p:tag name="KSO_WM_UNIT_LAYERLEVEL" val="1_1_1"/>
  <p:tag name="KSO_WM_TAG_VERSION" val="1.0"/>
  <p:tag name="KSO_WM_BEAUTIFY_FLAG" val="#wm#"/>
  <p:tag name="KSO_WM_UNIT_VALUE" val="146*112"/>
  <p:tag name="KSO_WM_DIAGRAM_GROUP_CODE" val="1691329335"/>
  <p:tag name="KSO_WM_UNIT_TYPE" val="ζ_h_d"/>
  <p:tag name="KSO_WM_UNIT_INDEX" val="1_1_22"/>
  <p:tag name="KSO_WM_UNIT_DIAGRAM_MODELTYPE" val="creativeCrop"/>
  <p:tag name="KSO_WM_BLIP_RECT_LEFT" val="-323"/>
  <p:tag name="KSO_WM_BLIP_RECT_RIGHT" val="-864"/>
  <p:tag name="KSO_WM_BLIP_RECT_TOP" val="-67"/>
  <p:tag name="KSO_WM_BLIP_RECT_BOTTOM" val="-818"/>
  <p:tag name="KSO_WM_CREATIVE_CROP_ORG_WIDTH" val="400"/>
  <p:tag name="KSO_WM_CREATIVE_CROP_ORG_HEIGHT" val="400"/>
  <p:tag name="KSO_WM_CREATIVE_CROP_HEIGHT" val="400"/>
  <p:tag name="KSO_WM_CREATIVE_CROP_WIDTH" val="335.5"/>
  <p:tag name="KSO_WM_CREATIVE_CROP_VERSION" val="1"/>
  <p:tag name="KSO_WM_CREATIVE_CROP_TEMPLATE_ID" val="3107013"/>
  <p:tag name="KSO_WM_DIAGRAM_VIRTUALLY_FRAME" val="{&quot;height&quot;:239.2,&quot;left&quot;:404.45,&quot;top&quot;:94.25,&quot;width&quot;:135.25}"/>
</p:tagLst>
</file>

<file path=ppt/tags/tag67.xml><?xml version="1.0" encoding="utf-8"?>
<p:tagLst xmlns:p="http://schemas.openxmlformats.org/presentationml/2006/main">
  <p:tag name="KSO_WM_DIAGRAM_VIRTUALLY_FRAME" val="{&quot;height&quot;:384.16999999999996,&quot;left&quot;:323.89566929133855,&quot;top&quot;:129.37653543307084,&quot;width&quot;:600.1922047244095}"/>
</p:tagLst>
</file>

<file path=ppt/tags/tag68.xml><?xml version="1.0" encoding="utf-8"?>
<p:tagLst xmlns:p="http://schemas.openxmlformats.org/presentationml/2006/main">
  <p:tag name="KSO_WM_DIAGRAM_VIRTUALLY_FRAME" val="{&quot;height&quot;:384.16999999999996,&quot;left&quot;:323.89566929133855,&quot;top&quot;:129.37653543307084,&quot;width&quot;:600.1922047244095}"/>
</p:tagLst>
</file>

<file path=ppt/tags/tag69.xml><?xml version="1.0" encoding="utf-8"?>
<p:tagLst xmlns:p="http://schemas.openxmlformats.org/presentationml/2006/main">
  <p:tag name="KSO_WM_DIAGRAM_VIRTUALLY_FRAME" val="{&quot;height&quot;:384.16999999999996,&quot;left&quot;:323.89566929133855,&quot;top&quot;:129.37653543307084,&quot;width&quot;:600.1922047244095}"/>
</p:tagLst>
</file>

<file path=ppt/tags/tag7.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70.xml><?xml version="1.0" encoding="utf-8"?>
<p:tagLst xmlns:p="http://schemas.openxmlformats.org/presentationml/2006/main">
  <p:tag name="KSO_WM_DIAGRAM_VIRTUALLY_FRAME" val="{&quot;height&quot;:384.16999999999996,&quot;left&quot;:323.89566929133855,&quot;top&quot;:129.37653543307084,&quot;width&quot;:600.1922047244095}"/>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crop20194997_1*i*1"/>
  <p:tag name="KSO_WM_TEMPLATE_CATEGORY" val="crop"/>
  <p:tag name="KSO_WM_TEMPLATE_INDEX" val="20194997"/>
  <p:tag name="KSO_WM_UNIT_LAYERLEVEL" val="1"/>
  <p:tag name="KSO_WM_TAG_VERSION" val="1.0"/>
  <p:tag name="KSO_WM_BEAUTIFY_FLAG" val="#wm#"/>
</p:tagLst>
</file>

<file path=ppt/tags/tag72.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
  <p:tag name="KSO_WM_TEMPLATE_CATEGORY" val="crop"/>
  <p:tag name="KSO_WM_TEMPLATE_INDEX" val="20194997"/>
  <p:tag name="KSO_WM_UNIT_LAYERLEVEL" val="1_1_1"/>
  <p:tag name="KSO_WM_TAG_VERSION" val="1.0"/>
  <p:tag name="KSO_WM_BEAUTIFY_FLAG" val="#wm#"/>
  <p:tag name="KSO_WM_UNIT_VALUE" val="922*739"/>
  <p:tag name="KSO_WM_DIAGRAM_GROUP_CODE" val="1691490731"/>
  <p:tag name="KSO_WM_UNIT_TYPE" val="ζ_h_d"/>
  <p:tag name="KSO_WM_UNIT_INDEX" val="1_1_1"/>
  <p:tag name="KSO_WM_UNIT_DIAGRAM_MODELTYPE" val="creativeCrop"/>
  <p:tag name="KSO_WM_BLIP_RECT_LEFT" val="-75"/>
  <p:tag name="KSO_WM_BLIP_RECT_RIGHT" val="-74"/>
  <p:tag name="KSO_WM_BLIP_RECT_TOP" val="-24"/>
  <p:tag name="KSO_WM_BLIP_RECT_BOTTOM" val="-32"/>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73.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2"/>
  <p:tag name="KSO_WM_TEMPLATE_CATEGORY" val="crop"/>
  <p:tag name="KSO_WM_TEMPLATE_INDEX" val="20194997"/>
  <p:tag name="KSO_WM_UNIT_LAYERLEVEL" val="1_1_1"/>
  <p:tag name="KSO_WM_TAG_VERSION" val="1.0"/>
  <p:tag name="KSO_WM_BEAUTIFY_FLAG" val="#wm#"/>
  <p:tag name="KSO_WM_UNIT_VALUE" val="848*335"/>
  <p:tag name="KSO_WM_DIAGRAM_GROUP_CODE" val="1691490731"/>
  <p:tag name="KSO_WM_UNIT_TYPE" val="ζ_h_d"/>
  <p:tag name="KSO_WM_UNIT_INDEX" val="1_1_2"/>
  <p:tag name="KSO_WM_UNIT_DIAGRAM_MODELTYPE" val="creativeCrop"/>
  <p:tag name="KSO_WM_BLIP_RECT_LEFT" val="-175"/>
  <p:tag name="KSO_WM_BLIP_RECT_RIGHT" val="-275"/>
  <p:tag name="KSO_WM_BLIP_RECT_TOP" val="-31"/>
  <p:tag name="KSO_WM_BLIP_RECT_BOTTOM" val="-39"/>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74.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3"/>
  <p:tag name="KSO_WM_TEMPLATE_CATEGORY" val="crop"/>
  <p:tag name="KSO_WM_TEMPLATE_INDEX" val="20194997"/>
  <p:tag name="KSO_WM_UNIT_LAYERLEVEL" val="1_1_1"/>
  <p:tag name="KSO_WM_TAG_VERSION" val="1.0"/>
  <p:tag name="KSO_WM_BEAUTIFY_FLAG" val="#wm#"/>
  <p:tag name="KSO_WM_UNIT_VALUE" val="848*345"/>
  <p:tag name="KSO_WM_DIAGRAM_GROUP_CODE" val="1691490731"/>
  <p:tag name="KSO_WM_UNIT_TYPE" val="ζ_h_d"/>
  <p:tag name="KSO_WM_UNIT_INDEX" val="1_1_3"/>
  <p:tag name="KSO_WM_UNIT_DIAGRAM_MODELTYPE" val="creativeCrop"/>
  <p:tag name="KSO_WM_BLIP_RECT_LEFT" val="-267"/>
  <p:tag name="KSO_WM_BLIP_RECT_RIGHT" val="-166"/>
  <p:tag name="KSO_WM_BLIP_RECT_TOP" val="-31"/>
  <p:tag name="KSO_WM_BLIP_RECT_BOTTOM" val="-39"/>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75.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4"/>
  <p:tag name="KSO_WM_TEMPLATE_CATEGORY" val="crop"/>
  <p:tag name="KSO_WM_TEMPLATE_INDEX" val="20194997"/>
  <p:tag name="KSO_WM_UNIT_LAYERLEVEL" val="1_1_1"/>
  <p:tag name="KSO_WM_TAG_VERSION" val="1.0"/>
  <p:tag name="KSO_WM_BEAUTIFY_FLAG" val="#wm#"/>
  <p:tag name="KSO_WM_UNIT_VALUE" val="384*128"/>
  <p:tag name="KSO_WM_DIAGRAM_GROUP_CODE" val="1691490731"/>
  <p:tag name="KSO_WM_UNIT_TYPE" val="ζ_h_d"/>
  <p:tag name="KSO_WM_UNIT_INDEX" val="1_1_4"/>
  <p:tag name="KSO_WM_UNIT_DIAGRAM_MODELTYPE" val="creativeCrop"/>
  <p:tag name="KSO_WM_BLIP_RECT_LEFT" val="-576"/>
  <p:tag name="KSO_WM_BLIP_RECT_RIGHT" val="-756"/>
  <p:tag name="KSO_WM_BLIP_RECT_TOP" val="-178"/>
  <p:tag name="KSO_WM_BLIP_RECT_BOTTOM" val="-96"/>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76.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5"/>
  <p:tag name="KSO_WM_TEMPLATE_CATEGORY" val="crop"/>
  <p:tag name="KSO_WM_TEMPLATE_INDEX" val="20194997"/>
  <p:tag name="KSO_WM_UNIT_LAYERLEVEL" val="1_1_1"/>
  <p:tag name="KSO_WM_TAG_VERSION" val="1.0"/>
  <p:tag name="KSO_WM_BEAUTIFY_FLAG" val="#wm#"/>
  <p:tag name="KSO_WM_UNIT_VALUE" val="384*116"/>
  <p:tag name="KSO_WM_DIAGRAM_GROUP_CODE" val="1691490731"/>
  <p:tag name="KSO_WM_UNIT_TYPE" val="ζ_h_d"/>
  <p:tag name="KSO_WM_UNIT_INDEX" val="1_1_5"/>
  <p:tag name="KSO_WM_UNIT_DIAGRAM_MODELTYPE" val="creativeCrop"/>
  <p:tag name="KSO_WM_BLIP_RECT_LEFT" val="-856"/>
  <p:tag name="KSO_WM_BLIP_RECT_RIGHT" val="-628"/>
  <p:tag name="KSO_WM_BLIP_RECT_TOP" val="-178"/>
  <p:tag name="KSO_WM_BLIP_RECT_BOTTOM" val="-96"/>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77.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6"/>
  <p:tag name="KSO_WM_TEMPLATE_CATEGORY" val="crop"/>
  <p:tag name="KSO_WM_TEMPLATE_INDEX" val="20194997"/>
  <p:tag name="KSO_WM_UNIT_LAYERLEVEL" val="1_1_1"/>
  <p:tag name="KSO_WM_TAG_VERSION" val="1.0"/>
  <p:tag name="KSO_WM_BEAUTIFY_FLAG" val="#wm#"/>
  <p:tag name="KSO_WM_UNIT_VALUE" val="76*90"/>
  <p:tag name="KSO_WM_DIAGRAM_GROUP_CODE" val="1691490731"/>
  <p:tag name="KSO_WM_UNIT_TYPE" val="ζ_h_d"/>
  <p:tag name="KSO_WM_UNIT_INDEX" val="1_1_6"/>
  <p:tag name="KSO_WM_UNIT_DIAGRAM_MODELTYPE" val="creativeCrop"/>
  <p:tag name="KSO_WM_BLIP_RECT_LEFT" val="-785"/>
  <p:tag name="KSO_WM_BLIP_RECT_RIGHT" val="-1154"/>
  <p:tag name="KSO_WM_BLIP_RECT_TOP" val="-873"/>
  <p:tag name="KSO_WM_BLIP_RECT_BOTTOM" val="-926"/>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78.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7"/>
  <p:tag name="KSO_WM_TEMPLATE_CATEGORY" val="crop"/>
  <p:tag name="KSO_WM_TEMPLATE_INDEX" val="20194997"/>
  <p:tag name="KSO_WM_UNIT_LAYERLEVEL" val="1_1_1"/>
  <p:tag name="KSO_WM_TAG_VERSION" val="1.0"/>
  <p:tag name="KSO_WM_BEAUTIFY_FLAG" val="#wm#"/>
  <p:tag name="KSO_WM_UNIT_VALUE" val="76*90"/>
  <p:tag name="KSO_WM_DIAGRAM_GROUP_CODE" val="1691490731"/>
  <p:tag name="KSO_WM_UNIT_TYPE" val="ζ_h_d"/>
  <p:tag name="KSO_WM_UNIT_INDEX" val="1_1_7"/>
  <p:tag name="KSO_WM_UNIT_DIAGRAM_MODELTYPE" val="creativeCrop"/>
  <p:tag name="KSO_WM_BLIP_RECT_LEFT" val="-1166"/>
  <p:tag name="KSO_WM_BLIP_RECT_RIGHT" val="-773"/>
  <p:tag name="KSO_WM_BLIP_RECT_TOP" val="-873"/>
  <p:tag name="KSO_WM_BLIP_RECT_BOTTOM" val="-926"/>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79.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8"/>
  <p:tag name="KSO_WM_TEMPLATE_CATEGORY" val="crop"/>
  <p:tag name="KSO_WM_TEMPLATE_INDEX" val="20194997"/>
  <p:tag name="KSO_WM_UNIT_LAYERLEVEL" val="1_1_1"/>
  <p:tag name="KSO_WM_TAG_VERSION" val="1.0"/>
  <p:tag name="KSO_WM_BEAUTIFY_FLAG" val="#wm#"/>
  <p:tag name="KSO_WM_UNIT_VALUE" val="107*362"/>
  <p:tag name="KSO_WM_DIAGRAM_GROUP_CODE" val="1691490731"/>
  <p:tag name="KSO_WM_UNIT_TYPE" val="ζ_h_d"/>
  <p:tag name="KSO_WM_UNIT_INDEX" val="1_1_8"/>
  <p:tag name="KSO_WM_UNIT_DIAGRAM_MODELTYPE" val="creativeCrop"/>
  <p:tag name="KSO_WM_BLIP_RECT_LEFT" val="-210"/>
  <p:tag name="KSO_WM_BLIP_RECT_RIGHT" val="-198"/>
  <p:tag name="KSO_WM_BLIP_RECT_TOP" val="-572"/>
  <p:tag name="KSO_WM_BLIP_RECT_BOTTOM" val="-669"/>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8.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80.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9"/>
  <p:tag name="KSO_WM_TEMPLATE_CATEGORY" val="crop"/>
  <p:tag name="KSO_WM_TEMPLATE_INDEX" val="20194997"/>
  <p:tag name="KSO_WM_UNIT_LAYERLEVEL" val="1_1_1"/>
  <p:tag name="KSO_WM_TAG_VERSION" val="1.0"/>
  <p:tag name="KSO_WM_BEAUTIFY_FLAG" val="#wm#"/>
  <p:tag name="KSO_WM_UNIT_VALUE" val="34*302"/>
  <p:tag name="KSO_WM_DIAGRAM_GROUP_CODE" val="1691490731"/>
  <p:tag name="KSO_WM_UNIT_TYPE" val="ζ_h_d"/>
  <p:tag name="KSO_WM_UNIT_INDEX" val="1_1_9"/>
  <p:tag name="KSO_WM_UNIT_DIAGRAM_MODELTYPE" val="creativeCrop"/>
  <p:tag name="KSO_WM_BLIP_RECT_LEFT" val="-258"/>
  <p:tag name="KSO_WM_BLIP_RECT_RIGHT" val="-251"/>
  <p:tag name="KSO_WM_BLIP_RECT_TOP" val="-3503"/>
  <p:tag name="KSO_WM_BLIP_RECT_BOTTOM" val="-617"/>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81.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0"/>
  <p:tag name="KSO_WM_TEMPLATE_CATEGORY" val="crop"/>
  <p:tag name="KSO_WM_TEMPLATE_INDEX" val="20194997"/>
  <p:tag name="KSO_WM_UNIT_LAYERLEVEL" val="1_1_1"/>
  <p:tag name="KSO_WM_TAG_VERSION" val="1.0"/>
  <p:tag name="KSO_WM_BEAUTIFY_FLAG" val="#wm#"/>
  <p:tag name="KSO_WM_UNIT_VALUE" val="34*266"/>
  <p:tag name="KSO_WM_DIAGRAM_GROUP_CODE" val="1691490731"/>
  <p:tag name="KSO_WM_UNIT_TYPE" val="ζ_h_d"/>
  <p:tag name="KSO_WM_UNIT_INDEX" val="1_1_10"/>
  <p:tag name="KSO_WM_UNIT_DIAGRAM_MODELTYPE" val="creativeCrop"/>
  <p:tag name="KSO_WM_BLIP_RECT_LEFT" val="-300"/>
  <p:tag name="KSO_WM_BLIP_RECT_RIGHT" val="-291"/>
  <p:tag name="KSO_WM_BLIP_RECT_TOP" val="-3674"/>
  <p:tag name="KSO_WM_BLIP_RECT_BOTTOM" val="-446"/>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82.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1"/>
  <p:tag name="KSO_WM_TEMPLATE_CATEGORY" val="crop"/>
  <p:tag name="KSO_WM_TEMPLATE_INDEX" val="20194997"/>
  <p:tag name="KSO_WM_UNIT_LAYERLEVEL" val="1_1_1"/>
  <p:tag name="KSO_WM_TAG_VERSION" val="1.0"/>
  <p:tag name="KSO_WM_BEAUTIFY_FLAG" val="#wm#"/>
  <p:tag name="KSO_WM_UNIT_VALUE" val="34*231"/>
  <p:tag name="KSO_WM_DIAGRAM_GROUP_CODE" val="1691490731"/>
  <p:tag name="KSO_WM_UNIT_TYPE" val="ζ_h_d"/>
  <p:tag name="KSO_WM_UNIT_INDEX" val="1_1_11"/>
  <p:tag name="KSO_WM_UNIT_DIAGRAM_MODELTYPE" val="creativeCrop"/>
  <p:tag name="KSO_WM_BLIP_RECT_LEFT" val="-353"/>
  <p:tag name="KSO_WM_BLIP_RECT_RIGHT" val="-343"/>
  <p:tag name="KSO_WM_BLIP_RECT_TOP" val="-3851"/>
  <p:tag name="KSO_WM_BLIP_RECT_BOTTOM" val="-291"/>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83.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2"/>
  <p:tag name="KSO_WM_TEMPLATE_CATEGORY" val="crop"/>
  <p:tag name="KSO_WM_TEMPLATE_INDEX" val="20194997"/>
  <p:tag name="KSO_WM_UNIT_LAYERLEVEL" val="1_1_1"/>
  <p:tag name="KSO_WM_TAG_VERSION" val="1.0"/>
  <p:tag name="KSO_WM_BEAUTIFY_FLAG" val="#wm#"/>
  <p:tag name="KSO_WM_UNIT_VALUE" val="64*135"/>
  <p:tag name="KSO_WM_DIAGRAM_GROUP_CODE" val="1691490731"/>
  <p:tag name="KSO_WM_UNIT_TYPE" val="ζ_h_d"/>
  <p:tag name="KSO_WM_UNIT_INDEX" val="1_1_12"/>
  <p:tag name="KSO_WM_UNIT_DIAGRAM_MODELTYPE" val="creativeCrop"/>
  <p:tag name="KSO_WM_BLIP_RECT_LEFT" val="-638"/>
  <p:tag name="KSO_WM_BLIP_RECT_RIGHT" val="-621"/>
  <p:tag name="KSO_WM_BLIP_RECT_TOP" val="-2131"/>
  <p:tag name="KSO_WM_BLIP_RECT_BOTTOM" val="0"/>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84.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3"/>
  <p:tag name="KSO_WM_TEMPLATE_CATEGORY" val="crop"/>
  <p:tag name="KSO_WM_TEMPLATE_INDEX" val="20194997"/>
  <p:tag name="KSO_WM_UNIT_LAYERLEVEL" val="1_1_1"/>
  <p:tag name="KSO_WM_TAG_VERSION" val="1.0"/>
  <p:tag name="KSO_WM_BEAUTIFY_FLAG" val="#wm#"/>
  <p:tag name="KSO_WM_UNIT_VALUE" val="192*298"/>
  <p:tag name="KSO_WM_DIAGRAM_GROUP_CODE" val="1691490731"/>
  <p:tag name="KSO_WM_UNIT_TYPE" val="ζ_h_d"/>
  <p:tag name="KSO_WM_UNIT_INDEX" val="1_1_13"/>
  <p:tag name="KSO_WM_UNIT_DIAGRAM_MODELTYPE" val="creativeCrop"/>
  <p:tag name="KSO_WM_BLIP_RECT_LEFT" val="-263"/>
  <p:tag name="KSO_WM_BLIP_RECT_RIGHT" val="-255"/>
  <p:tag name="KSO_WM_BLIP_RECT_TOP" val="-603"/>
  <p:tag name="KSO_WM_BLIP_RECT_BOTTOM" val="-43"/>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85.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4"/>
  <p:tag name="KSO_WM_TEMPLATE_CATEGORY" val="crop"/>
  <p:tag name="KSO_WM_TEMPLATE_INDEX" val="20194997"/>
  <p:tag name="KSO_WM_UNIT_LAYERLEVEL" val="1_1_1"/>
  <p:tag name="KSO_WM_TAG_VERSION" val="1.0"/>
  <p:tag name="KSO_WM_BEAUTIFY_FLAG" val="#wm#"/>
  <p:tag name="KSO_WM_UNIT_VALUE" val="170*27"/>
  <p:tag name="KSO_WM_DIAGRAM_GROUP_CODE" val="1691490731"/>
  <p:tag name="KSO_WM_UNIT_TYPE" val="ζ_h_d"/>
  <p:tag name="KSO_WM_UNIT_INDEX" val="1_1_14"/>
  <p:tag name="KSO_WM_UNIT_DIAGRAM_MODELTYPE" val="creativeCrop"/>
  <p:tag name="KSO_WM_BLIP_RECT_LEFT" val="-3399"/>
  <p:tag name="KSO_WM_BLIP_RECT_RIGHT" val="-3325"/>
  <p:tag name="KSO_WM_BLIP_RECT_TOP" val="0"/>
  <p:tag name="KSO_WM_BLIP_RECT_BOTTOM" val="-745"/>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86.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5"/>
  <p:tag name="KSO_WM_TEMPLATE_CATEGORY" val="crop"/>
  <p:tag name="KSO_WM_TEMPLATE_INDEX" val="20194997"/>
  <p:tag name="KSO_WM_UNIT_LAYERLEVEL" val="1_1_1"/>
  <p:tag name="KSO_WM_TAG_VERSION" val="1.0"/>
  <p:tag name="KSO_WM_BEAUTIFY_FLAG" val="#wm#"/>
  <p:tag name="KSO_WM_UNIT_VALUE" val="102*152"/>
  <p:tag name="KSO_WM_DIAGRAM_GROUP_CODE" val="1691490731"/>
  <p:tag name="KSO_WM_UNIT_TYPE" val="ζ_h_d"/>
  <p:tag name="KSO_WM_UNIT_INDEX" val="1_1_15"/>
  <p:tag name="KSO_WM_UNIT_DIAGRAM_MODELTYPE" val="creativeCrop"/>
  <p:tag name="KSO_WM_BLIP_RECT_LEFT" val="-863"/>
  <p:tag name="KSO_WM_BLIP_RECT_RIGHT" val="-244"/>
  <p:tag name="KSO_WM_BLIP_RECT_TOP" val="-331"/>
  <p:tag name="KSO_WM_BLIP_RECT_BOTTOM" val="-971"/>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87.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6"/>
  <p:tag name="KSO_WM_TEMPLATE_CATEGORY" val="crop"/>
  <p:tag name="KSO_WM_TEMPLATE_INDEX" val="20194997"/>
  <p:tag name="KSO_WM_UNIT_LAYERLEVEL" val="1_1_1"/>
  <p:tag name="KSO_WM_TAG_VERSION" val="1.0"/>
  <p:tag name="KSO_WM_BEAUTIFY_FLAG" val="#wm#"/>
  <p:tag name="KSO_WM_UNIT_VALUE" val="29*170"/>
  <p:tag name="KSO_WM_DIAGRAM_GROUP_CODE" val="1691490731"/>
  <p:tag name="KSO_WM_UNIT_TYPE" val="ζ_h_d"/>
  <p:tag name="KSO_WM_UNIT_INDEX" val="1_1_16"/>
  <p:tag name="KSO_WM_UNIT_DIAGRAM_MODELTYPE" val="creativeCrop"/>
  <p:tag name="KSO_WM_BLIP_RECT_LEFT" val="-797"/>
  <p:tag name="KSO_WM_BLIP_RECT_RIGHT" val="-187"/>
  <p:tag name="KSO_WM_BLIP_RECT_TOP" val="-2246"/>
  <p:tag name="KSO_WM_BLIP_RECT_BOTTOM" val="-2681"/>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88.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7"/>
  <p:tag name="KSO_WM_TEMPLATE_CATEGORY" val="crop"/>
  <p:tag name="KSO_WM_TEMPLATE_INDEX" val="20194997"/>
  <p:tag name="KSO_WM_UNIT_LAYERLEVEL" val="1_1_1"/>
  <p:tag name="KSO_WM_TAG_VERSION" val="1.0"/>
  <p:tag name="KSO_WM_BEAUTIFY_FLAG" val="#wm#"/>
  <p:tag name="KSO_WM_UNIT_VALUE" val="123*136"/>
  <p:tag name="KSO_WM_DIAGRAM_GROUP_CODE" val="1691490731"/>
  <p:tag name="KSO_WM_UNIT_TYPE" val="ζ_h_d"/>
  <p:tag name="KSO_WM_UNIT_INDEX" val="1_1_17"/>
  <p:tag name="KSO_WM_UNIT_DIAGRAM_MODELTYPE" val="creativeCrop"/>
  <p:tag name="KSO_WM_BLIP_RECT_LEFT" val="-916"/>
  <p:tag name="KSO_WM_BLIP_RECT_RIGHT" val="-333"/>
  <p:tag name="KSO_WM_BLIP_RECT_TOP" val="-721"/>
  <p:tag name="KSO_WM_BLIP_RECT_BOTTOM" val="-348"/>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89.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8"/>
  <p:tag name="KSO_WM_TEMPLATE_CATEGORY" val="crop"/>
  <p:tag name="KSO_WM_TEMPLATE_INDEX" val="20194997"/>
  <p:tag name="KSO_WM_UNIT_LAYERLEVEL" val="1_1_1"/>
  <p:tag name="KSO_WM_TAG_VERSION" val="1.0"/>
  <p:tag name="KSO_WM_BEAUTIFY_FLAG" val="#wm#"/>
  <p:tag name="KSO_WM_UNIT_VALUE" val="29*170"/>
  <p:tag name="KSO_WM_DIAGRAM_GROUP_CODE" val="1691490731"/>
  <p:tag name="KSO_WM_UNIT_TYPE" val="ζ_h_d"/>
  <p:tag name="KSO_WM_UNIT_INDEX" val="1_1_18"/>
  <p:tag name="KSO_WM_UNIT_DIAGRAM_MODELTYPE" val="creativeCrop"/>
  <p:tag name="KSO_WM_BLIP_RECT_LEFT" val="-187"/>
  <p:tag name="KSO_WM_BLIP_RECT_RIGHT" val="-795"/>
  <p:tag name="KSO_WM_BLIP_RECT_TOP" val="-2222"/>
  <p:tag name="KSO_WM_BLIP_RECT_BOTTOM" val="-2644"/>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9.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90.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19"/>
  <p:tag name="KSO_WM_TEMPLATE_CATEGORY" val="crop"/>
  <p:tag name="KSO_WM_TEMPLATE_INDEX" val="20194997"/>
  <p:tag name="KSO_WM_UNIT_LAYERLEVEL" val="1_1_1"/>
  <p:tag name="KSO_WM_TAG_VERSION" val="1.0"/>
  <p:tag name="KSO_WM_BEAUTIFY_FLAG" val="#wm#"/>
  <p:tag name="KSO_WM_UNIT_VALUE" val="123*137"/>
  <p:tag name="KSO_WM_DIAGRAM_GROUP_CODE" val="1691490731"/>
  <p:tag name="KSO_WM_UNIT_TYPE" val="ζ_h_d"/>
  <p:tag name="KSO_WM_UNIT_INDEX" val="1_1_19"/>
  <p:tag name="KSO_WM_UNIT_DIAGRAM_MODELTYPE" val="creativeCrop"/>
  <p:tag name="KSO_WM_BLIP_RECT_LEFT" val="-333"/>
  <p:tag name="KSO_WM_BLIP_RECT_RIGHT" val="-914"/>
  <p:tag name="KSO_WM_BLIP_RECT_TOP" val="-718"/>
  <p:tag name="KSO_WM_BLIP_RECT_BOTTOM" val="-345"/>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91.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20"/>
  <p:tag name="KSO_WM_TEMPLATE_CATEGORY" val="crop"/>
  <p:tag name="KSO_WM_TEMPLATE_INDEX" val="20194997"/>
  <p:tag name="KSO_WM_UNIT_LAYERLEVEL" val="1_1_1"/>
  <p:tag name="KSO_WM_TAG_VERSION" val="1.0"/>
  <p:tag name="KSO_WM_BEAUTIFY_FLAG" val="#wm#"/>
  <p:tag name="KSO_WM_UNIT_VALUE" val="146*111"/>
  <p:tag name="KSO_WM_DIAGRAM_GROUP_CODE" val="1691490731"/>
  <p:tag name="KSO_WM_UNIT_TYPE" val="ζ_h_d"/>
  <p:tag name="KSO_WM_UNIT_INDEX" val="1_1_20"/>
  <p:tag name="KSO_WM_UNIT_DIAGRAM_MODELTYPE" val="creativeCrop"/>
  <p:tag name="KSO_WM_BLIP_RECT_LEFT" val="-1051"/>
  <p:tag name="KSO_WM_BLIP_RECT_RIGHT" val="-504"/>
  <p:tag name="KSO_WM_BLIP_RECT_TOP" val="-66"/>
  <p:tag name="KSO_WM_BLIP_RECT_BOTTOM" val="-818"/>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92.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21"/>
  <p:tag name="KSO_WM_TEMPLATE_CATEGORY" val="crop"/>
  <p:tag name="KSO_WM_TEMPLATE_INDEX" val="20194997"/>
  <p:tag name="KSO_WM_UNIT_LAYERLEVEL" val="1_1_1"/>
  <p:tag name="KSO_WM_TAG_VERSION" val="1.0"/>
  <p:tag name="KSO_WM_BEAUTIFY_FLAG" val="#wm#"/>
  <p:tag name="KSO_WM_UNIT_VALUE" val="102*153"/>
  <p:tag name="KSO_WM_DIAGRAM_GROUP_CODE" val="1691490731"/>
  <p:tag name="KSO_WM_UNIT_TYPE" val="ζ_h_d"/>
  <p:tag name="KSO_WM_UNIT_INDEX" val="1_1_21"/>
  <p:tag name="KSO_WM_UNIT_DIAGRAM_MODELTYPE" val="creativeCrop"/>
  <p:tag name="KSO_WM_BLIP_RECT_LEFT" val="-245"/>
  <p:tag name="KSO_WM_BLIP_RECT_RIGHT" val="-860"/>
  <p:tag name="KSO_WM_BLIP_RECT_TOP" val="-333"/>
  <p:tag name="KSO_WM_BLIP_RECT_BOTTOM" val="-972"/>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93.xml><?xml version="1.0" encoding="utf-8"?>
<p:tagLst xmlns:p="http://schemas.openxmlformats.org/presentationml/2006/main">
  <p:tag name="PA" val="v5.2.2"/>
  <p:tag name="PICTUREFILLRANGE" val="0769c8e3-73e8-4bc3-8154-fa5bc614ccf3"/>
  <p:tag name="KSO_WM_UNIT_HIGHLIGHT" val="0"/>
  <p:tag name="KSO_WM_UNIT_COMPATIBLE" val="0"/>
  <p:tag name="KSO_WM_UNIT_DIAGRAM_ISNUMVISUAL" val="0"/>
  <p:tag name="KSO_WM_UNIT_DIAGRAM_ISREFERUNIT" val="0"/>
  <p:tag name="KSO_WM_UNIT_ID" val="crop20194997_1*ζ_h_d*1_1_22"/>
  <p:tag name="KSO_WM_TEMPLATE_CATEGORY" val="crop"/>
  <p:tag name="KSO_WM_TEMPLATE_INDEX" val="20194997"/>
  <p:tag name="KSO_WM_UNIT_LAYERLEVEL" val="1_1_1"/>
  <p:tag name="KSO_WM_TAG_VERSION" val="1.0"/>
  <p:tag name="KSO_WM_BEAUTIFY_FLAG" val="#wm#"/>
  <p:tag name="KSO_WM_UNIT_VALUE" val="146*112"/>
  <p:tag name="KSO_WM_DIAGRAM_GROUP_CODE" val="1691490731"/>
  <p:tag name="KSO_WM_UNIT_TYPE" val="ζ_h_d"/>
  <p:tag name="KSO_WM_UNIT_INDEX" val="1_1_22"/>
  <p:tag name="KSO_WM_UNIT_DIAGRAM_MODELTYPE" val="creativeCrop"/>
  <p:tag name="KSO_WM_BLIP_RECT_LEFT" val="-504"/>
  <p:tag name="KSO_WM_BLIP_RECT_RIGHT" val="-1045"/>
  <p:tag name="KSO_WM_BLIP_RECT_TOP" val="-67"/>
  <p:tag name="KSO_WM_BLIP_RECT_BOTTOM" val="-818"/>
  <p:tag name="KSO_WM_CREATIVE_CROP_ORG_WIDTH" val="400"/>
  <p:tag name="KSO_WM_CREATIVE_CROP_ORG_HEIGHT" val="312"/>
  <p:tag name="KSO_WM_CREATIVE_CROP_HEIGHT" val="312"/>
  <p:tag name="KSO_WM_CREATIVE_CROP_WIDTH" val="261.7"/>
  <p:tag name="KSO_WM_CREATIVE_CROP_VERSION" val="1"/>
  <p:tag name="KSO_WM_CREATIVE_CROP_TEMPLATE_ID" val="3107013"/>
  <p:tag name="KSO_WM_DIAGRAM_VIRTUALLY_FRAME" val="{&quot;height&quot;:205.15,&quot;left&quot;:329.75,&quot;top&quot;:74.4,&quot;width&quot;:230.2}"/>
</p:tagLst>
</file>

<file path=ppt/tags/tag9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8441_1*a*1"/>
  <p:tag name="KSO_WM_TEMPLATE_CATEGORY" val="custom"/>
  <p:tag name="KSO_WM_TEMPLATE_INDEX" val="20238441"/>
  <p:tag name="KSO_WM_UNIT_LAYERLEVEL" val="1"/>
  <p:tag name="KSO_WM_TAG_VERSION" val="3.0"/>
  <p:tag name="KSO_WM_BEAUTIFY_FLAG" val="#wm#"/>
  <p:tag name="KSO_WM_UNIT_PRESET_TEXT" val="单击此处添加标题"/>
</p:tagLst>
</file>

<file path=ppt/tags/tag9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8441_1*f*1"/>
  <p:tag name="KSO_WM_TEMPLATE_CATEGORY" val="custom"/>
  <p:tag name="KSO_WM_TEMPLATE_INDEX" val="20238441"/>
  <p:tag name="KSO_WM_UNIT_LAYERLEVEL" val="1"/>
  <p:tag name="KSO_WM_TAG_VERSION" val="3.0"/>
  <p:tag name="KSO_WM_UNIT_TEXT_FILL_FORE_SCHEMECOLOR_INDEX_BRIGHTNESS" val="0.35"/>
  <p:tag name="KSO_WM_DIAGRAM_VERSION" val="3"/>
  <p:tag name="KSO_WM_DIAGRAM_COLOR_TRICK" val="1"/>
  <p:tag name="KSO_WM_DIAGRAM_COLOR_TEXT_CAN_REMOVE" val="n"/>
  <p:tag name="KSO_WM_UNIT_LINE_FORE_SCHEMECOLOR_INDEX" val="-2"/>
  <p:tag name="KSO_WM_UNIT_TEXT_FILL_FORE_SCHEMECOLOR_INDEX" val="1"/>
  <p:tag name="KSO_WM_UNIT_TEXT_FILL_TYPE" val="1"/>
  <p:tag name="KSO_WM_DIAGRAM_MAX_ITEMCNT" val="1"/>
  <p:tag name="KSO_WM_DIAGRAM_MIN_ITEMCNT" val="1"/>
  <p:tag name="KSO_WM_DIAGRAM_VIRTUALLY_FRAME" val="{&quot;height&quot;:243.58094787597662,&quot;left&quot;:580.4,&quot;top&quot;:159.89999850295658,&quot;width&quot;:33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1"/>
  <p:tag name="KSO_WM_TEMPLATE_CATEGORY" val="custom"/>
  <p:tag name="KSO_WM_TEMPLATE_INDEX" val="20238441"/>
  <p:tag name="KSO_WM_UNIT_LAYERLEVEL" val="1"/>
  <p:tag name="KSO_WM_TAG_VERSION" val="3.0"/>
  <p:tag name="KSO_WM_BEAUTIFY_FLAG" val="#wm#"/>
  <p:tag name="KSO_WM_UNIT_TYPE" val="i"/>
  <p:tag name="KSO_WM_UNIT_INDEX"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2"/>
  <p:tag name="KSO_WM_TEMPLATE_CATEGORY" val="custom"/>
  <p:tag name="KSO_WM_TEMPLATE_INDEX" val="20238441"/>
  <p:tag name="KSO_WM_UNIT_LAYERLEVEL" val="1"/>
  <p:tag name="KSO_WM_TAG_VERSION" val="3.0"/>
  <p:tag name="KSO_WM_BEAUTIFY_FLAG" val="#wm#"/>
  <p:tag name="KSO_WM_UNIT_TYPE" val="i"/>
  <p:tag name="KSO_WM_UNIT_INDEX" val="2"/>
</p:tagLst>
</file>

<file path=ppt/tags/tag98.xml><?xml version="1.0" encoding="utf-8"?>
<p:tagLst xmlns:p="http://schemas.openxmlformats.org/presentationml/2006/main">
  <p:tag name="KSO_WM_SLIDE_ID" val="custom20238441_1"/>
  <p:tag name="KSO_WM_TEMPLATE_SUBCATEGORY" val="0"/>
  <p:tag name="KSO_WM_TEMPLATE_MASTER_TYPE" val="0"/>
  <p:tag name="KSO_WM_TEMPLATE_COLOR_TYPE" val="0"/>
  <p:tag name="KSO_WM_SLIDE_TYPE" val="text"/>
  <p:tag name="KSO_WM_SLIDE_SUBTYPE" val="pureTxt"/>
  <p:tag name="KSO_WM_SLIDE_ITEM_CNT" val="0"/>
  <p:tag name="KSO_WM_SLIDE_INDEX" val="1"/>
  <p:tag name="KSO_WM_SLIDE_SIZE" val="801*391"/>
  <p:tag name="KSO_WM_SLIDE_POSITION" val="41*74"/>
  <p:tag name="KSO_WM_TAG_VERSION" val="3.0"/>
  <p:tag name="KSO_WM_BEAUTIFY_FLAG" val="#wm#"/>
  <p:tag name="KSO_WM_TEMPLATE_CATEGORY" val="custom"/>
  <p:tag name="KSO_WM_TEMPLATE_INDEX" val="20238441"/>
  <p:tag name="KSO_WM_SLIDE_LAYOUT" val="a_f"/>
  <p:tag name="KSO_WM_SLIDE_LAYOUT_CNT" val="1_1"/>
</p:tagLst>
</file>

<file path=ppt/tags/tag99.xml><?xml version="1.0" encoding="utf-8"?>
<p:tagLst xmlns:p="http://schemas.openxmlformats.org/presentationml/2006/main">
  <p:tag name="KSO_WM_DIAGRAM_VIRTUALLY_FRAME" val="{&quot;height&quot;:370.403937007874,&quot;left&quot;:44.89574803149606,&quot;top&quot;:116.10842519685039,&quot;width&quot;:572.8711023622047}"/>
</p:tagLst>
</file>

<file path=ppt/theme/theme1.xml><?xml version="1.0" encoding="utf-8"?>
<a:theme xmlns:a="http://schemas.openxmlformats.org/drawingml/2006/main" name="Office Theme">
  <a:themeElements>
    <a:clrScheme name="Office">
      <a:dk1>
        <a:srgbClr val="FFFFFF"/>
      </a:dk1>
      <a:lt1>
        <a:srgbClr val="2A4842"/>
      </a:lt1>
      <a:dk2>
        <a:srgbClr val="FFFFFF"/>
      </a:dk2>
      <a:lt2>
        <a:srgbClr val="3A5F58"/>
      </a:lt2>
      <a:accent1>
        <a:srgbClr val="2D8574"/>
      </a:accent1>
      <a:accent2>
        <a:srgbClr val="2D8574"/>
      </a:accent2>
      <a:accent3>
        <a:srgbClr val="2E8D7C"/>
      </a:accent3>
      <a:accent4>
        <a:srgbClr val="25A28B"/>
      </a:accent4>
      <a:accent5>
        <a:srgbClr val="19C0A2"/>
      </a:accent5>
      <a:accent6>
        <a:srgbClr val="226A5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3302</Words>
  <Application>WPS 演示</Application>
  <PresentationFormat>On-screen Show (4:3)</PresentationFormat>
  <Paragraphs>333</Paragraphs>
  <Slides>33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33</vt:i4>
      </vt:variant>
    </vt:vector>
  </HeadingPairs>
  <TitlesOfParts>
    <vt:vector size="43" baseType="lpstr">
      <vt:lpstr>Arial</vt:lpstr>
      <vt:lpstr>宋体</vt:lpstr>
      <vt:lpstr>Wingdings</vt:lpstr>
      <vt:lpstr>微软雅黑</vt:lpstr>
      <vt:lpstr>Arial</vt:lpstr>
      <vt:lpstr>Arial Unicode MS</vt:lpstr>
      <vt:lpstr>Calibri</vt:lpstr>
      <vt:lpstr>华光楷体_CNKI</vt:lpstr>
      <vt:lpstr>华光中楷_CNKI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三、近三十年来我国教育研究的发展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（五）撰写报告</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摩卡小猫</cp:lastModifiedBy>
  <cp:revision>5</cp:revision>
  <dcterms:created xsi:type="dcterms:W3CDTF">2006-08-16T00:00:00Z</dcterms:created>
  <dcterms:modified xsi:type="dcterms:W3CDTF">2024-11-22T08:10:02Z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36938EFD10614F8A9E900298D1F13C06_12</vt:lpwstr>
  </property>
  <property fmtid="{D5CDD505-2E9C-101B-9397-08002B2CF9AE}" pid="3" name="KSOProductBuildVer">
    <vt:lpwstr>2052-12.1.0.18372</vt:lpwstr>
  </property>
</Properties>
</file>