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57" r:id="rId6"/>
    <p:sldId id="287" r:id="rId7"/>
    <p:sldId id="315" r:id="rId8"/>
    <p:sldId id="258" r:id="rId9"/>
    <p:sldId id="314" r:id="rId10"/>
    <p:sldId id="347" r:id="rId11"/>
    <p:sldId id="345" r:id="rId12"/>
    <p:sldId id="348" r:id="rId13"/>
    <p:sldId id="262" r:id="rId14"/>
    <p:sldId id="350" r:id="rId15"/>
    <p:sldId id="351" r:id="rId16"/>
    <p:sldId id="352" r:id="rId17"/>
    <p:sldId id="353" r:id="rId18"/>
    <p:sldId id="381" r:id="rId19"/>
    <p:sldId id="261" r:id="rId20"/>
    <p:sldId id="382" r:id="rId21"/>
    <p:sldId id="383" r:id="rId22"/>
    <p:sldId id="384" r:id="rId23"/>
    <p:sldId id="349" r:id="rId24"/>
    <p:sldId id="260" r:id="rId25"/>
    <p:sldId id="267" r:id="rId26"/>
    <p:sldId id="263" r:id="rId27"/>
    <p:sldId id="388" r:id="rId28"/>
    <p:sldId id="389" r:id="rId29"/>
    <p:sldId id="269" r:id="rId30"/>
    <p:sldId id="386" r:id="rId31"/>
    <p:sldId id="391" r:id="rId32"/>
    <p:sldId id="277" r:id="rId33"/>
    <p:sldId id="285" r:id="rId34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2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gs" Target="tags/tag6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这一句话是对我国教育事业发展的基本要求。既然要建设高质量教育体系，那么作为这个体系中的最基础和起始环节</a:t>
            </a:r>
            <a:r>
              <a:rPr lang="en-US" altLang="zh-CN"/>
              <a:t>——</a:t>
            </a:r>
            <a:r>
              <a:rPr lang="zh-CN" altLang="en-US"/>
              <a:t>学前教育，必然不能缺席，不能掉队，要充分发挥奠基性和持续性的作用和影响。那大家既然选择了学前教育专业，今后也可能会成为一名幼儿教师，那今天我们即将开始学习学前教育专业必学的一门专业基础课</a:t>
            </a:r>
            <a:r>
              <a:rPr lang="en-US" altLang="zh-CN"/>
              <a:t>——</a:t>
            </a:r>
            <a:r>
              <a:rPr lang="zh-CN" altLang="en-US"/>
              <a:t>幼儿园科学教育专题。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居里夫人发现新化学元素；</a:t>
            </a:r>
            <a:r>
              <a:rPr lang="en-US" altLang="zh-CN"/>
              <a:t>“</a:t>
            </a:r>
            <a:r>
              <a:rPr lang="zh-CN" altLang="en-US"/>
              <a:t>月晕而风、础润而雨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/>
              <a:t>原子并不是最小的物质单位</a:t>
            </a:r>
            <a:r>
              <a:rPr lang="en-US" altLang="zh-CN"/>
              <a:t> </a:t>
            </a:r>
            <a:r>
              <a:rPr lang="zh-CN" altLang="en-US"/>
              <a:t>世界上最小的物质单位是夸克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/>
              <a:t>大家都听说过哥白尼吧？就是提出日心说的天文学家。他就是一位勇于为真理和科学献身的勇士，今天我们都已经知道地球围绕着太阳转，但在几百年前的欧洲，教会说什么就是什么，教会宣扬地心说，而哥白尼坚持自己的观点。这个事例就很好地证明了科学是探索世界、获取知识的过程，同时人在生活当中，应当具备一种科学的态度。</a:t>
            </a:r>
            <a:r>
              <a:rPr lang="en-US" altLang="zh-CN"/>
              <a:t>     </a:t>
            </a:r>
            <a:r>
              <a:rPr lang="zh-CN" altLang="en-US"/>
              <a:t>在幼儿园里，幼儿教师肩负着很重要的责任，因为幼儿阶段正是培养孩子个性心理、性格、态度、习惯的关键期，如果此时没有好的引导，以后会事倍功半，因此说，幼儿教师是世界上最伟大的灵魂工程师。用教育家精神中的话来说，我们教师要有启智润心、因材施教的育人智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还记得吗？梵语中的科学指的是特殊的智慧。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通过这个解释</a:t>
            </a:r>
            <a:r>
              <a:rPr lang="en-US" altLang="zh-CN"/>
              <a:t> </a:t>
            </a:r>
            <a:r>
              <a:rPr lang="zh-CN" altLang="en-US"/>
              <a:t>我们大体就能理解，广义的技术其实包含两个方面的因素：精神因素（方法、技能）和物质的因素（工具和设备），它是精神和物质的统一体。</a:t>
            </a:r>
            <a:endParaRPr lang="zh-CN" altLang="en-US"/>
          </a:p>
          <a:p>
            <a:r>
              <a:rPr lang="zh-CN" altLang="en-US"/>
              <a:t>举例：</a:t>
            </a:r>
            <a:r>
              <a:rPr lang="en-US" altLang="zh-CN"/>
              <a:t> </a:t>
            </a:r>
            <a:r>
              <a:rPr lang="zh-CN" altLang="en-US"/>
              <a:t>人工降雨</a:t>
            </a:r>
            <a:r>
              <a:rPr lang="en-US" altLang="zh-CN"/>
              <a:t> </a:t>
            </a:r>
            <a:r>
              <a:rPr lang="zh-CN" altLang="en-US"/>
              <a:t>根据不同云层的物理特性，选择合适时机，用飞机、火箭向云中播撒干冰、碘化银、盐粉等催化剂，使云层降水或增加降水量，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是不是能让我们想到哲学上的共性与个性的关系，启示二者相互区别又相互联系，不能将二者割裂开来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对于儿童来说，科学是什么？这是个值得我们教师与家长深思的问题，儿童眼中的科学不是什么牛顿定律、三角函数，也不是密密麻麻的科学公式。科学是他们生活中的有趣发现，是他们眼中好奇的现象。我们来看这样两个例子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显然，这两位儿童经历了一次典型而且有趣的科学探究活动。起初，科学区投放的磁铁和小汽车引起了儿童摆弄的兴趣，而摆弄的过程又引发了儿童的发现。磁铁能把东西吸过来，它能不能让小汽车跑起来呢？这个问题引发幼儿A去不断重复操作，但是呢，都没有成功。于是就又引起了A进一步思考，为什么小汽车每次都被吸住却跑不起来呢？为了解决这个问题，他寻求了幼儿B的帮助。最终在老师的帮助下，成功让小汽车跑了起来。那么在这个过程中，儿童对事物表现出好奇，提出问题，进行探究，寻求解释，这样的过程就是儿童的科学过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学前儿童科学教育作为幼儿园五大领域的教学内容之一，是未来的幼儿教师必须掌握的一门学科。</a:t>
            </a:r>
            <a:r>
              <a:rPr lang="zh-CN" altLang="en-US">
                <a:sym typeface="+mn-ea"/>
              </a:rPr>
              <a:t>大家未来可能会从事幼儿教师一职，</a:t>
            </a:r>
            <a:r>
              <a:rPr lang="zh-CN" altLang="en-US"/>
              <a:t>大家在掌握学前儿童身心发展的基础上，能够会制定恰当的教学目标，选择适合的科学内容和教学方法，有效开展幼儿园科学教育活动。而这也是我们今后身为幼儿教师必须具备的一项教学能力。接下来，我们将从为什么学？学什么？怎么学？围绕着这三个问题，一起来探讨一下这门课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生活中无处不在的旋转，许多被大人忽视的现象，在儿童眼里是那么的好奇和有趣。这就是儿童的科学。幼儿的生活就是科学，无处不在。是经验性的、是诗意性的、想象性的。</a:t>
            </a:r>
            <a:endParaRPr lang="zh-CN" altLang="en-US"/>
          </a:p>
          <a:p>
            <a:r>
              <a:rPr lang="zh-CN" altLang="en-US"/>
              <a:t>通过对以上的概念的了解，我们可以认识到：科学教育不应等同于以往的常识教育，也不应该只是加上些新内容和动手操作的教育。而是应该在这些的基础上，有意识地引导学生去探索、去发现、去思考、去主动地探究。那么到底该怎么做呢？我们得认识学前儿童学习科学的特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个性特点</a:t>
            </a:r>
            <a:r>
              <a:rPr lang="en-US" altLang="zh-CN"/>
              <a:t> </a:t>
            </a:r>
            <a:r>
              <a:rPr lang="zh-CN" altLang="en-US"/>
              <a:t>性格：儿童有着强烈的好奇心和探究欲望</a:t>
            </a:r>
            <a:r>
              <a:rPr lang="en-US" altLang="zh-CN"/>
              <a:t>   </a:t>
            </a:r>
            <a:r>
              <a:rPr lang="zh-CN" altLang="en-US"/>
              <a:t>杜威的话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从内容上讲：儿童最关心与自然环境有关的问题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以大耳朵图图片头《问题小孩》为例进行解读。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2.</a:t>
            </a:r>
            <a:r>
              <a:rPr lang="zh-CN" altLang="en-US"/>
              <a:t>方法：通过直接经验认识事物</a:t>
            </a:r>
            <a:r>
              <a:rPr lang="en-US" altLang="zh-CN"/>
              <a:t> </a:t>
            </a:r>
            <a:r>
              <a:rPr lang="zh-CN" altLang="en-US"/>
              <a:t>例子：小猪佩奇踩水坑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方法：儿童的探究方法具有非科学性。</a:t>
            </a:r>
            <a:r>
              <a:rPr lang="zh-CN" altLang="en-US">
                <a:sym typeface="+mn-ea"/>
              </a:rPr>
              <a:t>为什么说？</a:t>
            </a:r>
            <a:r>
              <a:rPr lang="en-US" altLang="zh-CN"/>
              <a:t> </a:t>
            </a:r>
            <a:r>
              <a:rPr lang="zh-CN" altLang="en-US"/>
              <a:t>孩子们总是用原有的经验解释事物，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泛灵论思想</a:t>
            </a:r>
            <a:r>
              <a:rPr lang="en-US" altLang="zh-CN"/>
              <a:t>—— </a:t>
            </a:r>
            <a:r>
              <a:rPr lang="zh-CN" altLang="en-US"/>
              <a:t>例子：</a:t>
            </a:r>
            <a:r>
              <a:rPr lang="en-US" altLang="zh-CN"/>
              <a:t>5</a:t>
            </a:r>
            <a:r>
              <a:rPr lang="zh-CN" altLang="en-US"/>
              <a:t>岁的小女孩对妈妈说：</a:t>
            </a:r>
            <a:r>
              <a:rPr lang="en-US" altLang="zh-CN"/>
              <a:t>“</a:t>
            </a:r>
            <a:r>
              <a:rPr lang="zh-CN" altLang="en-US"/>
              <a:t>我知道天上的星星为什么眨眼睛了</a:t>
            </a:r>
            <a:r>
              <a:rPr lang="en-US" altLang="zh-CN"/>
              <a:t> ”</a:t>
            </a:r>
            <a:r>
              <a:rPr lang="zh-CN" altLang="en-US"/>
              <a:t>因为每颗星星上都有一个人，拿手电筒对着我们一会儿开、一会关、我们在地球上看，就好像是星星在眨眼睛一样。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儿童的科学带有主观性和泛灵论的色彩，这既是它的不成熟之处，也是其独特之处。因为正由于这种主观性和泛灵论，而使儿童的科学赋予了诗意和想象的性质。（出自</a:t>
            </a:r>
            <a:r>
              <a:rPr lang="en-US" altLang="zh-CN"/>
              <a:t> </a:t>
            </a:r>
            <a:r>
              <a:rPr lang="zh-CN" altLang="en-US"/>
              <a:t>刘晓东</a:t>
            </a:r>
            <a:r>
              <a:rPr lang="en-US" altLang="zh-CN"/>
              <a:t> </a:t>
            </a:r>
            <a:r>
              <a:rPr lang="zh-CN" altLang="en-US"/>
              <a:t>《对儿童科学教育的批判和重建》）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具有试误性</a:t>
            </a:r>
            <a:r>
              <a:rPr lang="en-US" altLang="zh-CN"/>
              <a:t>——</a:t>
            </a:r>
            <a:r>
              <a:rPr lang="zh-CN" altLang="en-US"/>
              <a:t>通过不断的尝试和错误来建立正确的行为反应，找到正确的解决方案或行为方式。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认识处于不分化的混沌状态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指鹿为马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、把树干叫做木头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认识带有模仿性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给小鸡刮胡子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认识带有明显的拟人化倾向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皮球滚下来，他不乖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认识带有表面性和片面性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其注意往往比较容易集中在具有鲜艳色彩、会发出悦耳声音的、能动的、他感到喜欢的事物上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好奇好问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为什么鸟会飞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初步理解科学现象中表面的简单的因果关系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花不浇水就会死、鸟有翅膀才能飞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开始根据食物的表面属性、功能和情景进行概括分类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根据形状、颜色分类，把太阳和公鸡放一组，把玉米香蕉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有积极的求知欲望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怎么样、怎么做、拆玩具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初步理解科学现象中比较内在的、隐藏的因果关系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圆球、斜面、滚动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在了解了幼儿学习科学的特点之后，我们更应该认识到科学教育不应等同于以往的常识教育，也不应该只是加上些新内容和动手操作的教育。科学教育应该是什么样的呢？我们对他进行一个科学的界定。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对于社会</a:t>
            </a:r>
            <a:r>
              <a:rPr lang="en-US" altLang="zh-CN"/>
              <a:t>: </a:t>
            </a:r>
            <a:r>
              <a:rPr lang="zh-CN" altLang="en-US"/>
              <a:t>科技是第一生产力、人才是第一资源、创新是第一动力；学前儿童科学教育是社会持续发展的需要，为培养具有良好科学素质的公民(包括具有科学技术的专门人才和具有良好科学文化的劳动者)奠定基础。</a:t>
            </a:r>
            <a:endParaRPr lang="zh-CN" altLang="en-US"/>
          </a:p>
          <a:p>
            <a:r>
              <a:rPr lang="zh-CN" altLang="en-US"/>
              <a:t>对于个体：能够促进儿童认识、情感和个性的</a:t>
            </a:r>
            <a:r>
              <a:rPr lang="zh-CN" altLang="en-US"/>
              <a:t>全面发展：</a:t>
            </a:r>
            <a:endParaRPr lang="zh-CN" altLang="en-US"/>
          </a:p>
          <a:p>
            <a:r>
              <a:rPr lang="zh-CN" altLang="en-US"/>
              <a:t>激发学前儿童的</a:t>
            </a:r>
            <a:r>
              <a:rPr lang="zh-CN" altLang="en-US"/>
              <a:t>好奇心、科学兴趣和对周围世界的积极态度；</a:t>
            </a:r>
            <a:endParaRPr lang="zh-CN" altLang="en-US"/>
          </a:p>
          <a:p>
            <a:r>
              <a:rPr lang="zh-CN" altLang="en-US"/>
              <a:t>丰富和积累学前儿童的科学知识和经验；</a:t>
            </a:r>
            <a:endParaRPr lang="zh-CN" altLang="en-US"/>
          </a:p>
          <a:p>
            <a:r>
              <a:rPr lang="zh-CN" altLang="en-US"/>
              <a:t>发展学前儿童的科学技能、教会学科学的方法；</a:t>
            </a:r>
            <a:endParaRPr lang="zh-CN" altLang="en-US"/>
          </a:p>
          <a:p>
            <a:r>
              <a:rPr lang="zh-CN" altLang="en-US"/>
              <a:t>培养学前儿童的主动性、积极性、独立性、创造性、自信心等良好个性品质。</a:t>
            </a:r>
            <a:endParaRPr lang="zh-CN" altLang="en-US"/>
          </a:p>
          <a:p>
            <a:r>
              <a:rPr lang="zh-CN" altLang="en-US"/>
              <a:t>科学教育还会给儿童的一生带来深刻影响，有助于发现</a:t>
            </a:r>
            <a:r>
              <a:rPr lang="zh-CN" altLang="en-US"/>
              <a:t>具有科学潜能的儿童并为其早期发展创造条件。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习近平总书记在全国教育大会上强调，我们要建成教育强国，应当具有强大的思政引领力、人才竞争力、科技支撑力、民生保障力、社会协同力、国际影响力，为以中国式现代化全面推进强国建设、民族复兴伟业提供有力支撑。</a:t>
            </a:r>
            <a:endParaRPr lang="zh-CN" altLang="en-US"/>
          </a:p>
          <a:p>
            <a:r>
              <a:rPr lang="zh-CN" altLang="en-US"/>
              <a:t>大家关注新闻的话，可以清楚地感受到风云变幻、复杂多变的国际形势、巴以冲突、俄乌战争，朝鲜要介入俄乌战争，在这样紧张的局势下，我国</a:t>
            </a:r>
            <a:r>
              <a:rPr lang="en-US" altLang="zh-CN"/>
              <a:t>10.11</a:t>
            </a:r>
            <a:r>
              <a:rPr lang="zh-CN" altLang="en-US"/>
              <a:t>日成功试射一枚东风</a:t>
            </a:r>
            <a:r>
              <a:rPr lang="en-US" altLang="zh-CN"/>
              <a:t>31AG</a:t>
            </a:r>
            <a:r>
              <a:rPr lang="zh-CN" altLang="en-US"/>
              <a:t>洲际弹道导弹，这次试射不同寻常，不仅展示了我国的和力量，也凸显了我国的战略威慑领域的实战能力，这就是科学技术的创新。特朗普上台，好打商战，也有人预测会对我国新能源汽车形成贸易壁垒，加征关税，加之之前美国制裁华为，华为在逆境中崛起，继麒麟芯片、鸿蒙系统后，华为也在一直寻求技术突破，进行自主研发。说了这么多，我们是真切能感受到科技自立自强是国家的强盛之基，安全之要，面对空前激烈的科技竞争，只有努力攀登科学高峰，把关键核心技术牢牢掌握在自己手中，才能从根本上保障高质量发展和高水平安全。而人才是实现民族复兴、赢得国际竞争主动的战略资源，我们为强国建设、民族复兴提供人才保证和智力支持。这对于我们幼儿教师而言，在这场人才培养的接力赛中，相当于接过来第一棒，培养幼儿科学探究的兴趣、激发幼儿科学潜能，这需要我们自己真的是要有心有大我、至诚报国的理想信念，勤学笃行求实创新的躬耕态度。但愿我们学前儿童科学教育事业在各位老师的努力下，为国家的发展奠基，留下浓墨重彩的一笔！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对于社会</a:t>
            </a:r>
            <a:r>
              <a:rPr lang="en-US" altLang="zh-CN"/>
              <a:t>: </a:t>
            </a:r>
            <a:r>
              <a:rPr lang="zh-CN" altLang="en-US"/>
              <a:t>科技是第一生产力、人才是第一资源、创新是第一动力；学前儿童科学教育是社会持续发展的需要，为培养具有良好科学素质的公民(包括具有科学技术的专门人才和具有良好科学文化的劳动者)奠定基础。</a:t>
            </a:r>
            <a:endParaRPr lang="zh-CN" altLang="en-US"/>
          </a:p>
          <a:p>
            <a:r>
              <a:rPr lang="zh-CN" altLang="en-US"/>
              <a:t>对于个体：能够促进儿童认识、情感和个性的</a:t>
            </a:r>
            <a:r>
              <a:rPr lang="zh-CN" altLang="en-US"/>
              <a:t>全面发展：</a:t>
            </a:r>
            <a:endParaRPr lang="zh-CN" altLang="en-US"/>
          </a:p>
          <a:p>
            <a:r>
              <a:rPr lang="zh-CN" altLang="en-US"/>
              <a:t>激发学前儿童的</a:t>
            </a:r>
            <a:r>
              <a:rPr lang="zh-CN" altLang="en-US"/>
              <a:t>好奇心、科学兴趣和对周围世界的积极态度；</a:t>
            </a:r>
            <a:endParaRPr lang="zh-CN" altLang="en-US"/>
          </a:p>
          <a:p>
            <a:r>
              <a:rPr lang="zh-CN" altLang="en-US"/>
              <a:t>丰富和积累学前儿童的科学知识和经验；</a:t>
            </a:r>
            <a:endParaRPr lang="zh-CN" altLang="en-US"/>
          </a:p>
          <a:p>
            <a:r>
              <a:rPr lang="zh-CN" altLang="en-US"/>
              <a:t>发展学前儿童的科学技能、教会学科学的方法；</a:t>
            </a:r>
            <a:endParaRPr lang="zh-CN" altLang="en-US"/>
          </a:p>
          <a:p>
            <a:r>
              <a:rPr lang="zh-CN" altLang="en-US"/>
              <a:t>培养学前儿童的主动性、积极性、独立性、创造性、自信心等良好个性品质。</a:t>
            </a:r>
            <a:endParaRPr lang="zh-CN" altLang="en-US"/>
          </a:p>
          <a:p>
            <a:r>
              <a:rPr lang="zh-CN" altLang="en-US"/>
              <a:t>科学教育还会给儿童的一生带来深刻影响，有助于发现</a:t>
            </a:r>
            <a:r>
              <a:rPr lang="zh-CN" altLang="en-US"/>
              <a:t>具有科学潜能的儿童并为其早期发展创造条件。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那这本书都具体讲了哪些知识？我们又该如何学习呢？在这里，我建议同学们拿到任何一本文法类的书籍，（理工类，咱不敢妄加论断）咱们先看目录，大体梳理清楚有多少章？每个章节的联系是什么？只有弄懂这本书的脉络，才能让我们接下来的学习事半功倍。具体可以从这三个问题着手</a:t>
            </a:r>
            <a:r>
              <a:rPr lang="en-US" altLang="zh-CN">
                <a:sym typeface="+mn-ea"/>
              </a:rPr>
              <a:t>——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重点内容：目标、内容、方法、活动的设计与评价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我们都知道，科学的迅速发展，推动了技术、社会经济和文化的巨大进步，人类的生活得到很大的改善。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我们都知道，我们真切地感受到了科学的迅速发展，推动了技术、社会经济和文化的巨大进步，人类的生活得到很大的改善。</a:t>
            </a:r>
            <a:endParaRPr lang="zh-CN" altLang="en-US"/>
          </a:p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提到科学这个词，你们会想到什么？（请同学们思考）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其实越简单的词汇越难解释，</a:t>
            </a:r>
            <a:r>
              <a:rPr lang="en-US" altLang="zh-CN"/>
              <a:t> </a:t>
            </a:r>
            <a:r>
              <a:rPr lang="zh-CN" altLang="en-US"/>
              <a:t>科学就是一个难以界定的名词</a:t>
            </a:r>
            <a:endParaRPr lang="zh-CN" altLang="en-US"/>
          </a:p>
          <a:p>
            <a:r>
              <a:rPr lang="en-US" altLang="zh-CN"/>
              <a:t> </a:t>
            </a:r>
            <a:r>
              <a:rPr lang="zh-CN" altLang="en-US"/>
              <a:t>介绍为三种，那大家自己的定义呢？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从《辞海》中对科学的解释，我们可以看到科学不是一个静态的知识体系，而是一个动态的发展过程，科学可以理解成是一个开放的知识体系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1" Type="http://schemas.openxmlformats.org/officeDocument/2006/relationships/notesSlide" Target="../notesSlides/notesSlide24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13.jpe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30.jpeg"/><Relationship Id="rId2" Type="http://schemas.openxmlformats.org/officeDocument/2006/relationships/tags" Target="../tags/tag57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3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3472968" y="-2168969"/>
            <a:ext cx="5246064" cy="10515600"/>
          </a:xfrm>
          <a:prstGeom prst="rect">
            <a:avLst/>
          </a:prstGeom>
          <a:effectLst>
            <a:outerShdw blurRad="50800" dist="38100" dir="2700000">
              <a:srgbClr val="000000">
                <a:alpha val="20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 rot="0">
            <a:off x="3656700" y="1643063"/>
            <a:ext cx="4878600" cy="108149"/>
            <a:chOff x="3656700" y="1643063"/>
            <a:chExt cx="4878600" cy="108149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3656700" y="1643063"/>
              <a:ext cx="1448152" cy="95250"/>
              <a:chOff x="3656700" y="1643063"/>
              <a:chExt cx="1448152" cy="95250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3656700" y="1681163"/>
                <a:ext cx="1447017" cy="19050"/>
              </a:xfrm>
              <a:prstGeom prst="rect">
                <a:avLst/>
              </a:prstGeom>
              <a:solidFill>
                <a:schemeClr val="accent1">
                  <a:alpha val="100000"/>
                </a:schemeClr>
              </a:solidFill>
            </p:spPr>
          </p:sp>
          <p:sp>
            <p:nvSpPr>
              <p:cNvPr id="6" name="AutoShape 6"/>
              <p:cNvSpPr/>
              <p:nvPr/>
            </p:nvSpPr>
            <p:spPr>
              <a:xfrm>
                <a:off x="5009602" y="1643063"/>
                <a:ext cx="95250" cy="9525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0" flipH="1">
              <a:off x="7087148" y="1655962"/>
              <a:ext cx="1448152" cy="95250"/>
              <a:chOff x="7087148" y="1655962"/>
              <a:chExt cx="1448152" cy="95250"/>
            </a:xfrm>
          </p:grpSpPr>
          <p:sp>
            <p:nvSpPr>
              <p:cNvPr id="8" name="AutoShape 8"/>
              <p:cNvSpPr/>
              <p:nvPr/>
            </p:nvSpPr>
            <p:spPr>
              <a:xfrm flipH="1">
                <a:off x="7087148" y="1694062"/>
                <a:ext cx="1447017" cy="19050"/>
              </a:xfrm>
              <a:prstGeom prst="rect">
                <a:avLst/>
              </a:prstGeom>
              <a:solidFill>
                <a:schemeClr val="accent1">
                  <a:alpha val="100000"/>
                </a:schemeClr>
              </a:solidFill>
            </p:spPr>
          </p:sp>
          <p:sp>
            <p:nvSpPr>
              <p:cNvPr id="9" name="AutoShape 9"/>
              <p:cNvSpPr/>
              <p:nvPr/>
            </p:nvSpPr>
            <p:spPr>
              <a:xfrm flipH="1">
                <a:off x="8440050" y="1655962"/>
                <a:ext cx="95250" cy="9525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</p:spPr>
          </p:sp>
        </p:grpSp>
      </p:grpSp>
      <p:sp>
        <p:nvSpPr>
          <p:cNvPr id="10" name="AutoShape 10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31645"/>
            <a:ext cx="12192000" cy="3413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350623" y="2496658"/>
            <a:ext cx="4191884" cy="43613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001579" y="3365188"/>
            <a:ext cx="2859855" cy="27939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422417" flipH="1">
            <a:off x="10145241" y="206279"/>
            <a:ext cx="1580510" cy="154411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83281" y="2095955"/>
            <a:ext cx="7225437" cy="19773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幼儿园科学教育</a:t>
            </a:r>
            <a:r>
              <a:rPr lang="zh-CN" altLang="en-US" sz="49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专题</a:t>
            </a:r>
            <a:endParaRPr lang="zh-CN" altLang="en-US" sz="49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3791053" y="4879211"/>
            <a:ext cx="4609893" cy="434059"/>
            <a:chOff x="3791053" y="4879211"/>
            <a:chExt cx="4609893" cy="434059"/>
          </a:xfrm>
        </p:grpSpPr>
        <p:sp>
          <p:nvSpPr>
            <p:cNvPr id="17" name="AutoShape 17"/>
            <p:cNvSpPr/>
            <p:nvPr/>
          </p:nvSpPr>
          <p:spPr>
            <a:xfrm>
              <a:off x="3791053" y="4879211"/>
              <a:ext cx="2056587" cy="434059"/>
            </a:xfrm>
            <a:prstGeom prst="rect">
              <a:avLst/>
            </a:prstGeom>
            <a:noFill/>
          </p:spPr>
          <p:txBody>
            <a:bodyPr vert="horz" wrap="square" lIns="66008" tIns="33052" rIns="66008" bIns="33052" rtlCol="0" anchor="ctr" anchorCtr="1">
              <a:no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800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主讲</a:t>
              </a:r>
              <a:r>
                <a:rPr lang="en-US" sz="1800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人：</a:t>
              </a:r>
              <a:r>
                <a:rPr lang="zh-CN" altLang="en-US" sz="1800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王超</a:t>
              </a:r>
              <a:endParaRPr lang="zh-CN" altLang="en-US" sz="18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323803" y="4879211"/>
              <a:ext cx="2077143" cy="419156"/>
            </a:xfrm>
            <a:prstGeom prst="rect">
              <a:avLst/>
            </a:prstGeom>
            <a:noFill/>
          </p:spPr>
          <p:txBody>
            <a:bodyPr vert="horz" wrap="square" lIns="66008" tIns="33052" rIns="66008" bIns="33052" rtlCol="0" anchor="ctr" anchorCtr="1">
              <a:no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2024-11-20</a:t>
              </a:r>
              <a:endParaRPr lang="en-US" sz="1100"/>
            </a:p>
          </p:txBody>
        </p:sp>
      </p:grpSp>
      <p:sp>
        <p:nvSpPr>
          <p:cNvPr id="19" name="AutoShape 19"/>
          <p:cNvSpPr/>
          <p:nvPr/>
        </p:nvSpPr>
        <p:spPr>
          <a:xfrm>
            <a:off x="4917445" y="1481110"/>
            <a:ext cx="2357110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defRPr/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EDUCATION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228600"/>
            <a:ext cx="5371465" cy="331533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2286000"/>
            <a:ext cx="5565775" cy="35083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2200" y="6019800"/>
            <a:ext cx="7431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从面朝黄土背朝天到科学提供农作物增产的全新技术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057822" y="-1616070"/>
            <a:ext cx="4766950" cy="9663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474631" y="422783"/>
            <a:ext cx="1580510" cy="15441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40" y="3429000"/>
            <a:ext cx="3285284" cy="3225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5496" y="1414285"/>
            <a:ext cx="1874794" cy="1831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552796" y="4408288"/>
            <a:ext cx="2364413" cy="23099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38800" y="2286000"/>
            <a:ext cx="3760470" cy="19424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zh-CN" altLang="en-US" sz="4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什么是科学？</a:t>
            </a:r>
            <a:endParaRPr lang="zh-CN" altLang="en-US" sz="4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125100" y="2742931"/>
            <a:ext cx="1297399" cy="12087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p>
            <a:pPr algn="r">
              <a:defRPr/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4800856" y="1981178"/>
            <a:ext cx="0" cy="218384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2615" y="657225"/>
            <a:ext cx="9989185" cy="5850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3200"/>
              <a:t>英国著名科学家贝尔纳为代表的科学家们认为：</a:t>
            </a:r>
            <a:r>
              <a:rPr lang="en-US" altLang="zh-CN" sz="3200"/>
              <a:t>“</a:t>
            </a:r>
            <a:r>
              <a:rPr lang="zh-CN" altLang="en-US" sz="3200">
                <a:solidFill>
                  <a:srgbClr val="0070C0"/>
                </a:solidFill>
              </a:rPr>
              <a:t>科学在不同时期、不同场合有不同的意义</a:t>
            </a:r>
            <a:r>
              <a:rPr lang="en-US" altLang="zh-CN" sz="3200"/>
              <a:t>”</a:t>
            </a:r>
            <a:endParaRPr lang="en-US" altLang="zh-CN" sz="3200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3200"/>
              <a:t>梵语中的</a:t>
            </a:r>
            <a:r>
              <a:rPr lang="en-US" altLang="zh-CN" sz="3200"/>
              <a:t>“</a:t>
            </a:r>
            <a:r>
              <a:rPr lang="zh-CN" altLang="en-US" sz="3200"/>
              <a:t>科学</a:t>
            </a:r>
            <a:r>
              <a:rPr lang="en-US" altLang="zh-CN" sz="3200"/>
              <a:t>”</a:t>
            </a:r>
            <a:r>
              <a:rPr lang="zh-CN" altLang="en-US" sz="3200"/>
              <a:t>一词指</a:t>
            </a:r>
            <a:r>
              <a:rPr lang="en-US" altLang="zh-CN" sz="3200"/>
              <a:t>“</a:t>
            </a:r>
            <a:r>
              <a:rPr lang="zh-CN" altLang="en-US" sz="3200">
                <a:solidFill>
                  <a:srgbClr val="0070C0"/>
                </a:solidFill>
              </a:rPr>
              <a:t>特殊的智慧</a:t>
            </a:r>
            <a:r>
              <a:rPr lang="en-US" altLang="zh-CN" sz="3200"/>
              <a:t>”</a:t>
            </a:r>
            <a:endParaRPr lang="en-US" altLang="zh-CN" sz="3200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3200"/>
              <a:t>拉丁文中的</a:t>
            </a:r>
            <a:r>
              <a:rPr lang="en-US" altLang="zh-CN" sz="3200"/>
              <a:t>“</a:t>
            </a:r>
            <a:r>
              <a:rPr lang="zh-CN" altLang="en-US" sz="3200"/>
              <a:t>科学</a:t>
            </a:r>
            <a:r>
              <a:rPr lang="en-US" altLang="zh-CN" sz="3200"/>
              <a:t>”</a:t>
            </a:r>
            <a:r>
              <a:rPr lang="zh-CN" altLang="en-US" sz="3200"/>
              <a:t>指的是</a:t>
            </a:r>
            <a:r>
              <a:rPr lang="en-US" altLang="zh-CN" sz="3200"/>
              <a:t>“</a:t>
            </a:r>
            <a:r>
              <a:rPr lang="zh-CN" altLang="en-US" sz="3200">
                <a:solidFill>
                  <a:srgbClr val="0070C0"/>
                </a:solidFill>
              </a:rPr>
              <a:t>知识</a:t>
            </a:r>
            <a:r>
              <a:rPr lang="en-US" altLang="zh-CN" sz="3200"/>
              <a:t>”</a:t>
            </a:r>
            <a:endParaRPr lang="en-US" altLang="zh-CN" sz="3200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3200"/>
              <a:t>《辞海》中关于</a:t>
            </a:r>
            <a:r>
              <a:rPr lang="en-US" altLang="zh-CN" sz="3200"/>
              <a:t>“</a:t>
            </a:r>
            <a:r>
              <a:rPr lang="zh-CN" altLang="en-US" sz="3200"/>
              <a:t>科学</a:t>
            </a:r>
            <a:r>
              <a:rPr lang="en-US" altLang="zh-CN" sz="3200"/>
              <a:t>”</a:t>
            </a:r>
            <a:r>
              <a:rPr lang="zh-CN" altLang="en-US" sz="3200"/>
              <a:t>的解释：</a:t>
            </a:r>
            <a:endParaRPr lang="zh-CN" altLang="en-US" sz="3200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3200"/>
              <a:t>            </a:t>
            </a:r>
            <a:r>
              <a:rPr lang="zh-CN" altLang="en-US" sz="3200"/>
              <a:t>科学是关于自然、社会和思维的知识体系，是一种探索的过程，是社会实践经验的总结，并在社会实践中得到检验和发展。</a:t>
            </a:r>
            <a:endParaRPr lang="zh-CN" altLang="en-US" sz="3200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1905000" y="1483360"/>
            <a:ext cx="5168900" cy="122618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科学是人们对客观世界的认识，是反映客观事实和规律的知识体系</a:t>
            </a:r>
            <a:endParaRPr lang="zh-CN" alt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本书对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的认识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1483360"/>
            <a:ext cx="3659505" cy="4236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1892935" y="1779905"/>
            <a:ext cx="5168900" cy="81026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科学是探索世界、获取知识的过程</a:t>
            </a:r>
            <a:endParaRPr lang="zh-CN" alt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本书对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的认识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5"/>
          <a:srcRect b="5632"/>
          <a:stretch>
            <a:fillRect/>
          </a:stretch>
        </p:blipFill>
        <p:spPr>
          <a:xfrm>
            <a:off x="7391400" y="1342390"/>
            <a:ext cx="4272915" cy="3915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1828800" y="1905000"/>
            <a:ext cx="5168900" cy="64008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科学是一种看待世界的方法和态度</a:t>
            </a:r>
            <a:endParaRPr lang="zh-CN" alt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本书对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的认识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935" y="4343400"/>
            <a:ext cx="5756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培养孩子具有科学的态度比告诉他一个科学的结果重要的多。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7543800" y="1342390"/>
            <a:ext cx="3908425" cy="4074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057822" y="-1616070"/>
            <a:ext cx="4766950" cy="9663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474631" y="422783"/>
            <a:ext cx="1580510" cy="15441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40" y="3429000"/>
            <a:ext cx="3285284" cy="3225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5496" y="1414285"/>
            <a:ext cx="1874794" cy="1831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552796" y="4408288"/>
            <a:ext cx="2364413" cy="23099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67065" y="2209492"/>
            <a:ext cx="5326619" cy="194251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zh-CN" altLang="en-US" sz="4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什么是技术？</a:t>
            </a:r>
            <a:endParaRPr lang="zh-CN" altLang="en-US" sz="4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379" y="2358887"/>
            <a:ext cx="3379384" cy="2732972"/>
          </a:xfrm>
          <a:prstGeom prst="rect">
            <a:avLst/>
          </a:prstGeom>
        </p:spPr>
      </p:pic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4711065" y="1092200"/>
            <a:ext cx="6791325" cy="619125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对技术的本质和意义进行考察研究，始于古希腊。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4711065" y="2819400"/>
            <a:ext cx="6882130" cy="619125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亚里士多德把技术看作是</a:t>
            </a:r>
            <a:r>
              <a:rPr lang="zh-CN" altLang="en-US" sz="2400" b="1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的智慧。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4724400" y="4800600"/>
            <a:ext cx="6793230" cy="619125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英国思想家培根曾提出要把技术作为</a:t>
            </a:r>
            <a:r>
              <a:rPr lang="zh-CN" altLang="en-US" sz="2400" b="1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操作性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学问来研究。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什么是技术？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1710" y="990600"/>
            <a:ext cx="102279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《辞海》中对技术的解释是：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zh-CN" altLang="en-US" sz="2800"/>
              <a:t>第一、泛指根据生产实践经验和自然科学原理而发展成的各种工艺</a:t>
            </a:r>
            <a:r>
              <a:rPr lang="zh-CN" altLang="en-US" sz="2800">
                <a:solidFill>
                  <a:srgbClr val="00B050"/>
                </a:solidFill>
              </a:rPr>
              <a:t>操作方法和技能</a:t>
            </a:r>
            <a:r>
              <a:rPr lang="zh-CN" altLang="en-US" sz="2800"/>
              <a:t>。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第二、除操作技能外，广义地讲，还包括相应的</a:t>
            </a:r>
            <a:r>
              <a:rPr lang="zh-CN" altLang="en-US" sz="2800">
                <a:solidFill>
                  <a:srgbClr val="00B050"/>
                </a:solidFill>
              </a:rPr>
              <a:t>生产工具和其他物质设备</a:t>
            </a:r>
            <a:r>
              <a:rPr lang="zh-CN" altLang="en-US" sz="2800"/>
              <a:t>，以及生产的工艺过程或作业程度、方法。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057822" y="-1616070"/>
            <a:ext cx="4766950" cy="9663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474631" y="422783"/>
            <a:ext cx="1580510" cy="15441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40" y="3429000"/>
            <a:ext cx="3285284" cy="3225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5496" y="1414285"/>
            <a:ext cx="1874794" cy="1831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552796" y="4408288"/>
            <a:ext cx="2364413" cy="23099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08045" y="2209800"/>
            <a:ext cx="7407910" cy="19424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zh-CN" altLang="en-US" sz="4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科学和技术的区别是什么？</a:t>
            </a:r>
            <a:endParaRPr lang="zh-CN" altLang="en-US" sz="4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04800" y="286385"/>
            <a:ext cx="11627485" cy="6285230"/>
          </a:xfrm>
          <a:prstGeom prst="roundRect">
            <a:avLst/>
          </a:prstGeom>
        </p:spPr>
      </p:pic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1219200" y="838200"/>
            <a:ext cx="8928100" cy="3932555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2">
                    <a:alpha val="80000"/>
                  </a:schemeClr>
                </a:solidFill>
              </a14:hiddenFill>
            </a:ext>
          </a:extLst>
        </p:spPr>
      </p:sp>
      <p:sp>
        <p:nvSpPr>
          <p:cNvPr id="11" name="文本框 10"/>
          <p:cNvSpPr txBox="1"/>
          <p:nvPr/>
        </p:nvSpPr>
        <p:spPr>
          <a:xfrm>
            <a:off x="914400" y="1828800"/>
            <a:ext cx="102349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华光楷体_CNKI" panose="02000500000000000000" charset="-122"/>
                <a:ea typeface="华光楷体_CNKI" panose="02000500000000000000" charset="-122"/>
              </a:rPr>
              <a:t>党的二十大报告指出，坚持以人民为中心发展教育，加快建设</a:t>
            </a:r>
            <a:r>
              <a:rPr lang="zh-CN" altLang="en-US" sz="3200" b="1">
                <a:solidFill>
                  <a:srgbClr val="FF0000"/>
                </a:solidFill>
                <a:latin typeface="华光楷体_CNKI" panose="02000500000000000000" charset="-122"/>
                <a:ea typeface="华光楷体_CNKI" panose="02000500000000000000" charset="-122"/>
              </a:rPr>
              <a:t>高质量教育</a:t>
            </a:r>
            <a:r>
              <a:rPr lang="zh-CN" altLang="en-US" sz="3200" b="1">
                <a:latin typeface="华光楷体_CNKI" panose="02000500000000000000" charset="-122"/>
                <a:ea typeface="华光楷体_CNKI" panose="02000500000000000000" charset="-122"/>
              </a:rPr>
              <a:t>体系，发展素质教育，促进教育公平</a:t>
            </a:r>
            <a:r>
              <a:rPr lang="zh-CN" altLang="en-US" sz="3200" b="1">
                <a:latin typeface="华光中楷_CNKI" panose="02000500000000000000" charset="-122"/>
                <a:ea typeface="华光中楷_CNKI" panose="02000500000000000000" charset="-122"/>
              </a:rPr>
              <a:t>。</a:t>
            </a:r>
            <a:endParaRPr lang="zh-CN" altLang="en-US" sz="3200" b="1">
              <a:latin typeface="华光中楷_CNKI" panose="02000500000000000000" charset="-122"/>
              <a:ea typeface="华光中楷_CNKI" panose="020005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9296400" y="2971800"/>
            <a:ext cx="2712085" cy="3616325"/>
          </a:xfrm>
          <a:prstGeom prst="round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69240" y="152400"/>
          <a:ext cx="8721090" cy="601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545"/>
                <a:gridCol w="4360545"/>
              </a:tblGrid>
              <a:tr h="822960">
                <a:tc>
                  <a:txBody>
                    <a:bodyPr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200"/>
                        <a:t>科学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200"/>
                        <a:t>技术</a:t>
                      </a:r>
                      <a:endParaRPr lang="zh-CN" altLang="en-US" sz="3200"/>
                    </a:p>
                  </a:txBody>
                  <a:tcPr/>
                </a:tc>
              </a:tr>
              <a:tr h="1038225"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以认识自然为目的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以改造自然为目的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  <a:tr h="1038860"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回答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uFillTx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是什么、为什么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uFillTx/>
                        </a:rPr>
                        <a:t>”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的问题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回答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uFillTx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做什么、怎么做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uFillTx/>
                        </a:rPr>
                        <a:t>”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的问题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  <a:tr h="1038860"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获得新知识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获得新发明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  <a:tr h="1038225"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从实践上升到理论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将理论应用到实践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  <a:tr h="1038860"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从个别现象上升到一般原理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uFillTx/>
                        </a:rPr>
                        <a:t>将一般原理应用到个别问题</a:t>
                      </a:r>
                      <a:endParaRPr lang="zh-CN" altLang="en-US" sz="2400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057822" y="-1616070"/>
            <a:ext cx="4766950" cy="9663768"/>
          </a:xfrm>
          <a:prstGeom prst="rect">
            <a:avLst/>
          </a:prstGeom>
        </p:spPr>
      </p:pic>
      <p:cxnSp>
        <p:nvCxnSpPr>
          <p:cNvPr id="3" name="Connector 3"/>
          <p:cNvCxnSpPr/>
          <p:nvPr/>
        </p:nvCxnSpPr>
        <p:spPr>
          <a:xfrm>
            <a:off x="5150106" y="2072618"/>
            <a:ext cx="0" cy="218384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474631" y="422783"/>
            <a:ext cx="1580510" cy="15441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40" y="3429000"/>
            <a:ext cx="3285284" cy="3225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5496" y="1414285"/>
            <a:ext cx="1874794" cy="1831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552796" y="4408288"/>
            <a:ext cx="2364413" cy="230996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600715" y="2523221"/>
            <a:ext cx="1297399" cy="12087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defRPr/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5422130" y="2166947"/>
            <a:ext cx="5326619" cy="194251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zh-CN" altLang="en-US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儿童的科学是什么？</a:t>
            </a:r>
            <a:endParaRPr lang="zh-CN" altLang="en-US" sz="36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241" r="32241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486400" y="609600"/>
            <a:ext cx="6370955" cy="38030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/>
              <a:t>        科学区中，两位小朋友在玩儿磁铁。他们一会儿吸吸这个，一会儿吸吸那个，玩儿的很高兴。这时，幼儿A发现旁边有辆小汽车，就拿起来玩儿。然后把它放到一块儿薄木板上，他想让小汽车在木板上跑起来，就用磁铁在前面吸，后面吸，各个方向吸，想让小汽车跟着磁铁走。可是小汽车被吸到磁铁上并没有跑起来，幼儿A就去找幼儿B帮忙，两个人一起忙活起来，可是忙了半天也没有找到合适的办法，两个人有点儿泄气了。他们放下磁铁和小汽车，不想玩儿了。这时，教师走过来，拿起磁铁和小汽车说，这辆小汽车真漂亮，我们想办法让小汽车在路上跑起来吧。两位小朋友听见了，都围拢过来。</a:t>
            </a:r>
            <a:endParaRPr lang="en-US"/>
          </a:p>
          <a:p>
            <a:pPr algn="l">
              <a:lnSpc>
                <a:spcPct val="140000"/>
              </a:lnSpc>
              <a:defRPr/>
            </a:pPr>
            <a:r>
              <a:rPr lang="en-US"/>
              <a:t>         教师把磁铁放到木板的下面，在小汽车的正下方，然后把磁铁贴着薄木板向前移动。小汽车跟着磁铁动起来了，小汽车开了，小汽车开了。两位小朋友欢呼起来，他们玩儿小汽车玩儿了很久</a:t>
            </a:r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47675" y="381000"/>
            <a:ext cx="2913380" cy="1010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磁铁探究活动</a:t>
            </a:r>
            <a:endParaRPr lang="zh-CN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76200" y="4572000"/>
            <a:ext cx="2494915" cy="2018030"/>
          </a:xfrm>
          <a:prstGeom prst="rect">
            <a:avLst/>
          </a:prstGeom>
        </p:spPr>
      </p:pic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31495" y="914400"/>
            <a:ext cx="11012805" cy="377761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中有什么东西会旋转呢？孩子们议论纷纷。旋转是接送车转动的轮子，是司机叔叔手中的方向盘，是妈妈买来的陀螺。是幼儿园里好玩儿的呼啦圈，是洗衣机里的大漩涡，是电视里威力无比的龙卷风，各种各样的旋转吸引了孩子们，他们睁大眼睛，充满了好奇。生活中有这么多神奇的旋转，那我们自己呢？孩子们兴奋的发现，原来我们自己的身体从上到下都会旋转，头、眼珠、嘴巴、手臂、腰、膝盖。脚，甚至整个身体都会旋转。更神奇的是，我们的身子能跟着音乐节奏旋转，还能好几个部位同时旋转呢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endParaRPr lang="en-US" sz="1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渐渐的，孩子们不满足于发现旋转了，他们开始探索这些东西。为什么会旋转呢？孩子们到自己熟悉的各个角落去寻找做记录，惊喜的发现，原来旋转原因有好多。有的靠电力旋转，有的靠风力旋转，还有的靠人力旋转。孩子们大胆想象，还有靠引力，靠机器人的力量旋转的，可是他们旋转的速度为什么会不一样呢？细心的孩子们开始学会在游戏中比较观察，原来接触面的光滑和粗糙，物体本身是否平衡，用力的大小等等都会影响旋转的速度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endParaRPr lang="en-US" sz="1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旋转与我们人类有什么关系呢？它们对我们人类有什么作用和危害呢？实验课上，孩子们品尝了果汁机榨出来的鲜果汁，在家里和爸爸妈妈一起观察了洗衣机里。转动后变得干净，衣服也看了，电视里图画中被龙卷风刮的东倒西歪的房子，树木也知道了，因为有漩涡，地球上还有轮船不能经过的海面，发现了这么多秘密。孩子们决定用自己的方式表达这些发现。他们拿来了纸笔，画下了自己发现的旋转物体，在实验课上跟老师一起制造旋转，和爸爸妈妈一起收集了各种各样的物品。动手设计制作了属于自己的旋转玩具，组成了大A班的神奇的旋转王国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4573" y="-102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一次科学活动《快乐的旋转》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>
          <a:xfrm rot="5400000">
            <a:off x="970915" y="2457450"/>
            <a:ext cx="405765" cy="3670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</p:sp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685598" y="1600203"/>
            <a:ext cx="34861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儿童是天生的科学家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4"/>
            </p:custDataLst>
          </p:nvPr>
        </p:nvSpPr>
        <p:spPr>
          <a:xfrm>
            <a:off x="1143000" y="2286000"/>
            <a:ext cx="4694555" cy="65849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342900" indent="-342900" algn="r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0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儿童有着强烈的好奇心和探究欲望</a:t>
            </a:r>
            <a:endParaRPr lang="en-US" sz="15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250" y="265430"/>
            <a:ext cx="11239500" cy="107823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学前儿童学习科学的特点</a:t>
            </a:r>
            <a:endParaRPr lang="zh-CN" altLang="en-US" sz="28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（一）在不同年龄阶段具有的共同特征</a:t>
            </a:r>
            <a:endParaRPr lang="zh-CN" altLang="en-US" sz="24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16050" y="2954655"/>
            <a:ext cx="9939020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儿童有调查和探究的本能，探索是幼儿的本能冲动，好奇、好问、好探究是幼儿与生俱来的特点。</a:t>
            </a:r>
            <a:endParaRPr lang="zh-CN" altLang="en-US"/>
          </a:p>
          <a:p>
            <a:r>
              <a:rPr lang="en-US" altLang="zh-CN"/>
              <a:t>                              </a:t>
            </a:r>
            <a:endParaRPr lang="en-US" altLang="zh-CN"/>
          </a:p>
          <a:p>
            <a:r>
              <a:rPr lang="en-US" altLang="zh-CN"/>
              <a:t>                                                                                                                                                       ——   </a:t>
            </a:r>
            <a:r>
              <a:rPr lang="zh-CN" altLang="en-US"/>
              <a:t>杜威</a:t>
            </a:r>
            <a:endParaRPr lang="zh-CN" altLang="en-US"/>
          </a:p>
        </p:txBody>
      </p:sp>
      <p:sp>
        <p:nvSpPr>
          <p:cNvPr id="18" name="Freeform 6"/>
          <p:cNvSpPr/>
          <p:nvPr>
            <p:custDataLst>
              <p:tags r:id="rId5"/>
            </p:custDataLst>
          </p:nvPr>
        </p:nvSpPr>
        <p:spPr>
          <a:xfrm rot="5400000">
            <a:off x="970915" y="3676650"/>
            <a:ext cx="405765" cy="3670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</p:sp>
      <p:sp>
        <p:nvSpPr>
          <p:cNvPr id="19" name="TextBox 14"/>
          <p:cNvSpPr txBox="1"/>
          <p:nvPr>
            <p:custDataLst>
              <p:tags r:id="rId6"/>
            </p:custDataLst>
          </p:nvPr>
        </p:nvSpPr>
        <p:spPr>
          <a:xfrm>
            <a:off x="1447800" y="3505200"/>
            <a:ext cx="8215630" cy="65849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 indent="0" algn="r">
              <a:lnSpc>
                <a:spcPct val="140000"/>
              </a:lnSpc>
              <a:buFont typeface="+mj-ea"/>
              <a:buNone/>
            </a:pPr>
            <a:r>
              <a:rPr lang="zh-CN" altLang="en-US" sz="2000" b="1">
                <a:solidFill>
                  <a:schemeClr val="dk1">
                    <a:alpha val="100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0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儿童最关心与自然环境有关的问题，而这些问题是基本的科学问题。</a:t>
            </a:r>
            <a:endParaRPr lang="en-US" sz="15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24000" y="4267200"/>
            <a:ext cx="9939020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/>
              <a:t>我是图图小淘气，面对世界很好奇；我有问题数不清，咕叽咕叽冒不停；</a:t>
            </a:r>
            <a:endParaRPr lang="zh-CN"/>
          </a:p>
          <a:p>
            <a:pPr>
              <a:lnSpc>
                <a:spcPct val="130000"/>
              </a:lnSpc>
            </a:pPr>
            <a:r>
              <a:rPr lang="zh-CN"/>
              <a:t>爸爸妈妈别偷懒，快快陪我做游戏；答对问题亲一下，这就是我的奖励；</a:t>
            </a:r>
            <a:endParaRPr lang="zh-CN"/>
          </a:p>
          <a:p>
            <a:pPr>
              <a:lnSpc>
                <a:spcPct val="130000"/>
              </a:lnSpc>
            </a:pPr>
            <a:r>
              <a:rPr lang="zh-CN"/>
              <a:t>北风呜呜从哪来，他又呜呜上哪去；星星冷的眨眼睛，为啥他不穿棉衣；</a:t>
            </a:r>
            <a:endParaRPr lang="zh-CN"/>
          </a:p>
          <a:p>
            <a:pPr>
              <a:lnSpc>
                <a:spcPct val="130000"/>
              </a:lnSpc>
            </a:pPr>
            <a:r>
              <a:rPr lang="zh-CN"/>
              <a:t>夜晚到底有多黑，梦里太阳从哪来，世界到底有多大，天空外面有什么。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>
          <a:xfrm rot="5400000">
            <a:off x="970915" y="2457450"/>
            <a:ext cx="405765" cy="3670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</p:sp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685800" y="1600200"/>
            <a:ext cx="4954905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indent="0" algn="r">
              <a:lnSpc>
                <a:spcPct val="140000"/>
              </a:lnSpc>
              <a:buFont typeface="+mj-ea"/>
              <a:buNone/>
            </a:pPr>
            <a:r>
              <a:rPr lang="en-US" altLang="zh-CN" sz="2400" b="1">
                <a:solidFill>
                  <a:schemeClr val="accent2">
                    <a:alpha val="100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400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儿童通过直接经验来认识事物</a:t>
            </a:r>
            <a:endParaRPr lang="zh-CN" altLang="en-US" sz="2400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250" y="265430"/>
            <a:ext cx="11239500" cy="107823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学前儿童学习科学的特点</a:t>
            </a:r>
            <a:endParaRPr lang="zh-CN" altLang="en-US" sz="28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（一）在不同年龄阶段具有的共同特征</a:t>
            </a:r>
            <a:endParaRPr lang="zh-CN" altLang="en-US" sz="24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24000" y="2373630"/>
            <a:ext cx="9939020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下雨之后，我们越是不让幼儿踩水坑，告诫幼儿水会溅到身上，打湿鞋子，幼儿却偏偏避开干地往水坑里走，一试高低。</a:t>
            </a:r>
            <a:endParaRPr lang="zh-CN"/>
          </a:p>
        </p:txBody>
      </p:sp>
      <p:sp>
        <p:nvSpPr>
          <p:cNvPr id="2" name="TextBox 13"/>
          <p:cNvSpPr txBox="1"/>
          <p:nvPr>
            <p:custDataLst>
              <p:tags r:id="rId4"/>
            </p:custDataLst>
          </p:nvPr>
        </p:nvSpPr>
        <p:spPr>
          <a:xfrm>
            <a:off x="1066800" y="3247390"/>
            <a:ext cx="4670425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 indent="0" algn="r">
              <a:lnSpc>
                <a:spcPct val="140000"/>
              </a:lnSpc>
              <a:buFont typeface="+mj-ea"/>
              <a:buNone/>
            </a:pPr>
            <a:r>
              <a:rPr lang="en-US" altLang="zh-CN" sz="2400" b="1">
                <a:solidFill>
                  <a:schemeClr val="accent2">
                    <a:alpha val="100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400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儿童的探究方法具有非科学性</a:t>
            </a:r>
            <a:endParaRPr lang="zh-CN" altLang="en-US" sz="2400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Freeform 6"/>
          <p:cNvSpPr/>
          <p:nvPr>
            <p:custDataLst>
              <p:tags r:id="rId5"/>
            </p:custDataLst>
          </p:nvPr>
        </p:nvSpPr>
        <p:spPr>
          <a:xfrm rot="5400000">
            <a:off x="970915" y="4305935"/>
            <a:ext cx="405765" cy="3670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</p:sp>
      <p:sp>
        <p:nvSpPr>
          <p:cNvPr id="4" name="文本框 3"/>
          <p:cNvSpPr txBox="1"/>
          <p:nvPr/>
        </p:nvSpPr>
        <p:spPr>
          <a:xfrm>
            <a:off x="1600200" y="4191000"/>
            <a:ext cx="9939020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种子泡水里能发芽、长大，所以认为小花瓣泡在水里能长大。</a:t>
            </a:r>
            <a:endParaRPr lang="zh-CN"/>
          </a:p>
          <a:p>
            <a:endParaRPr lang="zh-CN"/>
          </a:p>
          <a:p>
            <a:r>
              <a:rPr lang="zh-CN"/>
              <a:t>泛灵论：儿童早期不能很好地区分主体和客体，将主体的思想和意愿附着于课题身上，赋予万物以灵性，相信自然界的事物像自己一样，是有生命、意识、意图和情感的。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/>
      <p:bldP spid="20" grpId="1"/>
      <p:bldP spid="2" grpId="0"/>
      <p:bldP spid="2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>
          <a:xfrm rot="5400000">
            <a:off x="970915" y="2457450"/>
            <a:ext cx="405765" cy="3670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</p:sp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685800" y="1600200"/>
            <a:ext cx="4954905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indent="0" algn="r">
              <a:lnSpc>
                <a:spcPct val="140000"/>
              </a:lnSpc>
              <a:buFont typeface="+mj-ea"/>
              <a:buNone/>
            </a:pPr>
            <a:r>
              <a:rPr lang="en-US" altLang="zh-CN" sz="2400" b="1">
                <a:solidFill>
                  <a:schemeClr val="accent2">
                    <a:alpha val="100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 sz="2400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所获得的知识经验具有试误性</a:t>
            </a:r>
            <a:endParaRPr lang="zh-CN" altLang="en-US" sz="2400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250" y="265430"/>
            <a:ext cx="11239500" cy="107823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学前儿童学习科学的特点</a:t>
            </a:r>
            <a:endParaRPr lang="zh-CN" altLang="en-US" sz="28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（一）在不同年龄阶段具有的共同特征</a:t>
            </a:r>
            <a:endParaRPr lang="zh-CN" altLang="en-US" sz="24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24000" y="2373630"/>
            <a:ext cx="9939020" cy="2127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/>
              <a:t>2岁小孩儿的妈妈给他拿了瓶儿水，他不自觉的把奶瓶儿倒了过来。水流到地板上，无意中他碰到了地板上的水，他觉得很奇怪，（发现问题）看看自己的手，看看奶瓶儿。把奶瓶儿放在地板上滚来滚去，有几滴水掉出来了，他用手手继续玩儿水，不断重复上述步骤，并发出开心的笑声。（实验</a:t>
            </a:r>
            <a:r>
              <a:rPr lang="en-US" altLang="zh-CN"/>
              <a:t>——</a:t>
            </a:r>
            <a:r>
              <a:rPr lang="zh-CN" altLang="en-US"/>
              <a:t>测试自己的想法</a:t>
            </a:r>
            <a:r>
              <a:rPr lang="zh-CN"/>
              <a:t>）他喝了一口水后，故意把奶瓶儿倒过来，用力往地板上按。水流出来的越来越多，他也更开心了，直到妈妈制止。（下结论）</a:t>
            </a:r>
            <a:endParaRPr 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731631" y="1742733"/>
            <a:ext cx="3798277" cy="3798277"/>
          </a:xfrm>
          <a:prstGeom prst="ellipse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3059989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7662092" y="1742733"/>
            <a:ext cx="3798277" cy="3798277"/>
          </a:xfrm>
          <a:prstGeom prst="ellipse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4196862" y="1742733"/>
            <a:ext cx="3798277" cy="3798277"/>
          </a:xfrm>
          <a:prstGeom prst="ellipse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1170411" y="2719841"/>
            <a:ext cx="2800350" cy="67627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3--4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岁儿童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7"/>
            </p:custDataLst>
          </p:nvPr>
        </p:nvSpPr>
        <p:spPr>
          <a:xfrm>
            <a:off x="1170411" y="3382542"/>
            <a:ext cx="29241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认识处于不分化的混沌状态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认识带有模仿性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认识带有明显的拟人化倾向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认识带有表面性和片面性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4707422" y="2719841"/>
            <a:ext cx="2800350" cy="67627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4--5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岁儿童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4698532" y="3276497"/>
            <a:ext cx="29241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好奇好问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初步理解科学现象中表面的简单的因果关系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开始根据食物的表面属性、功能和情景进行概括分类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10"/>
            </p:custDataLst>
          </p:nvPr>
        </p:nvSpPr>
        <p:spPr>
          <a:xfrm>
            <a:off x="8226846" y="2719841"/>
            <a:ext cx="2800350" cy="67627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5--6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岁儿童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1"/>
            </p:custDataLst>
          </p:nvPr>
        </p:nvSpPr>
        <p:spPr>
          <a:xfrm>
            <a:off x="8226211" y="3276497"/>
            <a:ext cx="29241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有积极的求知欲望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初步理解科学现象中比较内在的、隐藏的因果关系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能初步根据事物的本质属性进行概括分类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2"/>
            </p:custDataLst>
          </p:nvPr>
        </p:nvSpPr>
        <p:spPr>
          <a:xfrm>
            <a:off x="3126664" y="1450378"/>
            <a:ext cx="1000125" cy="1000125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AutoShape 13"/>
          <p:cNvSpPr/>
          <p:nvPr>
            <p:custDataLst>
              <p:tags r:id="rId13"/>
            </p:custDataLst>
          </p:nvPr>
        </p:nvSpPr>
        <p:spPr>
          <a:xfrm>
            <a:off x="6801159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14" name="AutoShape 14"/>
          <p:cNvSpPr/>
          <p:nvPr>
            <p:custDataLst>
              <p:tags r:id="rId14"/>
            </p:custDataLst>
          </p:nvPr>
        </p:nvSpPr>
        <p:spPr>
          <a:xfrm>
            <a:off x="6867834" y="1450378"/>
            <a:ext cx="1000125" cy="1000125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>
            <p:custDataLst>
              <p:tags r:id="rId15"/>
            </p:custDataLst>
          </p:nvPr>
        </p:nvSpPr>
        <p:spPr>
          <a:xfrm>
            <a:off x="10237651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16" name="AutoShape 16"/>
          <p:cNvSpPr/>
          <p:nvPr>
            <p:custDataLst>
              <p:tags r:id="rId16"/>
            </p:custDataLst>
          </p:nvPr>
        </p:nvSpPr>
        <p:spPr>
          <a:xfrm>
            <a:off x="10304326" y="1450378"/>
            <a:ext cx="1000125" cy="1000125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7" name="TextBox 17"/>
          <p:cNvSpPr txBox="1"/>
          <p:nvPr>
            <p:custDataLst>
              <p:tags r:id="rId17"/>
            </p:custDataLst>
          </p:nvPr>
        </p:nvSpPr>
        <p:spPr>
          <a:xfrm>
            <a:off x="10207807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4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8"/>
            </p:custDataLst>
          </p:nvPr>
        </p:nvSpPr>
        <p:spPr>
          <a:xfrm>
            <a:off x="6761790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4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19"/>
            </p:custDataLst>
          </p:nvPr>
        </p:nvSpPr>
        <p:spPr>
          <a:xfrm>
            <a:off x="3030145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4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（二）各年龄段儿童学习科学的特点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152400" y="152400"/>
            <a:ext cx="11837670" cy="349948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3810000"/>
            <a:ext cx="4042410" cy="2880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400" y="533400"/>
            <a:ext cx="10032365" cy="699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科学教育应成为引发、支持和引导幼儿主动探究，并获得有关周围物质世界及其关系的经验的过程。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具体的说，</a:t>
            </a:r>
            <a:r>
              <a:rPr lang="zh-CN" altLang="en-US" sz="2400" b="1">
                <a:solidFill>
                  <a:srgbClr val="FF0000"/>
                </a:solidFill>
              </a:rPr>
              <a:t>学前儿童科学教育</a:t>
            </a:r>
            <a:r>
              <a:rPr lang="zh-CN" altLang="en-US" sz="2400"/>
              <a:t>可以解释为：进入小学之前的儿童，即</a:t>
            </a:r>
            <a:r>
              <a:rPr lang="en-US" altLang="zh-CN" sz="2400"/>
              <a:t>0—6</a:t>
            </a:r>
            <a:r>
              <a:rPr lang="zh-CN" altLang="en-US" sz="2400"/>
              <a:t>岁的儿童在教师指导下（包括直接指导、间接影响），通过自身的活动，对周围自然界（包括人工自然）进行感知、观察、操作，发现问题，寻找答案的探索过程。</a:t>
            </a:r>
            <a:endParaRPr lang="zh-CN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109" r="1210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对于社会发展的意义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对于个体发展的意义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学前儿童科学教育的意义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3472966" y="-1828802"/>
            <a:ext cx="5246064" cy="10515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9355" y="5605791"/>
            <a:ext cx="802029" cy="8020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99688" y="6174514"/>
            <a:ext cx="550994" cy="550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85828" y="4588743"/>
            <a:ext cx="3280153" cy="22692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-218666" y="3205123"/>
            <a:ext cx="3541572" cy="352038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505200" y="2133600"/>
            <a:ext cx="4876800" cy="1752600"/>
          </a:xfrm>
          <a:prstGeom prst="ellipse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86200" y="2667000"/>
            <a:ext cx="452374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幼儿园五大领域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76400" y="1447800"/>
            <a:ext cx="1295400" cy="1143000"/>
          </a:xfrm>
          <a:prstGeom prst="ellipse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133600" y="3429000"/>
            <a:ext cx="1295400" cy="1143000"/>
          </a:xfrm>
          <a:prstGeom prst="ellipse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57800" y="4343400"/>
            <a:ext cx="1295400" cy="1143000"/>
          </a:xfrm>
          <a:prstGeom prst="ellipse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58200" y="3445510"/>
            <a:ext cx="1295400" cy="1143000"/>
          </a:xfrm>
          <a:prstGeom prst="ellipse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67800" y="1447800"/>
            <a:ext cx="1295400" cy="11430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6595" y="1847215"/>
            <a:ext cx="93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健康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2431415" y="3810000"/>
            <a:ext cx="907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语言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5493385" y="4685030"/>
            <a:ext cx="900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社会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8763000" y="3810000"/>
            <a:ext cx="906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科学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72600" y="1847215"/>
            <a:ext cx="1003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艺术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229" r="22229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>
            <p:custDataLst>
              <p:tags r:id="rId4"/>
            </p:custDataLst>
          </p:nvPr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科学的理解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科学与技术的区别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幼儿学习科学的特点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84578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幼儿科学教育的概念及意义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641569" y="697646"/>
            <a:ext cx="10704125" cy="54627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03134">
            <a:off x="-342524" y="-17818"/>
            <a:ext cx="3687668" cy="36876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8814711" y="-13848"/>
            <a:ext cx="3292790" cy="23278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51614" y="3705644"/>
            <a:ext cx="488632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86000"/>
              </a:lnSpc>
              <a:spcBef>
                <a:spcPts val="450"/>
              </a:spcBef>
            </a:pPr>
            <a:r>
              <a:rPr lang="en-US" sz="3075">
                <a:solidFill>
                  <a:schemeClr val="accent1">
                    <a:alpha val="69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谢谢您的观看</a:t>
            </a:r>
            <a:endParaRPr lang="en-US" sz="3075">
              <a:solidFill>
                <a:schemeClr val="accent1">
                  <a:alpha val="69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2060" y="2564718"/>
            <a:ext cx="9707880" cy="13677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7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  YOU.</a:t>
            </a:r>
            <a:endParaRPr lang="en-US" sz="7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109" r="1210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对于社会发展的意义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对于个体发展的意义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为什么学？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9"/>
          <p:cNvSpPr txBox="1"/>
          <p:nvPr/>
        </p:nvSpPr>
        <p:spPr>
          <a:xfrm>
            <a:off x="76065" y="1980892"/>
            <a:ext cx="5326619" cy="194251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altLang="zh-CN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学前儿童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科学教育专题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438400" y="304800"/>
            <a:ext cx="685800" cy="56495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76600" y="662940"/>
            <a:ext cx="1599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是什么？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3276600" y="2438400"/>
            <a:ext cx="1599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为什么？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3276600" y="4170680"/>
            <a:ext cx="1599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怎么做？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3129280" y="5788025"/>
            <a:ext cx="1599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做完反思？</a:t>
            </a:r>
            <a:endParaRPr lang="zh-CN" altLang="en-US" sz="2400" b="1"/>
          </a:p>
        </p:txBody>
      </p:sp>
      <p:sp>
        <p:nvSpPr>
          <p:cNvPr id="11" name="左中括号 10"/>
          <p:cNvSpPr/>
          <p:nvPr/>
        </p:nvSpPr>
        <p:spPr>
          <a:xfrm>
            <a:off x="4699000" y="2057400"/>
            <a:ext cx="533400" cy="121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中括号 11"/>
          <p:cNvSpPr/>
          <p:nvPr/>
        </p:nvSpPr>
        <p:spPr>
          <a:xfrm>
            <a:off x="4699000" y="228600"/>
            <a:ext cx="533400" cy="121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左中括号 12"/>
          <p:cNvSpPr/>
          <p:nvPr/>
        </p:nvSpPr>
        <p:spPr>
          <a:xfrm>
            <a:off x="4699000" y="3733800"/>
            <a:ext cx="533400" cy="121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中括号 13"/>
          <p:cNvSpPr/>
          <p:nvPr/>
        </p:nvSpPr>
        <p:spPr>
          <a:xfrm>
            <a:off x="4699000" y="5562600"/>
            <a:ext cx="533400" cy="121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02580" y="304800"/>
            <a:ext cx="346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第一章</a:t>
            </a:r>
            <a:r>
              <a:rPr lang="en-US" altLang="zh-CN"/>
              <a:t> </a:t>
            </a:r>
            <a:r>
              <a:rPr lang="zh-CN" altLang="en-US"/>
              <a:t>学前儿童科学教育概述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02580" y="76581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第二章</a:t>
            </a:r>
            <a:r>
              <a:rPr lang="en-US" altLang="zh-CN"/>
              <a:t> </a:t>
            </a:r>
            <a:r>
              <a:rPr lang="zh-CN" altLang="en-US"/>
              <a:t>学前儿童科学教育有关理论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486400" y="220980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第三章</a:t>
            </a:r>
            <a:r>
              <a:rPr lang="en-US" altLang="zh-CN"/>
              <a:t> </a:t>
            </a:r>
            <a:r>
              <a:rPr lang="zh-CN" altLang="en-US"/>
              <a:t>学前儿童科学教育的目标和内容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638800" y="355600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第四章</a:t>
            </a:r>
            <a:r>
              <a:rPr lang="en-US" altLang="zh-CN"/>
              <a:t> </a:t>
            </a:r>
            <a:r>
              <a:rPr lang="zh-CN" altLang="en-US"/>
              <a:t>学前儿童科学教育的方法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638800" y="402590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第五章</a:t>
            </a:r>
            <a:r>
              <a:rPr lang="en-US" altLang="zh-CN"/>
              <a:t> </a:t>
            </a:r>
            <a:r>
              <a:rPr lang="zh-CN" altLang="en-US"/>
              <a:t>学前儿童科学教育活动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638800" y="444627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第六章</a:t>
            </a:r>
            <a:r>
              <a:rPr lang="en-US" altLang="zh-CN"/>
              <a:t> </a:t>
            </a:r>
            <a:r>
              <a:rPr lang="zh-CN" altLang="en-US"/>
              <a:t>家庭与社会的学前儿童科学教育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38800" y="4866640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第七章</a:t>
            </a:r>
            <a:r>
              <a:rPr lang="en-US" altLang="zh-CN"/>
              <a:t> </a:t>
            </a:r>
            <a:r>
              <a:rPr lang="zh-CN" altLang="en-US"/>
              <a:t>幼儿园科学教育资源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15000" y="5901055"/>
            <a:ext cx="443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第八章</a:t>
            </a:r>
            <a:r>
              <a:rPr lang="en-US" altLang="zh-CN"/>
              <a:t> </a:t>
            </a:r>
            <a:r>
              <a:rPr lang="zh-CN" altLang="en-US"/>
              <a:t>学前儿童科学教育评价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2476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学什么？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057822" y="-1616070"/>
            <a:ext cx="4766950" cy="9663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474631" y="422783"/>
            <a:ext cx="1580510" cy="15441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40" y="3429000"/>
            <a:ext cx="3285284" cy="3225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15496" y="1414285"/>
            <a:ext cx="1874794" cy="1831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552796" y="4408288"/>
            <a:ext cx="2364413" cy="23099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48200" y="2209800"/>
            <a:ext cx="3588385" cy="19424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altLang="zh-CN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</a:t>
            </a:r>
            <a:r>
              <a:rPr lang="en-US" altLang="zh-CN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</a:t>
            </a:r>
            <a:endParaRPr lang="zh-CN" altLang="en-US" sz="36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5000" y="107886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怎么学？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3472966" y="-1828802"/>
            <a:ext cx="5246064" cy="10515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9355" y="5605791"/>
            <a:ext cx="802029" cy="8020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99688" y="6174514"/>
            <a:ext cx="550994" cy="550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85828" y="4588743"/>
            <a:ext cx="3280153" cy="22692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-218666" y="3205123"/>
            <a:ext cx="3541572" cy="35203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8400" y="2438400"/>
            <a:ext cx="80010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第一章</a:t>
            </a:r>
            <a:r>
              <a:rPr lang="en-US" altLang="zh-CN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学前儿童科学教育概述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7200" y="152400"/>
            <a:ext cx="114401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知识目标：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1. </a:t>
            </a:r>
            <a:r>
              <a:rPr lang="zh-CN" altLang="en-US" sz="2400"/>
              <a:t>了解科学、科学教育的内涵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了解学前儿童科学教育的发展历史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熟悉学前儿童科学教育的意义和特点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技能目标：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/>
          </a:p>
          <a:p>
            <a:r>
              <a:rPr lang="en-US" altLang="zh-CN" sz="2400"/>
              <a:t>1.</a:t>
            </a:r>
            <a:r>
              <a:rPr lang="zh-CN" altLang="en-US" sz="2400"/>
              <a:t>能举例说明科学的内涵、能概括学前儿童科学教育活动的目标。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能概括说出我国古代、近代、和现代各个时期学前儿童科学教育的特点和标志。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能分析学前儿童学习科学的特点，能举例说明儿童科学教育的意义。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情感目标：</a:t>
            </a:r>
            <a:endParaRPr lang="zh-CN" altLang="en-US" sz="2400"/>
          </a:p>
          <a:p>
            <a:r>
              <a:rPr lang="zh-CN" altLang="en-US" sz="2400"/>
              <a:t>在教育家精神的引领下，培养热爱学前教育事业、立志成为有理想信念、有道德情操、有扎实学识、有仁爱之心的好老师。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304800" y="2209800"/>
            <a:ext cx="2637790" cy="1083310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304800" y="2438400"/>
            <a:ext cx="2645410" cy="63817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科学的伟大作用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6973" y="38089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第一节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感悟科学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3352800" y="1371600"/>
            <a:ext cx="3187700" cy="340741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162800" y="1447800"/>
            <a:ext cx="3657600" cy="3086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24605" y="5064760"/>
            <a:ext cx="6233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从嫦娥奔月到人类登月</a:t>
            </a:r>
            <a:endParaRPr lang="zh-CN" altLang="en-US" sz="24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61.9081889763779,&quot;left&quot;:41.98440944881891,&quot;top&quot;:66,&quot;width&quot;:794.765590551181}"/>
</p:tagLst>
</file>

<file path=ppt/tags/tag10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1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2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3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4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5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6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7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ags/tag18.xml><?xml version="1.0" encoding="utf-8"?>
<p:tagLst xmlns:p="http://schemas.openxmlformats.org/presentationml/2006/main">
  <p:tag name="KSO_WM_DIAGRAM_VIRTUALLY_FRAME" val="{&quot;height&quot;:427.063779527559,&quot;left&quot;:336.00409448818897,&quot;top&quot;:85.98212598425197,&quot;width&quot;:594.3113385826771}"/>
</p:tagLst>
</file>

<file path=ppt/tags/tag19.xml><?xml version="1.0" encoding="utf-8"?>
<p:tagLst xmlns:p="http://schemas.openxmlformats.org/presentationml/2006/main">
  <p:tag name="KSO_WM_DIAGRAM_VIRTUALLY_FRAME" val="{&quot;height&quot;:427.063779527559,&quot;left&quot;:336.00409448818897,&quot;top&quot;:85.98212598425197,&quot;width&quot;:594.3113385826771}"/>
</p:tagLst>
</file>

<file path=ppt/tags/tag2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0.xml><?xml version="1.0" encoding="utf-8"?>
<p:tagLst xmlns:p="http://schemas.openxmlformats.org/presentationml/2006/main">
  <p:tag name="KSO_WM_DIAGRAM_VIRTUALLY_FRAME" val="{&quot;height&quot;:427.063779527559,&quot;left&quot;:336.00409448818897,&quot;top&quot;:85.98212598425197,&quot;width&quot;:594.3113385826771}"/>
</p:tagLst>
</file>

<file path=ppt/tags/tag21.xml><?xml version="1.0" encoding="utf-8"?>
<p:tagLst xmlns:p="http://schemas.openxmlformats.org/presentationml/2006/main">
  <p:tag name="TABLE_ENDDRAG_ORIGIN_RECT" val="686*470"/>
  <p:tag name="TABLE_ENDDRAG_RECT" val="21*12*686*470"/>
</p:tagLst>
</file>

<file path=ppt/tags/tag22.xml><?xml version="1.0" encoding="utf-8"?>
<p:tagLst xmlns:p="http://schemas.openxmlformats.org/presentationml/2006/main">
  <p:tag name="KSO_WM_DIAGRAM_VIRTUALLY_FRAME" val="{&quot;height&quot;:427.063779527559,&quot;left&quot;:370.95409448818896,&quot;top&quot;:85.98212598425197,&quot;width&quot;:552.3113385826771}"/>
</p:tagLst>
</file>

<file path=ppt/tags/tag23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4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5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6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7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8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29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3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30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31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32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33.xml><?xml version="1.0" encoding="utf-8"?>
<p:tagLst xmlns:p="http://schemas.openxmlformats.org/presentationml/2006/main">
  <p:tag name="KSO_WM_DIAGRAM_VIRTUALLY_FRAME" val="{&quot;height&quot;:340.8303937007874,&quot;left&quot;:53.23409448818897,&quot;top&quot;:119.08818897637795,&quot;width&quot;:880.1370078740158}"/>
</p:tagLst>
</file>

<file path=ppt/tags/tag34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35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36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37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38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39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40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1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2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3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4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5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6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7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8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49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5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0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51.xml><?xml version="1.0" encoding="utf-8"?>
<p:tagLst xmlns:p="http://schemas.openxmlformats.org/presentationml/2006/main">
  <p:tag name="KSO_WM_DIAGRAM_VIRTUALLY_FRAME" val="{&quot;height&quot;:327.34700787401573,&quot;left&quot;:57.60874015748031,&quot;top&quot;:108.95299212598425,&quot;width&quot;:844.7825196850393}"/>
</p:tagLst>
</file>

<file path=ppt/tags/tag52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3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4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5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6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57.xml><?xml version="1.0" encoding="utf-8"?>
<p:tagLst xmlns:p="http://schemas.openxmlformats.org/presentationml/2006/main">
  <p:tag name="KSO_WM_DIAGRAM_VIRTUALLY_FRAME" val="{&quot;height&quot;:339.16283464566925,&quot;left&quot;:78.79826771653543,&quot;top&quot;:134.958031496063,&quot;width&quot;:818.0118897637795}"/>
</p:tagLst>
</file>

<file path=ppt/tags/tag58.xml><?xml version="1.0" encoding="utf-8"?>
<p:tagLst xmlns:p="http://schemas.openxmlformats.org/presentationml/2006/main">
  <p:tag name="KSO_WM_DIAGRAM_VIRTUALLY_FRAME" val="{&quot;height&quot;:339.16283464566925,&quot;left&quot;:78.79826771653543,&quot;top&quot;:134.958031496063,&quot;width&quot;:818.0118897637795}"/>
</p:tagLst>
</file>

<file path=ppt/tags/tag59.xml><?xml version="1.0" encoding="utf-8"?>
<p:tagLst xmlns:p="http://schemas.openxmlformats.org/presentationml/2006/main">
  <p:tag name="KSO_WM_DIAGRAM_VIRTUALLY_FRAME" val="{&quot;height&quot;:339.16283464566925,&quot;left&quot;:78.79826771653543,&quot;top&quot;:134.958031496063,&quot;width&quot;:818.0118897637795}"/>
</p:tagLst>
</file>

<file path=ppt/tags/tag6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60.xml><?xml version="1.0" encoding="utf-8"?>
<p:tagLst xmlns:p="http://schemas.openxmlformats.org/presentationml/2006/main">
  <p:tag name="KSO_WM_DIAGRAM_VIRTUALLY_FRAME" val="{&quot;height&quot;:339.16283464566925,&quot;left&quot;:78.79826771653543,&quot;top&quot;:134.958031496063,&quot;width&quot;:818.0118897637795}"/>
</p:tagLst>
</file>

<file path=ppt/tags/tag61.xml><?xml version="1.0" encoding="utf-8"?>
<p:tagLst xmlns:p="http://schemas.openxmlformats.org/presentationml/2006/main">
  <p:tag name="KSO_WM_DIAGRAM_VIRTUALLY_FRAME" val="{&quot;height&quot;:339.16283464566925,&quot;left&quot;:78.79826771653543,&quot;top&quot;:134.958031496063,&quot;width&quot;:818.0118897637795}"/>
</p:tagLst>
</file>

<file path=ppt/tags/tag62.xml><?xml version="1.0" encoding="utf-8"?>
<p:tagLst xmlns:p="http://schemas.openxmlformats.org/presentationml/2006/main">
  <p:tag name="commondata" val="eyJoZGlkIjoiOTNjYWQyOTkzZDFiZjg3MDQ1NzdmNWFhZjZjNmJlZjAifQ=="/>
</p:tagLst>
</file>

<file path=ppt/tags/tag7.xml><?xml version="1.0" encoding="utf-8"?>
<p:tagLst xmlns:p="http://schemas.openxmlformats.org/presentationml/2006/main">
  <p:tag name="KSO_WM_DIAGRAM_VIRTUALLY_FRAME" val="{&quot;height&quot;:321.3475590551181,&quot;left&quot;:6,&quot;top&quot;:138,&quot;width&quot;:668.4438582677166}"/>
</p:tagLst>
</file>

<file path=ppt/tags/tag8.xml><?xml version="1.0" encoding="utf-8"?>
<p:tagLst xmlns:p="http://schemas.openxmlformats.org/presentationml/2006/main">
  <p:tag name="KSO_WM_DIAGRAM_VIRTUALLY_FRAME" val="{&quot;height&quot;:321.3475590551181,&quot;left&quot;:6,&quot;top&quot;:138,&quot;width&quot;:668.4438582677166}"/>
</p:tagLst>
</file>

<file path=ppt/tags/tag9.xml><?xml version="1.0" encoding="utf-8"?>
<p:tagLst xmlns:p="http://schemas.openxmlformats.org/presentationml/2006/main">
  <p:tag name="KSO_WM_DIAGRAM_VIRTUALLY_FRAME" val="{&quot;height&quot;:419.4392913385826,&quot;left&quot;:12,&quot;top&quot;:105.7091338582677,&quot;width&quot;:895.6051181102363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3A3A3A"/>
      </a:dk1>
      <a:lt1>
        <a:srgbClr val="FFF8FA"/>
      </a:lt1>
      <a:dk2>
        <a:srgbClr val="FE7D39"/>
      </a:dk2>
      <a:lt2>
        <a:srgbClr val="FFD6DF"/>
      </a:lt2>
      <a:accent1>
        <a:srgbClr val="EB554D"/>
      </a:accent1>
      <a:accent2>
        <a:srgbClr val="EB554D"/>
      </a:accent2>
      <a:accent3>
        <a:srgbClr val="F4675F"/>
      </a:accent3>
      <a:accent4>
        <a:srgbClr val="FF766E"/>
      </a:accent4>
      <a:accent5>
        <a:srgbClr val="FF857F"/>
      </a:accent5>
      <a:accent6>
        <a:srgbClr val="E84E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3536</Words>
  <Application>WPS 演示</Application>
  <PresentationFormat>On-screen Show (4:3)</PresentationFormat>
  <Paragraphs>266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华光楷体_CNKI</vt:lpstr>
      <vt:lpstr>华光中楷_CNKI</vt:lpstr>
      <vt:lpstr>Calibri</vt:lpstr>
      <vt:lpstr>Arial Unicode MS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摩卡小猫</cp:lastModifiedBy>
  <cp:revision>9</cp:revision>
  <dcterms:created xsi:type="dcterms:W3CDTF">2006-08-16T00:00:00Z</dcterms:created>
  <dcterms:modified xsi:type="dcterms:W3CDTF">2024-11-20T02:01:22Z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2748D562E22640DBBAD22400FB546288_12</vt:lpwstr>
  </property>
  <property fmtid="{D5CDD505-2E9C-101B-9397-08002B2CF9AE}" pid="3" name="KSOProductBuildVer">
    <vt:lpwstr>2052-12.1.0.18345</vt:lpwstr>
  </property>
</Properties>
</file>