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58" r:id="rId6"/>
    <p:sldId id="260" r:id="rId7"/>
    <p:sldId id="289" r:id="rId8"/>
    <p:sldId id="328" r:id="rId9"/>
    <p:sldId id="330" r:id="rId10"/>
    <p:sldId id="329" r:id="rId11"/>
    <p:sldId id="262" r:id="rId12"/>
    <p:sldId id="280" r:id="rId13"/>
    <p:sldId id="291" r:id="rId14"/>
    <p:sldId id="290" r:id="rId15"/>
    <p:sldId id="320" r:id="rId16"/>
    <p:sldId id="321" r:id="rId17"/>
    <p:sldId id="283" r:id="rId18"/>
    <p:sldId id="322" r:id="rId19"/>
    <p:sldId id="324" r:id="rId20"/>
    <p:sldId id="325" r:id="rId21"/>
    <p:sldId id="326" r:id="rId22"/>
    <p:sldId id="331" r:id="rId23"/>
    <p:sldId id="28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1.pn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image" Target="../media/image2.png"/><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4.png"/><Relationship Id="rId4" Type="http://schemas.openxmlformats.org/officeDocument/2006/relationships/tags" Target="../tags/tag81.xml"/><Relationship Id="rId3" Type="http://schemas.openxmlformats.org/officeDocument/2006/relationships/image" Target="../media/image1.png"/><Relationship Id="rId2" Type="http://schemas.openxmlformats.org/officeDocument/2006/relationships/tags" Target="../tags/tag80.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media/image1.png"/><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custDataLst>
              <p:tags r:id="rId2"/>
            </p:custDataLst>
          </p:nvPr>
        </p:nvSpPr>
        <p:spPr>
          <a:xfrm>
            <a:off x="1198800" y="914400"/>
            <a:ext cx="9799200" cy="2570400"/>
          </a:xfrm>
        </p:spPr>
        <p:txBody>
          <a:bodyPr lIns="90000" tIns="46800" rIns="90000" bIns="46800" anchor="b" anchorCtr="false">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true"/>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true"/>
          </p:cNvSpPr>
          <p:nvPr>
            <p:ph type="ftr" sz="quarter" idx="11"/>
            <p:custDataLst>
              <p:tags r:id="rId5"/>
            </p:custDataLst>
          </p:nvPr>
        </p:nvSpPr>
        <p:spPr/>
        <p:txBody>
          <a:bodyPr/>
          <a:lstStyle/>
          <a:p>
            <a:endParaRPr lang="zh-CN" altLang="en-US" dirty="0"/>
          </a:p>
        </p:txBody>
      </p:sp>
      <p:sp>
        <p:nvSpPr>
          <p:cNvPr id="18" name="灯片编号占位符 17"/>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true"/>
          </p:cNvSpPr>
          <p:nvPr>
            <p:ph type="title" hasCustomPrompt="true"/>
            <p:custDataLst>
              <p:tags r:id="rId5"/>
            </p:custDataLst>
          </p:nvPr>
        </p:nvSpPr>
        <p:spPr>
          <a:xfrm>
            <a:off x="1198800" y="2484000"/>
            <a:ext cx="9799200" cy="1018800"/>
          </a:xfrm>
        </p:spPr>
        <p:txBody>
          <a:bodyPr vert="horz" lIns="90000" tIns="46800" rIns="90000" bIns="46800" rtlCol="0" anchor="t" anchorCtr="false">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true"/>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9" name="标题"/>
          <p:cNvSpPr txBox="true">
            <a:spLocks noGrp="true"/>
          </p:cNvSpPr>
          <p:nvPr>
            <p:ph type="title" idx="3" hasCustomPrompt="true"/>
            <p:custDataLst>
              <p:tags r:id="rId2"/>
            </p:custDataLst>
          </p:nvPr>
        </p:nvSpPr>
        <p:spPr>
          <a:xfrm>
            <a:off x="1331595" y="2362197"/>
            <a:ext cx="5224780" cy="1746885"/>
          </a:xfrm>
          <a:prstGeom prst="rect">
            <a:avLst/>
          </a:prstGeom>
          <a:noFill/>
        </p:spPr>
        <p:txBody>
          <a:bodyPr wrap="square" lIns="91440" tIns="45720" rIns="91440" bIns="45720" rtlCol="0" anchor="b" anchorCtr="false">
            <a:noAutofit/>
          </a:bodyPr>
          <a:lstStyle>
            <a:lvl1pPr marL="0" marR="0" lvl="0" algn="l" defTabSz="914400" rtl="0" eaLnBrk="1" fontAlgn="auto" latinLnBrk="0" hangingPunct="1">
              <a:lnSpc>
                <a:spcPct val="100000"/>
              </a:lnSpc>
              <a:buClrTx/>
              <a:buSzTx/>
              <a:buFontTx/>
              <a:buNone/>
              <a:defRPr kumimoji="0" lang="zh-CN" altLang="en-US" sz="5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署名"/>
          <p:cNvSpPr txBox="true">
            <a:spLocks noGrp="true"/>
          </p:cNvSpPr>
          <p:nvPr>
            <p:ph type="body" idx="1" hasCustomPrompt="true"/>
            <p:custDataLst>
              <p:tags r:id="rId3"/>
            </p:custDataLst>
          </p:nvPr>
        </p:nvSpPr>
        <p:spPr>
          <a:xfrm>
            <a:off x="1351915" y="4405630"/>
            <a:ext cx="1607820" cy="397510"/>
          </a:xfrm>
          <a:prstGeom prst="roundRect">
            <a:avLst>
              <a:gd name="adj" fmla="val 50000"/>
            </a:avLst>
          </a:prstGeom>
          <a:gradFill>
            <a:gsLst>
              <a:gs pos="0">
                <a:schemeClr val="accent1"/>
              </a:gs>
              <a:gs pos="100000">
                <a:schemeClr val="accent6"/>
              </a:gs>
            </a:gsLst>
            <a:lin ang="7200000" scaled="false"/>
          </a:grad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zh-CN" altLang="en-US" sz="1200" b="0" i="0" u="none" strike="noStrike" kern="1200" cap="none" spc="0" normalizeH="0" baseline="0" noProof="1" dirty="0">
                <a:solidFill>
                  <a:srgbClr val="FFFFFF"/>
                </a:solidFill>
                <a:latin typeface="+mj-ea"/>
                <a:ea typeface="+mj-ea"/>
                <a:cs typeface="MiSans Normal" panose="00000500000000000000" charset="-122"/>
                <a:sym typeface="+mn-ea"/>
              </a:defRPr>
            </a:lvl1pPr>
          </a:lstStyle>
          <a:p>
            <a:pPr lvl="0" algn="ctr"/>
            <a:r>
              <a:rPr dirty="0">
                <a:sym typeface="+mn-ea"/>
              </a:rPr>
              <a:t>单击此处编辑文本</a:t>
            </a:r>
            <a:endParaRPr dirty="0">
              <a:sym typeface="+mn-ea"/>
            </a:endParaRPr>
          </a:p>
        </p:txBody>
      </p:sp>
      <p:sp>
        <p:nvSpPr>
          <p:cNvPr id="2" name="日期占位符 1"/>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5"/>
            </p:custDataLst>
          </p:nvPr>
        </p:nvSpPr>
        <p:spPr/>
        <p:txBody>
          <a:bodyPr/>
          <a:lstStyle/>
          <a:p>
            <a:endParaRPr lang="zh-CN" altLang="en-US"/>
          </a:p>
        </p:txBody>
      </p:sp>
      <p:sp>
        <p:nvSpPr>
          <p:cNvPr id="8" name="灯片编号占位符 7"/>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pic>
        <p:nvPicPr>
          <p:cNvPr id="4" name="图片 3" descr="图片包含 游戏机&#10;&#10;描述已自动生成"/>
          <p:cNvPicPr>
            <a:picLocks noChangeAspect="true"/>
          </p:cNvPicPr>
          <p:nvPr userDrawn="true">
            <p:custDataLst>
              <p:tags r:id="rId7"/>
            </p:custDataLst>
          </p:nvPr>
        </p:nvPicPr>
        <p:blipFill>
          <a:blip r:embed="rId8"/>
          <a:stretch>
            <a:fillRect/>
          </a:stretch>
        </p:blipFill>
        <p:spPr>
          <a:xfrm>
            <a:off x="5587365" y="67945"/>
            <a:ext cx="6604635" cy="6721475"/>
          </a:xfrm>
          <a:prstGeom prst="rect">
            <a:avLst/>
          </a:prstGeom>
        </p:spPr>
      </p:pic>
      <p:sp>
        <p:nvSpPr>
          <p:cNvPr id="11" name="椭圆 10"/>
          <p:cNvSpPr/>
          <p:nvPr userDrawn="true">
            <p:custDataLst>
              <p:tags r:id="rId9"/>
            </p:custDataLst>
          </p:nvPr>
        </p:nvSpPr>
        <p:spPr>
          <a:xfrm>
            <a:off x="4668520" y="26035"/>
            <a:ext cx="5713095" cy="5713095"/>
          </a:xfrm>
          <a:prstGeom prst="ellipse">
            <a:avLst/>
          </a:prstGeom>
          <a:gradFill>
            <a:gsLst>
              <a:gs pos="100000">
                <a:schemeClr val="accent4">
                  <a:alpha val="20000"/>
                </a:schemeClr>
              </a:gs>
              <a:gs pos="68000">
                <a:schemeClr val="accent4">
                  <a:alpha val="0"/>
                </a:schemeClr>
              </a:gs>
            </a:gsLst>
            <a:lin ang="13500000" scaled="false"/>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正文"/>
          <p:cNvSpPr>
            <a:spLocks noGrp="true"/>
          </p:cNvSpPr>
          <p:nvPr>
            <p:ph idx="2"/>
            <p:custDataLst>
              <p:tags r:id="rId2"/>
            </p:custDataLst>
          </p:nvPr>
        </p:nvSpPr>
        <p:spPr>
          <a:xfrm>
            <a:off x="695960" y="1245235"/>
            <a:ext cx="10800080" cy="4931410"/>
          </a:xfrm>
          <a:prstGeom prst="rect">
            <a:avLst/>
          </a:prstGeom>
        </p:spPr>
        <p:txBody>
          <a:bodyPr vert="horz" lIns="91440" tIns="45720" rIns="91440" bIns="45720" rtlCol="0">
            <a:normAutofit/>
          </a:bodyPr>
          <a:lstStyle>
            <a:lvl1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defRPr>
            </a:lvl1pPr>
            <a:lvl2pPr marL="685800" marR="0" lvl="1"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2pPr>
            <a:lvl3pPr marL="1143000" marR="0" lvl="2"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3pPr>
            <a:lvl4pPr marL="1600200" marR="0" lvl="3"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4pPr>
            <a:lvl5pPr marL="2057400" marR="0" lvl="4"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2" name="标题 1"/>
          <p:cNvSpPr>
            <a:spLocks noGrp="true"/>
          </p:cNvSpPr>
          <p:nvPr>
            <p:ph type="title"/>
            <p:custDataLst>
              <p:tags r:id="rId3"/>
            </p:custDataLst>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9" name="页脚占位符 8"/>
          <p:cNvSpPr>
            <a:spLocks noGrp="true"/>
          </p:cNvSpPr>
          <p:nvPr>
            <p:ph type="ftr" sz="quarter" idx="11"/>
            <p:custDataLst>
              <p:tags r:id="rId5"/>
            </p:custDataLst>
          </p:nvPr>
        </p:nvSpPr>
        <p:spPr/>
        <p:txBody>
          <a:bodyPr/>
          <a:lstStyle/>
          <a:p>
            <a:endParaRPr lang="zh-CN" altLang="en-US"/>
          </a:p>
        </p:txBody>
      </p:sp>
      <p:sp>
        <p:nvSpPr>
          <p:cNvPr id="10" name="灯片编号占位符 9"/>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44" name="图片 43"/>
          <p:cNvPicPr>
            <a:picLocks noChangeAspect="true"/>
          </p:cNvPicPr>
          <p:nvPr userDrawn="true">
            <p:custDataLst>
              <p:tags r:id="rId2"/>
            </p:custDataLst>
          </p:nvPr>
        </p:nvPicPr>
        <p:blipFill>
          <a:blip r:embed="rId3"/>
          <a:stretch>
            <a:fillRect/>
          </a:stretch>
        </p:blipFill>
        <p:spPr>
          <a:xfrm>
            <a:off x="742951" y="421888"/>
            <a:ext cx="716839" cy="825888"/>
          </a:xfrm>
          <a:prstGeom prst="rect">
            <a:avLst/>
          </a:prstGeom>
        </p:spPr>
      </p:pic>
      <p:pic>
        <p:nvPicPr>
          <p:cNvPr id="45" name="图片 44" descr="图片包含 徽标&#10;&#10;描述已自动生成"/>
          <p:cNvPicPr>
            <a:picLocks noChangeAspect="true"/>
          </p:cNvPicPr>
          <p:nvPr userDrawn="true">
            <p:custDataLst>
              <p:tags r:id="rId4"/>
            </p:custDataLst>
          </p:nvPr>
        </p:nvPicPr>
        <p:blipFill>
          <a:blip r:embed="rId5"/>
          <a:stretch>
            <a:fillRect/>
          </a:stretch>
        </p:blipFill>
        <p:spPr>
          <a:xfrm>
            <a:off x="632027" y="227092"/>
            <a:ext cx="1655525" cy="1679961"/>
          </a:xfrm>
          <a:prstGeom prst="rect">
            <a:avLst/>
          </a:prstGeom>
        </p:spPr>
      </p:pic>
      <p:sp>
        <p:nvSpPr>
          <p:cNvPr id="7" name="标题"/>
          <p:cNvSpPr txBox="true">
            <a:spLocks noGrp="true"/>
          </p:cNvSpPr>
          <p:nvPr>
            <p:ph type="title" idx="2" hasCustomPrompt="true"/>
            <p:custDataLst>
              <p:tags r:id="rId6"/>
            </p:custDataLst>
          </p:nvPr>
        </p:nvSpPr>
        <p:spPr>
          <a:xfrm>
            <a:off x="1530985" y="610235"/>
            <a:ext cx="2432685" cy="646430"/>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en-US" altLang="zh-CN" sz="3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r>
              <a:rPr>
                <a:sym typeface="+mn-ea"/>
              </a:rPr>
              <a:t>编辑标题</a:t>
            </a:r>
            <a:endParaRPr>
              <a:sym typeface="+mn-ea"/>
            </a:endParaRPr>
          </a:p>
        </p:txBody>
      </p:sp>
      <p:sp>
        <p:nvSpPr>
          <p:cNvPr id="2" name="日期占位符 1"/>
          <p:cNvSpPr>
            <a:spLocks noGrp="true"/>
          </p:cNvSpPr>
          <p:nvPr>
            <p:ph type="dt" sz="half" idx="10"/>
            <p:custDataLst>
              <p:tags r:id="rId7"/>
            </p:custDataLst>
          </p:nvPr>
        </p:nvSpPr>
        <p:spPr/>
        <p:txBody>
          <a:bodyPr/>
          <a:lstStyle/>
          <a:p>
            <a:fld id="{F2BFA029-C053-4E0C-B3AA-A1F38F6E5E1B}" type="datetimeFigureOut">
              <a:rPr lang="zh-CN" altLang="en-US" smtClean="0"/>
            </a:fld>
            <a:endParaRPr lang="zh-CN" altLang="en-US"/>
          </a:p>
        </p:txBody>
      </p:sp>
      <p:sp>
        <p:nvSpPr>
          <p:cNvPr id="6" name="页脚占位符 5"/>
          <p:cNvSpPr>
            <a:spLocks noGrp="true"/>
          </p:cNvSpPr>
          <p:nvPr>
            <p:ph type="ftr" sz="quarter" idx="11"/>
            <p:custDataLst>
              <p:tags r:id="rId8"/>
            </p:custDataLst>
          </p:nvPr>
        </p:nvSpPr>
        <p:spPr/>
        <p:txBody>
          <a:bodyPr/>
          <a:lstStyle/>
          <a:p>
            <a:endParaRPr lang="zh-CN" altLang="en-US"/>
          </a:p>
        </p:txBody>
      </p:sp>
      <p:sp>
        <p:nvSpPr>
          <p:cNvPr id="8" name="灯片编号占位符 7"/>
          <p:cNvSpPr>
            <a:spLocks noGrp="true"/>
          </p:cNvSpPr>
          <p:nvPr>
            <p:ph type="sldNum" sz="quarter" idx="12"/>
            <p:custDataLst>
              <p:tags r:id="rId9"/>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descr="图片包含 游戏机&#10;&#10;描述已自动生成"/>
          <p:cNvPicPr>
            <a:picLocks noChangeAspect="true"/>
          </p:cNvPicPr>
          <p:nvPr>
            <p:custDataLst>
              <p:tags r:id="rId2"/>
            </p:custDataLst>
          </p:nvPr>
        </p:nvPicPr>
        <p:blipFill>
          <a:blip r:embed="rId3"/>
          <a:stretch>
            <a:fillRect/>
          </a:stretch>
        </p:blipFill>
        <p:spPr>
          <a:xfrm rot="5400000">
            <a:off x="5868242" y="880942"/>
            <a:ext cx="5185154" cy="5276374"/>
          </a:xfrm>
          <a:prstGeom prst="rect">
            <a:avLst/>
          </a:prstGeom>
        </p:spPr>
      </p:pic>
      <p:pic>
        <p:nvPicPr>
          <p:cNvPr id="13" name="图片 12" descr="图片包含 徽标&#10;&#10;描述已自动生成"/>
          <p:cNvPicPr>
            <a:picLocks noChangeAspect="true"/>
          </p:cNvPicPr>
          <p:nvPr>
            <p:custDataLst>
              <p:tags r:id="rId4"/>
            </p:custDataLst>
          </p:nvPr>
        </p:nvPicPr>
        <p:blipFill>
          <a:blip r:embed="rId5"/>
          <a:stretch>
            <a:fillRect/>
          </a:stretch>
        </p:blipFill>
        <p:spPr>
          <a:xfrm>
            <a:off x="3457576" y="-281180"/>
            <a:ext cx="5524500" cy="5608587"/>
          </a:xfrm>
          <a:prstGeom prst="rect">
            <a:avLst/>
          </a:prstGeom>
        </p:spPr>
      </p:pic>
      <p:pic>
        <p:nvPicPr>
          <p:cNvPr id="14" name="图片 13" descr="图片包含 徽标&#10;&#10;描述已自动生成"/>
          <p:cNvPicPr>
            <a:picLocks noChangeAspect="true"/>
          </p:cNvPicPr>
          <p:nvPr>
            <p:custDataLst>
              <p:tags r:id="rId6"/>
            </p:custDataLst>
          </p:nvPr>
        </p:nvPicPr>
        <p:blipFill>
          <a:blip r:embed="rId5"/>
          <a:stretch>
            <a:fillRect/>
          </a:stretch>
        </p:blipFill>
        <p:spPr>
          <a:xfrm rot="17014633" flipH="true">
            <a:off x="2182688" y="1158830"/>
            <a:ext cx="2978942" cy="3024284"/>
          </a:xfrm>
          <a:prstGeom prst="rect">
            <a:avLst/>
          </a:prstGeom>
        </p:spPr>
      </p:pic>
      <p:sp>
        <p:nvSpPr>
          <p:cNvPr id="8" name="节编号"/>
          <p:cNvSpPr txBox="true">
            <a:spLocks noGrp="true"/>
          </p:cNvSpPr>
          <p:nvPr>
            <p:ph type="body" idx="2" hasCustomPrompt="true"/>
            <p:custDataLst>
              <p:tags r:id="rId7"/>
            </p:custDataLst>
          </p:nvPr>
        </p:nvSpPr>
        <p:spPr>
          <a:xfrm>
            <a:off x="1167130" y="3667125"/>
            <a:ext cx="5793740" cy="993775"/>
          </a:xfrm>
          <a:prstGeom prst="rect">
            <a:avLst/>
          </a:prstGeom>
          <a:noFill/>
        </p:spPr>
        <p:txBody>
          <a:bodyPr wrap="square" lIns="0" tIns="0" rIns="0" bIns="0" rtlCol="0" anchor="b" anchorCtr="false">
            <a:normAutofit/>
          </a:bodyPr>
          <a:lstStyle>
            <a:lvl1pPr marL="0" marR="0" lvl="0" algn="l" defTabSz="914400" rtl="0" eaLnBrk="1" fontAlgn="auto" latinLnBrk="0" hangingPunct="1">
              <a:lnSpc>
                <a:spcPct val="100000"/>
              </a:lnSpc>
              <a:buClrTx/>
              <a:buSzTx/>
              <a:buFontTx/>
              <a:buNone/>
              <a:defRPr kumimoji="0" lang="en-US" altLang="zh-CN" sz="4000" b="0" i="0" u="none" strike="noStrike" kern="1200" cap="none" spc="0" normalizeH="0" baseline="0" noProof="1" dirty="0">
                <a:gradFill>
                  <a:gsLst>
                    <a:gs pos="54100">
                      <a:schemeClr val="accent3"/>
                    </a:gs>
                    <a:gs pos="0">
                      <a:schemeClr val="accent1"/>
                    </a:gs>
                    <a:gs pos="100000">
                      <a:schemeClr val="accent6"/>
                    </a:gs>
                  </a:gsLst>
                  <a:lin ang="0" scaled="true"/>
                </a:gradFill>
                <a:latin typeface="+mj-ea"/>
                <a:ea typeface="+mj-ea"/>
                <a:cs typeface="MiSans Normal" panose="000005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true">
            <a:spLocks noGrp="true"/>
          </p:cNvSpPr>
          <p:nvPr>
            <p:ph type="title" idx="1" hasCustomPrompt="true"/>
            <p:custDataLst>
              <p:tags r:id="rId8"/>
            </p:custDataLst>
          </p:nvPr>
        </p:nvSpPr>
        <p:spPr>
          <a:xfrm>
            <a:off x="1167130" y="4742180"/>
            <a:ext cx="5793740" cy="1207770"/>
          </a:xfrm>
          <a:prstGeom prst="rect">
            <a:avLst/>
          </a:prstGeom>
          <a:noFill/>
        </p:spPr>
        <p:txBody>
          <a:bodyPr wrap="square" lIns="0" tIns="0" rIns="0" bIns="0" rtlCol="0" anchor="t" anchorCtr="false">
            <a:normAutofit/>
          </a:bodyPr>
          <a:lstStyle>
            <a:lvl1pPr marL="0" marR="0" lvl="0" algn="l" defTabSz="914400" rtl="0" eaLnBrk="1" fontAlgn="auto" latinLnBrk="0" hangingPunct="1">
              <a:lnSpc>
                <a:spcPct val="100000"/>
              </a:lnSpc>
              <a:buClrTx/>
              <a:buSzTx/>
              <a:buFontTx/>
              <a:buNone/>
              <a:defRPr kumimoji="0" lang="en-US" altLang="zh-CN" sz="4800" b="0" i="0" u="none" strike="noStrike" kern="1200" cap="none" spc="0" normalizeH="0" baseline="0" noProof="1" dirty="0">
                <a:gradFill>
                  <a:gsLst>
                    <a:gs pos="54100">
                      <a:schemeClr val="accent3"/>
                    </a:gs>
                    <a:gs pos="0">
                      <a:schemeClr val="accent1"/>
                    </a:gs>
                    <a:gs pos="100000">
                      <a:schemeClr val="accent6"/>
                    </a:gs>
                  </a:gsLst>
                  <a:lin ang="0" scaled="true"/>
                </a:gradFill>
                <a:latin typeface="+mj-ea"/>
                <a:ea typeface="+mj-ea"/>
                <a:cs typeface="MiSans Normal" panose="00000500000000000000" charset="-122"/>
                <a:sym typeface="+mn-ea"/>
              </a:defRPr>
            </a:lvl1pPr>
          </a:lstStyle>
          <a:p>
            <a:pPr lvl="0" algn="l">
              <a:buClrTx/>
              <a:buSzTx/>
              <a:buFontTx/>
            </a:pPr>
            <a:r>
              <a:rPr dirty="0" err="1">
                <a:sym typeface="+mn-ea"/>
              </a:rPr>
              <a:t>单击此处编辑标题</a:t>
            </a:r>
            <a:endParaRPr dirty="0">
              <a:sym typeface="+mn-ea"/>
            </a:endParaRPr>
          </a:p>
        </p:txBody>
      </p:sp>
      <p:sp>
        <p:nvSpPr>
          <p:cNvPr id="2" name="日期占位符 1"/>
          <p:cNvSpPr>
            <a:spLocks noGrp="true"/>
          </p:cNvSpPr>
          <p:nvPr>
            <p:ph type="dt" sz="half" idx="10"/>
            <p:custDataLst>
              <p:tags r:id="rId9"/>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10"/>
            </p:custDataLst>
          </p:nvPr>
        </p:nvSpPr>
        <p:spPr/>
        <p:txBody>
          <a:bodyPr/>
          <a:lstStyle/>
          <a:p>
            <a:endParaRPr lang="zh-CN" altLang="en-US"/>
          </a:p>
        </p:txBody>
      </p:sp>
      <p:sp>
        <p:nvSpPr>
          <p:cNvPr id="10" name="灯片编号占位符 9"/>
          <p:cNvSpPr>
            <a:spLocks noGrp="true"/>
          </p:cNvSpPr>
          <p:nvPr>
            <p:ph type="sldNum" sz="quarter" idx="12"/>
            <p:custDataLst>
              <p:tags r:id="rId11"/>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标题和两栏">
    <p:spTree>
      <p:nvGrpSpPr>
        <p:cNvPr id="1" name=""/>
        <p:cNvGrpSpPr/>
        <p:nvPr/>
      </p:nvGrpSpPr>
      <p:grpSpPr>
        <a:xfrm>
          <a:off x="0" y="0"/>
          <a:ext cx="0" cy="0"/>
          <a:chOff x="0" y="0"/>
          <a:chExt cx="0" cy="0"/>
        </a:xfrm>
      </p:grpSpPr>
      <p:sp>
        <p:nvSpPr>
          <p:cNvPr id="10" name="正文"/>
          <p:cNvSpPr txBox="true">
            <a:spLocks noGrp="true"/>
          </p:cNvSpPr>
          <p:nvPr>
            <p:ph idx="3"/>
            <p:custDataLst>
              <p:tags r:id="rId2"/>
            </p:custDataLst>
          </p:nvPr>
        </p:nvSpPr>
        <p:spPr>
          <a:xfrm>
            <a:off x="6400800" y="1245870"/>
            <a:ext cx="509524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true">
            <a:spLocks noGrp="true"/>
          </p:cNvSpPr>
          <p:nvPr>
            <p:ph idx="2"/>
            <p:custDataLst>
              <p:tags r:id="rId3"/>
            </p:custDataLst>
          </p:nvPr>
        </p:nvSpPr>
        <p:spPr>
          <a:xfrm>
            <a:off x="695960" y="1245870"/>
            <a:ext cx="508889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2" name="日期占位符 1"/>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5"/>
            </p:custDataLst>
          </p:nvPr>
        </p:nvSpPr>
        <p:spPr/>
        <p:txBody>
          <a:bodyPr/>
          <a:lstStyle/>
          <a:p>
            <a:endParaRPr lang="zh-CN" altLang="en-US"/>
          </a:p>
        </p:txBody>
      </p:sp>
      <p:sp>
        <p:nvSpPr>
          <p:cNvPr id="4" name="灯片编号占位符 3"/>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sp>
        <p:nvSpPr>
          <p:cNvPr id="11" name="标题 10"/>
          <p:cNvSpPr>
            <a:spLocks noGrp="true"/>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标题和比较">
    <p:spTree>
      <p:nvGrpSpPr>
        <p:cNvPr id="1" name=""/>
        <p:cNvGrpSpPr/>
        <p:nvPr/>
      </p:nvGrpSpPr>
      <p:grpSpPr>
        <a:xfrm>
          <a:off x="0" y="0"/>
          <a:ext cx="0" cy="0"/>
          <a:chOff x="0" y="0"/>
          <a:chExt cx="0" cy="0"/>
        </a:xfrm>
      </p:grpSpPr>
      <p:sp>
        <p:nvSpPr>
          <p:cNvPr id="16" name="正文"/>
          <p:cNvSpPr txBox="true">
            <a:spLocks noGrp="true"/>
          </p:cNvSpPr>
          <p:nvPr>
            <p:ph idx="7"/>
            <p:custDataLst>
              <p:tags r:id="rId2"/>
            </p:custDataLst>
          </p:nvPr>
        </p:nvSpPr>
        <p:spPr>
          <a:xfrm>
            <a:off x="6235065" y="1720850"/>
            <a:ext cx="5260975" cy="445579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正文"/>
          <p:cNvSpPr txBox="true">
            <a:spLocks noGrp="true"/>
          </p:cNvSpPr>
          <p:nvPr>
            <p:ph idx="5"/>
            <p:custDataLst>
              <p:tags r:id="rId3"/>
            </p:custDataLst>
          </p:nvPr>
        </p:nvSpPr>
        <p:spPr>
          <a:xfrm>
            <a:off x="695325" y="1720850"/>
            <a:ext cx="5255260" cy="445579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6" name="日期占位符 5"/>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17" name="页脚占位符 16"/>
          <p:cNvSpPr>
            <a:spLocks noGrp="true"/>
          </p:cNvSpPr>
          <p:nvPr>
            <p:ph type="ftr" sz="quarter" idx="11"/>
            <p:custDataLst>
              <p:tags r:id="rId5"/>
            </p:custDataLst>
          </p:nvPr>
        </p:nvSpPr>
        <p:spPr/>
        <p:txBody>
          <a:bodyPr/>
          <a:lstStyle/>
          <a:p>
            <a:endParaRPr lang="zh-CN" altLang="en-US"/>
          </a:p>
        </p:txBody>
      </p:sp>
      <p:sp>
        <p:nvSpPr>
          <p:cNvPr id="18" name="灯片编号占位符 17"/>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sp>
        <p:nvSpPr>
          <p:cNvPr id="19" name="标题 18"/>
          <p:cNvSpPr>
            <a:spLocks noGrp="true"/>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F2BFA029-C053-4E0C-B3AA-A1F38F6E5E1B}" type="datetimeFigureOut">
              <a:rPr lang="zh-CN" altLang="en-US" smtClean="0"/>
            </a:fld>
            <a:endParaRPr lang="zh-CN" altLang="en-US"/>
          </a:p>
        </p:txBody>
      </p:sp>
      <p:sp>
        <p:nvSpPr>
          <p:cNvPr id="7" name="页脚占位符 6"/>
          <p:cNvSpPr>
            <a:spLocks noGrp="true"/>
          </p:cNvSpPr>
          <p:nvPr>
            <p:ph type="ftr" sz="quarter" idx="11"/>
            <p:custDataLst>
              <p:tags r:id="rId3"/>
            </p:custDataLst>
          </p:nvPr>
        </p:nvSpPr>
        <p:spPr/>
        <p:txBody>
          <a:bodyPr/>
          <a:lstStyle/>
          <a:p>
            <a:endParaRPr lang="zh-CN" altLang="en-US"/>
          </a:p>
        </p:txBody>
      </p:sp>
      <p:sp>
        <p:nvSpPr>
          <p:cNvPr id="8" name="灯片编号占位符 7"/>
          <p:cNvSpPr>
            <a:spLocks noGrp="true"/>
          </p:cNvSpPr>
          <p:nvPr>
            <p:ph type="sldNum" sz="quarter" idx="12"/>
            <p:custDataLst>
              <p:tags r:id="rId4"/>
            </p:custDataLst>
          </p:nvPr>
        </p:nvSpPr>
        <p:spPr/>
        <p:txBody>
          <a:bodyPr/>
          <a:lstStyle/>
          <a:p>
            <a:fld id="{91ED5A92-ABDF-4489-9CD6-12725639C47D}" type="slidenum">
              <a:rPr lang="zh-CN" altLang="en-US" smtClean="0"/>
            </a:fld>
            <a:endParaRPr lang="zh-CN" altLang="en-US"/>
          </a:p>
        </p:txBody>
      </p:sp>
      <p:sp>
        <p:nvSpPr>
          <p:cNvPr id="9" name="标题 8"/>
          <p:cNvSpPr>
            <a:spLocks noGrp="true"/>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日期占位符 4"/>
          <p:cNvSpPr>
            <a:spLocks noGrp="true"/>
          </p:cNvSpPr>
          <p:nvPr>
            <p:ph type="dt" sz="half" idx="10"/>
            <p:custDataLst>
              <p:tags r:id="rId2"/>
            </p:custDataLst>
          </p:nvPr>
        </p:nvSpPr>
        <p:spPr/>
        <p:txBody>
          <a:bodyPr/>
          <a:lstStyle/>
          <a:p>
            <a:fld id="{F2BFA029-C053-4E0C-B3AA-A1F38F6E5E1B}" type="datetimeFigureOut">
              <a:rPr lang="zh-CN" altLang="en-US" smtClean="0"/>
            </a:fld>
            <a:endParaRPr lang="zh-CN" altLang="en-US"/>
          </a:p>
        </p:txBody>
      </p:sp>
      <p:sp>
        <p:nvSpPr>
          <p:cNvPr id="6" name="页脚占位符 5"/>
          <p:cNvSpPr>
            <a:spLocks noGrp="true"/>
          </p:cNvSpPr>
          <p:nvPr>
            <p:ph type="ftr" sz="quarter" idx="11"/>
            <p:custDataLst>
              <p:tags r:id="rId3"/>
            </p:custDataLst>
          </p:nvPr>
        </p:nvSpPr>
        <p:spPr/>
        <p:txBody>
          <a:bodyPr/>
          <a:lstStyle/>
          <a:p>
            <a:endParaRPr lang="zh-CN" altLang="en-US"/>
          </a:p>
        </p:txBody>
      </p:sp>
      <p:sp>
        <p:nvSpPr>
          <p:cNvPr id="7" name="灯片编号占位符 6"/>
          <p:cNvSpPr>
            <a:spLocks noGrp="true"/>
          </p:cNvSpPr>
          <p:nvPr>
            <p:ph type="sldNum" sz="quarter" idx="12"/>
            <p:custDataLst>
              <p:tags r:id="rId4"/>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内容占位符 2"/>
          <p:cNvSpPr>
            <a:spLocks noGrp="true"/>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7" name="正文"/>
          <p:cNvSpPr txBox="true">
            <a:spLocks noGrp="true"/>
          </p:cNvSpPr>
          <p:nvPr>
            <p:ph idx="1"/>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2" name="日期占位符 1"/>
          <p:cNvSpPr>
            <a:spLocks noGrp="true"/>
          </p:cNvSpPr>
          <p:nvPr>
            <p:ph type="dt" sz="half" idx="10"/>
            <p:custDataLst>
              <p:tags r:id="rId3"/>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4"/>
            </p:custDataLst>
          </p:nvPr>
        </p:nvSpPr>
        <p:spPr/>
        <p:txBody>
          <a:bodyPr/>
          <a:lstStyle/>
          <a:p>
            <a:endParaRPr lang="zh-CN" altLang="en-US"/>
          </a:p>
        </p:txBody>
      </p:sp>
      <p:sp>
        <p:nvSpPr>
          <p:cNvPr id="8" name="灯片编号占位符 7"/>
          <p:cNvSpPr>
            <a:spLocks noGrp="true"/>
          </p:cNvSpPr>
          <p:nvPr>
            <p:ph type="sldNum" sz="quarter" idx="12"/>
            <p:custDataLst>
              <p:tags r:id="rId5"/>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标题和副标题">
    <p:spTree>
      <p:nvGrpSpPr>
        <p:cNvPr id="1" name=""/>
        <p:cNvGrpSpPr/>
        <p:nvPr/>
      </p:nvGrpSpPr>
      <p:grpSpPr>
        <a:xfrm>
          <a:off x="0" y="0"/>
          <a:ext cx="0" cy="0"/>
          <a:chOff x="0" y="0"/>
          <a:chExt cx="0" cy="0"/>
        </a:xfrm>
      </p:grpSpPr>
      <p:sp>
        <p:nvSpPr>
          <p:cNvPr id="6" name="副标题"/>
          <p:cNvSpPr txBox="true">
            <a:spLocks noGrp="true"/>
          </p:cNvSpPr>
          <p:nvPr>
            <p:ph type="body" idx="1" hasCustomPrompt="true"/>
            <p:custDataLst>
              <p:tags r:id="rId2"/>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lgn="l"/>
            <a:r>
              <a:rPr>
                <a:sym typeface="+mn-ea"/>
              </a:rPr>
              <a:t>单击此处编辑母版副标题样式</a:t>
            </a:r>
            <a:endParaRPr>
              <a:sym typeface="+mn-ea"/>
            </a:endParaRPr>
          </a:p>
        </p:txBody>
      </p:sp>
      <p:sp>
        <p:nvSpPr>
          <p:cNvPr id="2" name="日期占位符 1"/>
          <p:cNvSpPr>
            <a:spLocks noGrp="true"/>
          </p:cNvSpPr>
          <p:nvPr>
            <p:ph type="dt" sz="half" idx="10"/>
            <p:custDataLst>
              <p:tags r:id="rId3"/>
            </p:custDataLst>
          </p:nvPr>
        </p:nvSpPr>
        <p:spPr/>
        <p:txBody>
          <a:bodyPr/>
          <a:lstStyle/>
          <a:p>
            <a:fld id="{F2BFA029-C053-4E0C-B3AA-A1F38F6E5E1B}" type="datetimeFigureOut">
              <a:rPr lang="zh-CN" altLang="en-US" smtClean="0"/>
            </a:fld>
            <a:endParaRPr lang="zh-CN" altLang="en-US"/>
          </a:p>
        </p:txBody>
      </p:sp>
      <p:sp>
        <p:nvSpPr>
          <p:cNvPr id="8" name="页脚占位符 7"/>
          <p:cNvSpPr>
            <a:spLocks noGrp="true"/>
          </p:cNvSpPr>
          <p:nvPr>
            <p:ph type="ftr" sz="quarter" idx="11"/>
            <p:custDataLst>
              <p:tags r:id="rId4"/>
            </p:custDataLst>
          </p:nvPr>
        </p:nvSpPr>
        <p:spPr/>
        <p:txBody>
          <a:bodyPr/>
          <a:lstStyle/>
          <a:p>
            <a:endParaRPr lang="zh-CN" altLang="en-US"/>
          </a:p>
        </p:txBody>
      </p:sp>
      <p:sp>
        <p:nvSpPr>
          <p:cNvPr id="9" name="灯片编号占位符 8"/>
          <p:cNvSpPr>
            <a:spLocks noGrp="true"/>
          </p:cNvSpPr>
          <p:nvPr>
            <p:ph type="sldNum" sz="quarter" idx="12"/>
            <p:custDataLst>
              <p:tags r:id="rId5"/>
            </p:custDataLst>
          </p:nvPr>
        </p:nvSpPr>
        <p:spPr/>
        <p:txBody>
          <a:bodyPr/>
          <a:lstStyle/>
          <a:p>
            <a:fld id="{91ED5A92-ABDF-4489-9CD6-12725639C47D}" type="slidenum">
              <a:rPr lang="zh-CN" altLang="en-US" smtClean="0"/>
            </a:fld>
            <a:endParaRPr lang="zh-CN" altLang="en-US"/>
          </a:p>
        </p:txBody>
      </p:sp>
      <p:sp>
        <p:nvSpPr>
          <p:cNvPr id="10" name="标题 9"/>
          <p:cNvSpPr>
            <a:spLocks noGrp="true"/>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sp>
        <p:nvSpPr>
          <p:cNvPr id="8" name="署名"/>
          <p:cNvSpPr txBox="true">
            <a:spLocks noGrp="true"/>
          </p:cNvSpPr>
          <p:nvPr>
            <p:ph type="body" idx="2" hasCustomPrompt="true"/>
            <p:custDataLst>
              <p:tags r:id="rId2"/>
            </p:custDataLst>
          </p:nvPr>
        </p:nvSpPr>
        <p:spPr>
          <a:xfrm>
            <a:off x="1351915" y="4349115"/>
            <a:ext cx="1607820" cy="397510"/>
          </a:xfrm>
          <a:prstGeom prst="roundRect">
            <a:avLst>
              <a:gd name="adj" fmla="val 50000"/>
            </a:avLst>
          </a:prstGeom>
          <a:gradFill>
            <a:gsLst>
              <a:gs pos="0">
                <a:schemeClr val="accent1"/>
              </a:gs>
              <a:gs pos="100000">
                <a:schemeClr val="accent6"/>
              </a:gs>
            </a:gsLst>
            <a:lin ang="7200000" scaled="false"/>
          </a:grad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zh-CN" altLang="en-US" sz="1200" b="0" i="0" u="none" strike="noStrike" kern="1200" cap="none" spc="0" normalizeH="0" baseline="0" noProof="1" dirty="0">
                <a:solidFill>
                  <a:schemeClr val="lt1">
                    <a:lumMod val="100000"/>
                  </a:schemeClr>
                </a:solidFill>
                <a:latin typeface="+mj-lt"/>
                <a:ea typeface="+mj-lt"/>
                <a:cs typeface="MiSans Normal" panose="00000500000000000000" charset="-122"/>
                <a:sym typeface="+mn-ea"/>
              </a:defRPr>
            </a:lvl1pPr>
          </a:lstStyle>
          <a:p>
            <a:pPr lvl="0" algn="ctr"/>
            <a:r>
              <a:rPr dirty="0">
                <a:sym typeface="+mn-ea"/>
              </a:rPr>
              <a:t>单击此处编辑文本</a:t>
            </a:r>
            <a:endParaRPr dirty="0">
              <a:sym typeface="+mn-ea"/>
            </a:endParaRPr>
          </a:p>
        </p:txBody>
      </p:sp>
      <p:sp>
        <p:nvSpPr>
          <p:cNvPr id="7" name="标题"/>
          <p:cNvSpPr txBox="true">
            <a:spLocks noGrp="true"/>
          </p:cNvSpPr>
          <p:nvPr>
            <p:ph type="title" idx="1" hasCustomPrompt="true"/>
            <p:custDataLst>
              <p:tags r:id="rId3"/>
            </p:custDataLst>
          </p:nvPr>
        </p:nvSpPr>
        <p:spPr>
          <a:xfrm>
            <a:off x="1331595" y="2075815"/>
            <a:ext cx="4764405" cy="1977390"/>
          </a:xfrm>
          <a:prstGeom prst="rect">
            <a:avLst/>
          </a:prstGeom>
          <a:noFill/>
        </p:spPr>
        <p:txBody>
          <a:bodyPr wrap="square" lIns="91440" tIns="45720" rIns="91440" bIns="45720" rtlCol="0" anchor="ctr" anchorCtr="false">
            <a:normAutofit/>
          </a:bodyPr>
          <a:lstStyle>
            <a:lvl1pPr marL="0" marR="0" lvl="0" algn="l" defTabSz="914400" rtl="0" eaLnBrk="1" fontAlgn="auto" latinLnBrk="0" hangingPunct="1">
              <a:lnSpc>
                <a:spcPct val="100000"/>
              </a:lnSpc>
              <a:buClrTx/>
              <a:buSzTx/>
              <a:buFontTx/>
              <a:buNone/>
              <a:defRPr kumimoji="0" lang="en-US" altLang="zh-CN" sz="6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err="1">
                <a:sym typeface="+mn-ea"/>
              </a:rPr>
              <a:t>编辑标题</a:t>
            </a:r>
            <a:endParaRPr dirty="0">
              <a:sym typeface="+mn-ea"/>
            </a:endParaRPr>
          </a:p>
        </p:txBody>
      </p:sp>
      <p:sp>
        <p:nvSpPr>
          <p:cNvPr id="2" name="日期占位符 1"/>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5"/>
            </p:custDataLst>
          </p:nvPr>
        </p:nvSpPr>
        <p:spPr/>
        <p:txBody>
          <a:bodyPr/>
          <a:lstStyle/>
          <a:p>
            <a:endParaRPr lang="zh-CN" altLang="en-US"/>
          </a:p>
        </p:txBody>
      </p:sp>
      <p:sp>
        <p:nvSpPr>
          <p:cNvPr id="11" name="灯片编号占位符 10"/>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pic>
        <p:nvPicPr>
          <p:cNvPr id="4" name="图片 3" descr="图片包含 游戏机&#10;&#10;描述已自动生成"/>
          <p:cNvPicPr>
            <a:picLocks noChangeAspect="true"/>
          </p:cNvPicPr>
          <p:nvPr userDrawn="true">
            <p:custDataLst>
              <p:tags r:id="rId7"/>
            </p:custDataLst>
          </p:nvPr>
        </p:nvPicPr>
        <p:blipFill>
          <a:blip r:embed="rId8"/>
          <a:stretch>
            <a:fillRect/>
          </a:stretch>
        </p:blipFill>
        <p:spPr>
          <a:xfrm>
            <a:off x="5587365" y="67945"/>
            <a:ext cx="6604635" cy="6721475"/>
          </a:xfrm>
          <a:prstGeom prst="rect">
            <a:avLst/>
          </a:prstGeom>
        </p:spPr>
      </p:pic>
      <p:sp>
        <p:nvSpPr>
          <p:cNvPr id="5" name="椭圆 4"/>
          <p:cNvSpPr/>
          <p:nvPr userDrawn="true">
            <p:custDataLst>
              <p:tags r:id="rId9"/>
            </p:custDataLst>
          </p:nvPr>
        </p:nvSpPr>
        <p:spPr>
          <a:xfrm>
            <a:off x="4668520" y="26035"/>
            <a:ext cx="5713095" cy="5713095"/>
          </a:xfrm>
          <a:prstGeom prst="ellipse">
            <a:avLst/>
          </a:prstGeom>
          <a:gradFill>
            <a:gsLst>
              <a:gs pos="100000">
                <a:schemeClr val="accent4">
                  <a:alpha val="20000"/>
                </a:schemeClr>
              </a:gs>
              <a:gs pos="68000">
                <a:schemeClr val="accent4">
                  <a:alpha val="0"/>
                </a:schemeClr>
              </a:gs>
            </a:gsLst>
            <a:lin ang="13500000" scaled="false"/>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hasCustomPrompt="true"/>
            <p:custDataLst>
              <p:tags r:id="rId2"/>
            </p:custDataLst>
          </p:nvPr>
        </p:nvSpPr>
        <p:spPr>
          <a:xfrm>
            <a:off x="1990800" y="3848400"/>
            <a:ext cx="7768800" cy="766800"/>
          </a:xfrm>
        </p:spPr>
        <p:txBody>
          <a:bodyPr lIns="90000" tIns="46800" rIns="90000" bIns="46800" anchor="b" anchorCtr="false">
            <a:normAutofit/>
          </a:bodyPr>
          <a:lstStyle>
            <a:lvl1pPr>
              <a:defRPr sz="4400"/>
            </a:lvl1pPr>
          </a:lstStyle>
          <a:p>
            <a:r>
              <a:rPr lang="zh-CN" altLang="en-US" dirty="0"/>
              <a:t>单击此处编辑标题</a:t>
            </a:r>
            <a:endParaRPr lang="zh-CN" altLang="en-US" dirty="0"/>
          </a:p>
        </p:txBody>
      </p:sp>
      <p:sp>
        <p:nvSpPr>
          <p:cNvPr id="3" name="文本占位符 2"/>
          <p:cNvSpPr>
            <a:spLocks noGrp="true"/>
          </p:cNvSpPr>
          <p:nvPr>
            <p:ph type="body" idx="1" hasCustomPrompt="true"/>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内容占位符 2"/>
          <p:cNvSpPr>
            <a:spLocks noGrp="true"/>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custDataLst>
              <p:tags r:id="rId6"/>
            </p:custDataLst>
          </p:nvPr>
        </p:nvSpPr>
        <p:spPr/>
        <p:txBody>
          <a:bodyPr/>
          <a:lstStyle/>
          <a:p>
            <a:endParaRPr lang="zh-CN" altLang="en-US"/>
          </a:p>
        </p:txBody>
      </p:sp>
      <p:sp>
        <p:nvSpPr>
          <p:cNvPr id="7" name="灯片编号占位符 6"/>
          <p:cNvSpPr>
            <a:spLocks noGrp="true"/>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文本占位符 2"/>
          <p:cNvSpPr>
            <a:spLocks noGrp="true"/>
          </p:cNvSpPr>
          <p:nvPr>
            <p:ph type="body" idx="1" hasCustomPrompt="true"/>
            <p:custDataLst>
              <p:tags r:id="rId3"/>
            </p:custDataLst>
          </p:nvPr>
        </p:nvSpPr>
        <p:spPr>
          <a:xfrm>
            <a:off x="608400" y="1429200"/>
            <a:ext cx="5342400" cy="381600"/>
          </a:xfrm>
        </p:spPr>
        <p:txBody>
          <a:bodyPr lIns="101600" tIns="38100" rIns="76200" bIns="3810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hasCustomPrompt="true"/>
            <p:custDataLst>
              <p:tags r:id="rId5"/>
            </p:custDataLst>
          </p:nvPr>
        </p:nvSpPr>
        <p:spPr>
          <a:xfrm>
            <a:off x="6235750" y="1421729"/>
            <a:ext cx="5342400" cy="381600"/>
          </a:xfrm>
        </p:spPr>
        <p:txBody>
          <a:bodyPr vert="horz" lIns="101600" tIns="38100" rIns="76200" bIns="38100" rtlCol="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true"/>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true"/>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8"/>
            </p:custDataLst>
          </p:nvPr>
        </p:nvSpPr>
        <p:spPr/>
        <p:txBody>
          <a:bodyPr/>
          <a:lstStyle/>
          <a:p>
            <a:endParaRPr lang="zh-CN" altLang="en-US"/>
          </a:p>
        </p:txBody>
      </p:sp>
      <p:sp>
        <p:nvSpPr>
          <p:cNvPr id="9" name="灯片编号占位符 8"/>
          <p:cNvSpPr>
            <a:spLocks noGrp="true"/>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日期占位符 2"/>
          <p:cNvSpPr>
            <a:spLocks noGrp="true"/>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4"/>
            </p:custDataLst>
          </p:nvPr>
        </p:nvSpPr>
        <p:spPr/>
        <p:txBody>
          <a:bodyPr/>
          <a:lstStyle/>
          <a:p>
            <a:endParaRPr lang="zh-CN" altLang="en-US"/>
          </a:p>
        </p:txBody>
      </p:sp>
      <p:sp>
        <p:nvSpPr>
          <p:cNvPr id="5" name="灯片编号占位符 4"/>
          <p:cNvSpPr>
            <a:spLocks noGrp="true"/>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p>
            <a:endParaRPr lang="zh-CN" altLang="en-US"/>
          </a:p>
        </p:txBody>
      </p:sp>
      <p:sp>
        <p:nvSpPr>
          <p:cNvPr id="4" name="灯片编号占位符 3"/>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true"/>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true"/>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true"/>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custDataLst>
              <p:tags r:id="rId5"/>
            </p:custDataLst>
          </p:nvPr>
        </p:nvSpPr>
        <p:spPr/>
        <p:txBody>
          <a:bodyPr/>
          <a:lstStyle/>
          <a:p>
            <a:endParaRPr lang="zh-CN" altLang="en-US" dirty="0"/>
          </a:p>
        </p:txBody>
      </p:sp>
      <p:sp>
        <p:nvSpPr>
          <p:cNvPr id="7" name="灯片编号占位符 6"/>
          <p:cNvSpPr>
            <a:spLocks noGrp="true"/>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true"/>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hasCustomPrompt="true"/>
            <p:custDataLst>
              <p:tags r:id="rId2"/>
            </p:custDataLst>
          </p:nvPr>
        </p:nvSpPr>
        <p:spPr>
          <a:xfrm>
            <a:off x="10234800" y="914400"/>
            <a:ext cx="1044000" cy="5029200"/>
          </a:xfrm>
        </p:spPr>
        <p:txBody>
          <a:bodyPr vert="eaVert" lIns="90000" tIns="46800" rIns="90000" bIns="46800" rtlCol="0" anchor="ctr" anchorCtr="false">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true"/>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8.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false">
            <a:norm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true"/>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8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8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8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日期占位符 9"/>
          <p:cNvSpPr>
            <a:spLocks noGrp="true"/>
          </p:cNvSpPr>
          <p:nvPr>
            <p:ph type="dt" sz="half" idx="10"/>
            <p:custDataLst>
              <p:tags r:id="rId12"/>
            </p:custDataLst>
          </p:nvPr>
        </p:nvSpPr>
        <p:spPr>
          <a:xfrm>
            <a:off x="695960" y="6356350"/>
            <a:ext cx="2743200" cy="365125"/>
          </a:xfrm>
        </p:spPr>
        <p:txBody>
          <a:bodyPr lIns="0" tIns="0" rIns="0" bIns="0" anchor="ctr" anchorCtr="false"/>
          <a:lstStyle>
            <a:lvl1pPr>
              <a:defRPr>
                <a:cs typeface="MiSans Normal" panose="00000500000000000000" charset="-122"/>
              </a:defRPr>
            </a:lvl1pPr>
          </a:lstStyle>
          <a:p>
            <a:fld id="{F2BFA029-C053-4E0C-B3AA-A1F38F6E5E1B}" type="datetimeFigureOut">
              <a:rPr lang="zh-CN" altLang="en-US" smtClean="0"/>
            </a:fld>
            <a:endParaRPr lang="zh-CN" altLang="en-US"/>
          </a:p>
        </p:txBody>
      </p:sp>
      <p:sp>
        <p:nvSpPr>
          <p:cNvPr id="11" name="页脚占位符 10"/>
          <p:cNvSpPr>
            <a:spLocks noGrp="true"/>
          </p:cNvSpPr>
          <p:nvPr>
            <p:ph type="ftr" sz="quarter" idx="11"/>
            <p:custDataLst>
              <p:tags r:id="rId13"/>
            </p:custDataLst>
          </p:nvPr>
        </p:nvSpPr>
        <p:spPr>
          <a:xfrm>
            <a:off x="4038600" y="6356350"/>
            <a:ext cx="4114800" cy="365125"/>
          </a:xfrm>
        </p:spPr>
        <p:txBody>
          <a:bodyPr lIns="0" tIns="0" rIns="0" bIns="0" anchor="ctr" anchorCtr="false"/>
          <a:lstStyle>
            <a:lvl1pPr algn="ctr">
              <a:defRPr>
                <a:cs typeface="MiSans Normal" panose="00000500000000000000" charset="-122"/>
              </a:defRPr>
            </a:lvl1pPr>
          </a:lstStyle>
          <a:p>
            <a:endParaRPr lang="zh-CN" altLang="en-US"/>
          </a:p>
        </p:txBody>
      </p:sp>
      <p:sp>
        <p:nvSpPr>
          <p:cNvPr id="12" name="灯片编号占位符 11"/>
          <p:cNvSpPr>
            <a:spLocks noGrp="true"/>
          </p:cNvSpPr>
          <p:nvPr>
            <p:ph type="sldNum" sz="quarter" idx="12"/>
            <p:custDataLst>
              <p:tags r:id="rId14"/>
            </p:custDataLst>
          </p:nvPr>
        </p:nvSpPr>
        <p:spPr>
          <a:xfrm>
            <a:off x="8753983" y="6356350"/>
            <a:ext cx="2743200" cy="365125"/>
          </a:xfrm>
        </p:spPr>
        <p:txBody>
          <a:bodyPr lIns="0" tIns="0" rIns="0" bIns="0" anchor="ctr" anchorCtr="false"/>
          <a:lstStyle>
            <a:lvl1pPr algn="r">
              <a:defRPr>
                <a:cs typeface="MiSans Normal" panose="00000500000000000000" charset="-122"/>
              </a:defRPr>
            </a:lvl1pPr>
          </a:lstStyle>
          <a:p>
            <a:fld id="{91ED5A92-ABDF-4489-9CD6-12725639C47D}" type="slidenum">
              <a:rPr lang="zh-CN" altLang="en-US" smtClean="0"/>
            </a:fld>
            <a:endParaRPr lang="zh-CN" altLang="en-US"/>
          </a:p>
        </p:txBody>
      </p:sp>
      <p:sp>
        <p:nvSpPr>
          <p:cNvPr id="3" name="文本占位符 2"/>
          <p:cNvSpPr>
            <a:spLocks noGrp="true"/>
          </p:cNvSpPr>
          <p:nvPr>
            <p:ph type="body" idx="21"/>
            <p:custDataLst>
              <p:tags r:id="rId15"/>
            </p:custDataLst>
          </p:nvPr>
        </p:nvSpPr>
        <p:spPr>
          <a:xfrm>
            <a:off x="695960" y="1301749"/>
            <a:ext cx="10800000" cy="4873625"/>
          </a:xfrm>
          <a:prstGeom prst="rect">
            <a:avLst/>
          </a:prstGeom>
        </p:spPr>
        <p:txBody>
          <a:bodyPr vert="horz" lIns="0" tIns="0" rIns="0" bIns="0" rtlCol="0">
            <a:normAutofit/>
          </a:bodyPr>
          <a:lstStyle/>
          <a:p>
            <a: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80604020202020204" pitchFamily="34" charset="0"/>
              <a:buChar char="●"/>
            </a:pPr>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标题占位符 3"/>
          <p:cNvSpPr>
            <a:spLocks noGrp="true"/>
          </p:cNvSpPr>
          <p:nvPr>
            <p:ph type="title"/>
            <p:custDataLst>
              <p:tags r:id="rId16"/>
            </p:custDataLst>
          </p:nvPr>
        </p:nvSpPr>
        <p:spPr>
          <a:xfrm>
            <a:off x="695960" y="360000"/>
            <a:ext cx="10800000" cy="720000"/>
          </a:xfrm>
          <a:prstGeom prst="rect">
            <a:avLst/>
          </a:prstGeom>
        </p:spPr>
        <p:txBody>
          <a:bodyPr vert="horz" lIns="0" tIns="0" rIns="0" bIns="0" rtlCol="0" anchor="b" anchorCtr="false">
            <a:normAutofit/>
          </a:bodyPr>
          <a:lstStyle/>
          <a:p>
            <a:r>
              <a:rPr lang="zh-CN" altLang="en-US" dirty="0"/>
              <a:t>单击此处编辑母版标题样式</a:t>
            </a:r>
            <a:endParaRPr lang="zh-CN" altLang="en-US" dirty="0"/>
          </a:p>
        </p:txBody>
      </p:sp>
      <p:sp>
        <p:nvSpPr>
          <p:cNvPr id="2" name="KSO_TEMPLATE" hidden="true"/>
          <p:cNvSpPr/>
          <p:nvPr userDrawn="true">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l" defTabSz="914400" rtl="0" eaLnBrk="1" fontAlgn="auto" latinLnBrk="0" hangingPunct="1">
        <a:lnSpc>
          <a:spcPct val="100000"/>
        </a:lnSpc>
        <a:spcBef>
          <a:spcPct val="0"/>
        </a:spcBef>
        <a:buNone/>
        <a:defRPr kumimoji="0" lang="zh-CN" altLang="en-US" sz="3200" b="1" i="0" u="none" strike="noStrike" kern="1200" cap="none" spc="0" normalizeH="0" baseline="0" smtClean="0">
          <a:ln>
            <a:noFill/>
            <a:prstDash val="sysDot"/>
          </a:ln>
          <a:solidFill>
            <a:schemeClr val="tx1">
              <a:lumMod val="85000"/>
              <a:lumOff val="15000"/>
            </a:schemeClr>
          </a:solidFill>
          <a:uFillTx/>
          <a:latin typeface="+中文标题" charset="0"/>
          <a:ea typeface="+mj-ea"/>
          <a:cs typeface="MiSans Normal" panose="00000500000000000000" charset="-122"/>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8.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1.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image" Target="../media/image10.jpeg"/><Relationship Id="rId2" Type="http://schemas.openxmlformats.org/officeDocument/2006/relationships/tags" Target="../tags/tag207.xml"/><Relationship Id="rId15" Type="http://schemas.openxmlformats.org/officeDocument/2006/relationships/notesSlide" Target="../notesSlides/notesSlide11.xml"/><Relationship Id="rId14" Type="http://schemas.openxmlformats.org/officeDocument/2006/relationships/slideLayout" Target="../slideLayouts/slideLayout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06.xml"/></Relationships>
</file>

<file path=ppt/slides/_rels/slide12.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image" Target="../media/image10.jpeg"/><Relationship Id="rId2" Type="http://schemas.openxmlformats.org/officeDocument/2006/relationships/tags" Target="../tags/tag219.xml"/><Relationship Id="rId15" Type="http://schemas.openxmlformats.org/officeDocument/2006/relationships/notesSlide" Target="../notesSlides/notesSlide12.xml"/><Relationship Id="rId14" Type="http://schemas.openxmlformats.org/officeDocument/2006/relationships/slideLayout" Target="../slideLayouts/slideLayout18.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tags" Target="../tags/tag218.xml"/></Relationships>
</file>

<file path=ppt/slides/_rels/slide13.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image" Target="../media/image10.jpeg"/><Relationship Id="rId2" Type="http://schemas.openxmlformats.org/officeDocument/2006/relationships/tags" Target="../tags/tag231.xml"/><Relationship Id="rId12" Type="http://schemas.openxmlformats.org/officeDocument/2006/relationships/notesSlide" Target="../notesSlides/notesSlide13.xml"/><Relationship Id="rId11" Type="http://schemas.openxmlformats.org/officeDocument/2006/relationships/slideLayout" Target="../slideLayouts/slideLayout18.xml"/><Relationship Id="rId10" Type="http://schemas.openxmlformats.org/officeDocument/2006/relationships/tags" Target="../tags/tag238.xml"/><Relationship Id="rId1" Type="http://schemas.openxmlformats.org/officeDocument/2006/relationships/tags" Target="../tags/tag230.xml"/></Relationships>
</file>

<file path=ppt/slides/_rels/slide14.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2" Type="http://schemas.openxmlformats.org/officeDocument/2006/relationships/notesSlide" Target="../notesSlides/notesSlide14.xml"/><Relationship Id="rId11" Type="http://schemas.openxmlformats.org/officeDocument/2006/relationships/slideLayout" Target="../slideLayouts/slideLayout18.xml"/><Relationship Id="rId10" Type="http://schemas.openxmlformats.org/officeDocument/2006/relationships/tags" Target="../tags/tag248.xml"/><Relationship Id="rId1" Type="http://schemas.openxmlformats.org/officeDocument/2006/relationships/tags" Target="../tags/tag239.xml"/></Relationships>
</file>

<file path=ppt/slides/_rels/slide1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2" Type="http://schemas.openxmlformats.org/officeDocument/2006/relationships/notesSlide" Target="../notesSlides/notesSlide15.xml"/><Relationship Id="rId11" Type="http://schemas.openxmlformats.org/officeDocument/2006/relationships/slideLayout" Target="../slideLayouts/slideLayout18.xml"/><Relationship Id="rId10" Type="http://schemas.openxmlformats.org/officeDocument/2006/relationships/tags" Target="../tags/tag258.xml"/><Relationship Id="rId1" Type="http://schemas.openxmlformats.org/officeDocument/2006/relationships/tags" Target="../tags/tag249.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8.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17.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image" Target="../media/image8.jpeg"/><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4" Type="http://schemas.openxmlformats.org/officeDocument/2006/relationships/notesSlide" Target="../notesSlides/notesSlide17.xml"/><Relationship Id="rId13" Type="http://schemas.openxmlformats.org/officeDocument/2006/relationships/slideLayout" Target="../slideLayouts/slideLayout18.xml"/><Relationship Id="rId12" Type="http://schemas.openxmlformats.org/officeDocument/2006/relationships/tags" Target="../tags/tag275.xml"/><Relationship Id="rId11" Type="http://schemas.openxmlformats.org/officeDocument/2006/relationships/image" Target="../media/image9.jpeg"/><Relationship Id="rId10" Type="http://schemas.openxmlformats.org/officeDocument/2006/relationships/tags" Target="../tags/tag274.xml"/><Relationship Id="rId1" Type="http://schemas.openxmlformats.org/officeDocument/2006/relationships/tags" Target="../tags/tag266.xml"/></Relationships>
</file>

<file path=ppt/slides/_rels/slide18.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image" Target="../media/image8.jpeg"/><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4" Type="http://schemas.openxmlformats.org/officeDocument/2006/relationships/notesSlide" Target="../notesSlides/notesSlide18.xml"/><Relationship Id="rId13" Type="http://schemas.openxmlformats.org/officeDocument/2006/relationships/slideLayout" Target="../slideLayouts/slideLayout18.xml"/><Relationship Id="rId12" Type="http://schemas.openxmlformats.org/officeDocument/2006/relationships/tags" Target="../tags/tag285.xml"/><Relationship Id="rId11" Type="http://schemas.openxmlformats.org/officeDocument/2006/relationships/image" Target="../media/image9.jpeg"/><Relationship Id="rId10" Type="http://schemas.openxmlformats.org/officeDocument/2006/relationships/tags" Target="../tags/tag284.xml"/><Relationship Id="rId1" Type="http://schemas.openxmlformats.org/officeDocument/2006/relationships/tags" Target="../tags/tag276.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8.xml"/><Relationship Id="rId6" Type="http://schemas.openxmlformats.org/officeDocument/2006/relationships/tags" Target="../tags/tag290.xml"/><Relationship Id="rId5" Type="http://schemas.openxmlformats.org/officeDocument/2006/relationships/image" Target="../media/image11.jpe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6" Type="http://schemas.openxmlformats.org/officeDocument/2006/relationships/notesSlide" Target="../notesSlides/notesSlide2.xml"/><Relationship Id="rId15" Type="http://schemas.openxmlformats.org/officeDocument/2006/relationships/slideLayout" Target="../slideLayouts/slideLayout14.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8.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image" Target="../media/image5.jpeg"/><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8.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image" Target="../media/image6.jpeg"/><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2" Type="http://schemas.openxmlformats.org/officeDocument/2006/relationships/notesSlide" Target="../notesSlides/notesSlide5.xml"/><Relationship Id="rId11" Type="http://schemas.openxmlformats.org/officeDocument/2006/relationships/slideLayout" Target="../slideLayouts/slideLayout18.xml"/><Relationship Id="rId10" Type="http://schemas.openxmlformats.org/officeDocument/2006/relationships/tags" Target="../tags/tag166.xml"/><Relationship Id="rId1" Type="http://schemas.openxmlformats.org/officeDocument/2006/relationships/tags" Target="../tags/tag15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8.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7.jpeg"/><Relationship Id="rId2" Type="http://schemas.openxmlformats.org/officeDocument/2006/relationships/tags" Target="../tags/tag168.xml"/><Relationship Id="rId1" Type="http://schemas.openxmlformats.org/officeDocument/2006/relationships/tags" Target="../tags/tag167.xml"/></Relationships>
</file>

<file path=ppt/slides/_rels/slide7.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2" Type="http://schemas.openxmlformats.org/officeDocument/2006/relationships/notesSlide" Target="../notesSlides/notesSlide7.xml"/><Relationship Id="rId11" Type="http://schemas.openxmlformats.org/officeDocument/2006/relationships/slideLayout" Target="../slideLayouts/slideLayout18.xml"/><Relationship Id="rId10" Type="http://schemas.openxmlformats.org/officeDocument/2006/relationships/tags" Target="../tags/tag180.xml"/><Relationship Id="rId1" Type="http://schemas.openxmlformats.org/officeDocument/2006/relationships/tags" Target="../tags/tag171.xml"/></Relationships>
</file>

<file path=ppt/slides/_rels/slide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image" Target="../media/image8.jpeg"/><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4" Type="http://schemas.openxmlformats.org/officeDocument/2006/relationships/notesSlide" Target="../notesSlides/notesSlide8.xml"/><Relationship Id="rId13" Type="http://schemas.openxmlformats.org/officeDocument/2006/relationships/slideLayout" Target="../slideLayouts/slideLayout18.xml"/><Relationship Id="rId12" Type="http://schemas.openxmlformats.org/officeDocument/2006/relationships/tags" Target="../tags/tag190.xml"/><Relationship Id="rId11" Type="http://schemas.openxmlformats.org/officeDocument/2006/relationships/image" Target="../media/image9.jpeg"/><Relationship Id="rId10" Type="http://schemas.openxmlformats.org/officeDocument/2006/relationships/tags" Target="../tags/tag189.xml"/><Relationship Id="rId1" Type="http://schemas.openxmlformats.org/officeDocument/2006/relationships/tags" Target="../tags/tag181.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0" Type="http://schemas.openxmlformats.org/officeDocument/2006/relationships/notesSlide" Target="../notesSlides/notesSlide9.xml"/><Relationship Id="rId1" Type="http://schemas.openxmlformats.org/officeDocument/2006/relationships/tags" Target="../tags/tag1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idx="3"/>
            <p:custDataLst>
              <p:tags r:id="rId1"/>
            </p:custDataLst>
          </p:nvPr>
        </p:nvSpPr>
        <p:spPr/>
        <p:txBody>
          <a:bodyPr/>
          <a:lstStyle/>
          <a:p>
            <a:r>
              <a:rPr lang="zh-CN" altLang="en-US"/>
              <a:t>软件工程</a:t>
            </a:r>
            <a:endParaRPr lang="zh-CN" altLang="en-US"/>
          </a:p>
        </p:txBody>
      </p:sp>
      <p:sp>
        <p:nvSpPr>
          <p:cNvPr id="5" name="文本占位符 4"/>
          <p:cNvSpPr>
            <a:spLocks noGrp="true"/>
          </p:cNvSpPr>
          <p:nvPr>
            <p:ph type="body" idx="1"/>
            <p:custDataLst>
              <p:tags r:id="rId2"/>
            </p:custDataLst>
          </p:nvPr>
        </p:nvSpPr>
        <p:spPr/>
        <p:txBody>
          <a:bodyPr/>
          <a:lstStyle/>
          <a:p>
            <a:r>
              <a:rPr lang="zh-CN" altLang="en-US"/>
              <a:t>讲授人：韩瑞英</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custDataLst>
              <p:tags r:id="rId1"/>
            </p:custDataLst>
          </p:nvPr>
        </p:nvSpPr>
        <p:spPr/>
        <p:txBody>
          <a:bodyPr/>
          <a:lstStyle/>
          <a:p>
            <a:r>
              <a:rPr lang="zh-CN" altLang="en-US"/>
              <a:t>软件工程的</a:t>
            </a:r>
            <a:r>
              <a:rPr lang="en-US" altLang="zh-CN"/>
              <a:t>7</a:t>
            </a:r>
            <a:r>
              <a:rPr>
                <a:ea typeface="宋体" pitchFamily="2" charset="-122"/>
              </a:rPr>
              <a:t>条基本原理</a:t>
            </a:r>
            <a:endParaRPr>
              <a:ea typeface="宋体" pitchFamily="2" charset="-122"/>
            </a:endParaRPr>
          </a:p>
        </p:txBody>
      </p:sp>
      <p:sp>
        <p:nvSpPr>
          <p:cNvPr id="18" name="矩形 17"/>
          <p:cNvSpPr/>
          <p:nvPr>
            <p:custDataLst>
              <p:tags r:id="rId2"/>
            </p:custDataLst>
          </p:nvPr>
        </p:nvSpPr>
        <p:spPr>
          <a:xfrm>
            <a:off x="567055" y="1908810"/>
            <a:ext cx="11012805" cy="626110"/>
          </a:xfrm>
          <a:prstGeom prst="rect">
            <a:avLst/>
          </a:prstGeom>
          <a:noFill/>
        </p:spPr>
        <p:txBody>
          <a:bodyPr wrap="square" lIns="360045" tIns="0" rIns="0" bIns="0" rtlCol="0" anchor="t" anchorCtr="false">
            <a:noAutofit/>
          </a:bodyPr>
          <a:p>
            <a:pPr>
              <a:lnSpc>
                <a:spcPct val="150000"/>
              </a:lnSpc>
              <a:spcBef>
                <a:spcPct val="0"/>
              </a:spcBef>
              <a:spcAft>
                <a:spcPct val="0"/>
              </a:spcAft>
            </a:pPr>
            <a:r>
              <a:rPr lang="en-US" altLang="zh-CN" sz="1400">
                <a:solidFill>
                  <a:schemeClr val="tx1">
                    <a:lumMod val="65000"/>
                    <a:lumOff val="35000"/>
                  </a:schemeClr>
                </a:solidFill>
                <a:latin typeface="+mn-ea"/>
                <a:cs typeface="+mn-ea"/>
              </a:rPr>
              <a:t>20</a:t>
            </a:r>
            <a:r>
              <a:rPr lang="zh-CN" altLang="en-US" sz="1400">
                <a:solidFill>
                  <a:schemeClr val="tx1">
                    <a:lumMod val="65000"/>
                    <a:lumOff val="35000"/>
                  </a:schemeClr>
                </a:solidFill>
                <a:latin typeface="+mn-ea"/>
                <a:cs typeface="+mn-ea"/>
              </a:rPr>
              <a:t>世纪</a:t>
            </a:r>
            <a:r>
              <a:rPr lang="en-US" altLang="zh-CN" sz="1400">
                <a:solidFill>
                  <a:schemeClr val="tx1">
                    <a:lumMod val="65000"/>
                    <a:lumOff val="35000"/>
                  </a:schemeClr>
                </a:solidFill>
                <a:latin typeface="+mn-ea"/>
                <a:cs typeface="+mn-ea"/>
              </a:rPr>
              <a:t>60</a:t>
            </a:r>
            <a:r>
              <a:rPr lang="zh-CN" altLang="en-US" sz="1400">
                <a:solidFill>
                  <a:schemeClr val="tx1">
                    <a:lumMod val="65000"/>
                    <a:lumOff val="35000"/>
                  </a:schemeClr>
                </a:solidFill>
                <a:latin typeface="+mn-ea"/>
                <a:cs typeface="+mn-ea"/>
              </a:rPr>
              <a:t>年代末提出了结构化程序设计，之后又进一步发展出结构化分析与设计技术，面向对象的分析和设计技术。采用先进的技术既可提高软件开发和维护的效率，又可以提高软件的质量。</a:t>
            </a:r>
            <a:endParaRPr lang="zh-CN" altLang="en-US" sz="1400">
              <a:solidFill>
                <a:schemeClr val="tx1">
                  <a:lumMod val="65000"/>
                  <a:lumOff val="35000"/>
                </a:schemeClr>
              </a:solidFill>
              <a:latin typeface="+mn-ea"/>
              <a:cs typeface="+mn-ea"/>
            </a:endParaRPr>
          </a:p>
        </p:txBody>
      </p:sp>
      <p:sp>
        <p:nvSpPr>
          <p:cNvPr id="19" name="矩形 18"/>
          <p:cNvSpPr/>
          <p:nvPr>
            <p:custDataLst>
              <p:tags r:id="rId3"/>
            </p:custDataLst>
          </p:nvPr>
        </p:nvSpPr>
        <p:spPr>
          <a:xfrm>
            <a:off x="584850" y="1523065"/>
            <a:ext cx="4978546" cy="235407"/>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charset="0"/>
              <a:buChar char="l"/>
            </a:pPr>
            <a:r>
              <a:rPr lang="zh-CN" altLang="en-US" sz="1600" b="1">
                <a:solidFill>
                  <a:schemeClr val="accent1"/>
                </a:solidFill>
                <a:latin typeface="+mn-ea"/>
                <a:cs typeface="+mn-ea"/>
              </a:rPr>
              <a:t>采用现在程序设计技术</a:t>
            </a:r>
            <a:endParaRPr lang="zh-CN" altLang="en-US" sz="1600" b="1">
              <a:solidFill>
                <a:schemeClr val="accent1"/>
              </a:solidFill>
              <a:latin typeface="+mn-ea"/>
              <a:cs typeface="+mn-ea"/>
            </a:endParaRPr>
          </a:p>
        </p:txBody>
      </p:sp>
      <p:sp>
        <p:nvSpPr>
          <p:cNvPr id="21" name="矩形 20"/>
          <p:cNvSpPr/>
          <p:nvPr>
            <p:custDataLst>
              <p:tags r:id="rId4"/>
            </p:custDataLst>
          </p:nvPr>
        </p:nvSpPr>
        <p:spPr>
          <a:xfrm>
            <a:off x="695960" y="3154680"/>
            <a:ext cx="10624820" cy="626110"/>
          </a:xfrm>
          <a:prstGeom prst="rect">
            <a:avLst/>
          </a:prstGeom>
          <a:noFill/>
        </p:spPr>
        <p:txBody>
          <a:bodyPr wrap="square" lIns="360045" tIns="0" rIns="0" bIns="0" rtlCol="0" anchor="t" anchorCtr="false">
            <a:noAutofit/>
          </a:bodyPr>
          <a:p>
            <a:pPr>
              <a:lnSpc>
                <a:spcPct val="150000"/>
              </a:lnSpc>
              <a:spcBef>
                <a:spcPct val="0"/>
              </a:spcBef>
              <a:spcAft>
                <a:spcPct val="0"/>
              </a:spcAft>
            </a:pPr>
            <a:r>
              <a:rPr lang="zh-CN" altLang="en-US" sz="1400">
                <a:solidFill>
                  <a:schemeClr val="tx1">
                    <a:lumMod val="65000"/>
                    <a:lumOff val="35000"/>
                  </a:schemeClr>
                </a:solidFill>
                <a:latin typeface="+mn-ea"/>
                <a:cs typeface="+mn-ea"/>
              </a:rPr>
              <a:t>软件是一种看不见、摸不着的逻辑产品。因此，对软件开发小组的工作进展情况难以进行评价和管理。应根据软件开发的总目标以及完成期限，明确规定开发小组的责任和产品标准。</a:t>
            </a:r>
            <a:endParaRPr lang="zh-CN" altLang="en-US" sz="1400">
              <a:solidFill>
                <a:schemeClr val="tx1">
                  <a:lumMod val="65000"/>
                  <a:lumOff val="35000"/>
                </a:schemeClr>
              </a:solidFill>
              <a:latin typeface="+mn-ea"/>
              <a:cs typeface="+mn-ea"/>
            </a:endParaRPr>
          </a:p>
        </p:txBody>
      </p:sp>
      <p:sp>
        <p:nvSpPr>
          <p:cNvPr id="22" name="矩形 21"/>
          <p:cNvSpPr/>
          <p:nvPr>
            <p:custDataLst>
              <p:tags r:id="rId5"/>
            </p:custDataLst>
          </p:nvPr>
        </p:nvSpPr>
        <p:spPr>
          <a:xfrm>
            <a:off x="584850" y="2763251"/>
            <a:ext cx="4978546" cy="235407"/>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charset="0"/>
              <a:buChar char="l"/>
            </a:pPr>
            <a:r>
              <a:rPr lang="zh-CN" altLang="en-US" sz="1600" b="1">
                <a:solidFill>
                  <a:schemeClr val="accent1"/>
                </a:solidFill>
                <a:latin typeface="+mn-ea"/>
                <a:cs typeface="+mn-ea"/>
              </a:rPr>
              <a:t>结果应能清楚地审查</a:t>
            </a:r>
            <a:endParaRPr lang="zh-CN" altLang="en-US" sz="1600" b="1">
              <a:solidFill>
                <a:schemeClr val="accent1"/>
              </a:solidFill>
              <a:latin typeface="+mn-ea"/>
              <a:cs typeface="+mn-ea"/>
            </a:endParaRPr>
          </a:p>
        </p:txBody>
      </p:sp>
      <p:sp>
        <p:nvSpPr>
          <p:cNvPr id="2" name="矩形 1"/>
          <p:cNvSpPr/>
          <p:nvPr>
            <p:custDataLst>
              <p:tags r:id="rId6"/>
            </p:custDataLst>
          </p:nvPr>
        </p:nvSpPr>
        <p:spPr>
          <a:xfrm>
            <a:off x="584850" y="4033251"/>
            <a:ext cx="4978546" cy="235407"/>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charset="0"/>
              <a:buChar char="l"/>
            </a:pPr>
            <a:r>
              <a:rPr lang="zh-CN" altLang="en-US" sz="1600" b="1">
                <a:solidFill>
                  <a:schemeClr val="accent1"/>
                </a:solidFill>
                <a:latin typeface="+mn-ea"/>
                <a:cs typeface="+mn-ea"/>
                <a:sym typeface="+mn-ea"/>
              </a:rPr>
              <a:t>开发小组人员应该少而精</a:t>
            </a:r>
            <a:endParaRPr lang="zh-CN" altLang="en-US" sz="1600" b="1">
              <a:solidFill>
                <a:schemeClr val="accent1"/>
              </a:solidFill>
              <a:latin typeface="+mn-ea"/>
              <a:cs typeface="+mn-ea"/>
            </a:endParaRPr>
          </a:p>
        </p:txBody>
      </p:sp>
      <p:sp>
        <p:nvSpPr>
          <p:cNvPr id="5" name="文本框 4"/>
          <p:cNvSpPr txBox="true"/>
          <p:nvPr/>
        </p:nvSpPr>
        <p:spPr>
          <a:xfrm>
            <a:off x="954405" y="4368165"/>
            <a:ext cx="10366375" cy="410210"/>
          </a:xfrm>
          <a:prstGeom prst="rect">
            <a:avLst/>
          </a:prstGeom>
          <a:noFill/>
        </p:spPr>
        <p:txBody>
          <a:bodyPr wrap="square" rtlCol="0">
            <a:noAutofit/>
          </a:bodyPr>
          <a:p>
            <a:r>
              <a:rPr lang="zh-CN" altLang="en-US" sz="1400"/>
              <a:t>软件开发小组成员的素质应该好，人数不应该过多。开发小组人员的素质和数量是影响软件产品质量和开发效率的重要原因。</a:t>
            </a:r>
            <a:endParaRPr lang="zh-CN" altLang="en-US" sz="1400"/>
          </a:p>
        </p:txBody>
      </p:sp>
      <p:sp>
        <p:nvSpPr>
          <p:cNvPr id="6" name="文本框 5"/>
          <p:cNvSpPr txBox="true"/>
          <p:nvPr/>
        </p:nvSpPr>
        <p:spPr>
          <a:xfrm>
            <a:off x="538480" y="4756150"/>
            <a:ext cx="6096000" cy="337185"/>
          </a:xfrm>
          <a:prstGeom prst="rect">
            <a:avLst/>
          </a:prstGeom>
          <a:noFill/>
        </p:spPr>
        <p:txBody>
          <a:bodyPr wrap="square" rtlCol="0" anchor="t">
            <a:spAutoFit/>
          </a:bodyPr>
          <a:p>
            <a:pPr marL="342900" indent="-342900">
              <a:spcBef>
                <a:spcPct val="0"/>
              </a:spcBef>
              <a:spcAft>
                <a:spcPct val="0"/>
              </a:spcAft>
              <a:buClr>
                <a:schemeClr val="accent1"/>
              </a:buClr>
              <a:buSzPct val="70000"/>
              <a:buFont typeface="Wingdings" panose="05000000000000000000" charset="0"/>
              <a:buChar char="l"/>
            </a:pPr>
            <a:r>
              <a:rPr lang="zh-CN" altLang="en-US" sz="1600" b="1">
                <a:solidFill>
                  <a:schemeClr val="accent1"/>
                </a:solidFill>
                <a:latin typeface="+mn-ea"/>
                <a:cs typeface="+mn-ea"/>
                <a:sym typeface="+mn-ea"/>
              </a:rPr>
              <a:t>承认不断改进软件工程实践的必要性</a:t>
            </a:r>
            <a:endParaRPr lang="zh-CN" altLang="en-US" sz="1600" b="1">
              <a:solidFill>
                <a:schemeClr val="accent1"/>
              </a:solidFill>
              <a:latin typeface="+mn-ea"/>
              <a:cs typeface="+mn-ea"/>
              <a:sym typeface="+mn-ea"/>
            </a:endParaRPr>
          </a:p>
        </p:txBody>
      </p:sp>
      <p:sp>
        <p:nvSpPr>
          <p:cNvPr id="8" name="文本框 7"/>
          <p:cNvSpPr txBox="true"/>
          <p:nvPr/>
        </p:nvSpPr>
        <p:spPr>
          <a:xfrm>
            <a:off x="996950" y="5269865"/>
            <a:ext cx="10172065" cy="521970"/>
          </a:xfrm>
          <a:prstGeom prst="rect">
            <a:avLst/>
          </a:prstGeom>
          <a:noFill/>
        </p:spPr>
        <p:txBody>
          <a:bodyPr wrap="square" rtlCol="0">
            <a:spAutoFit/>
          </a:bodyPr>
          <a:p>
            <a:pPr algn="l">
              <a:buClrTx/>
              <a:buSzTx/>
              <a:buFontTx/>
            </a:pPr>
            <a:r>
              <a:rPr lang="zh-CN" altLang="en-US" sz="1400"/>
              <a:t>Boehm提出应把承认不断改进软件工程实践的必要性作为软件工程的第7条基本原理。按照这条原理，开发者不仅要积极主动地采纳新的软件技术，而且要注意不断总结经验。</a:t>
            </a:r>
            <a:endParaRPr lang="zh-CN" altLang="en-US" sz="1400"/>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p:txBody>
          <a:bodyPr/>
          <a:lstStyle/>
          <a:p>
            <a:pPr lvl="0"/>
            <a:r>
              <a:rPr lang="zh-CN" altLang="en-US"/>
              <a:t>软件生命周期模型</a:t>
            </a:r>
            <a:endParaRPr lang="zh-CN" altLang="en-US"/>
          </a:p>
        </p:txBody>
      </p:sp>
      <p:pic>
        <p:nvPicPr>
          <p:cNvPr id="8" name="图片 7" descr="/data/temp/f048efd0-9c1a-11ef-ad78-dad51693b9e9.jpg@base@tag=imgScale&amp;m=1&amp;w=910&amp;h=1289&amp;q=95f048efd0-9c1a-11ef-ad78-dad51693b9e9"/>
          <p:cNvPicPr>
            <a:picLocks noChangeAspect="true"/>
          </p:cNvPicPr>
          <p:nvPr>
            <p:custDataLst>
              <p:tags r:id="rId2"/>
            </p:custDataLst>
          </p:nvPr>
        </p:nvPicPr>
        <p:blipFill>
          <a:blip r:embed="rId3"/>
          <a:srcRect l="28091" r="28150"/>
          <a:stretch>
            <a:fillRect/>
          </a:stretch>
        </p:blipFill>
        <p:spPr>
          <a:xfrm>
            <a:off x="9326245" y="1362710"/>
            <a:ext cx="2170430" cy="4643755"/>
          </a:xfrm>
          <a:prstGeom prst="round1Rect">
            <a:avLst>
              <a:gd name="adj" fmla="val 39814"/>
            </a:avLst>
          </a:prstGeom>
          <a:ln w="9525" cap="flat" cmpd="sng" algn="ctr">
            <a:solidFill>
              <a:schemeClr val="accent1">
                <a:lumMod val="100000"/>
                <a:alpha val="28000"/>
              </a:schemeClr>
            </a:solidFill>
            <a:prstDash val="solid"/>
            <a:round/>
            <a:headEnd type="none" w="med" len="med"/>
            <a:tailEnd type="none" w="med" len="med"/>
          </a:ln>
          <a:effectLst>
            <a:outerShdw blurRad="203200" dist="38100" dir="2700000" algn="tl" rotWithShape="0">
              <a:schemeClr val="accent1">
                <a:alpha val="60000"/>
              </a:schemeClr>
            </a:outerShdw>
          </a:effectLst>
        </p:spPr>
      </p:pic>
      <p:sp>
        <p:nvSpPr>
          <p:cNvPr id="9" name="圆角矩形 8"/>
          <p:cNvSpPr/>
          <p:nvPr>
            <p:custDataLst>
              <p:tags r:id="rId4"/>
            </p:custDataLst>
          </p:nvPr>
        </p:nvSpPr>
        <p:spPr>
          <a:xfrm>
            <a:off x="976946" y="3655456"/>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10" name="圆角矩形 35"/>
          <p:cNvSpPr/>
          <p:nvPr>
            <p:custDataLst>
              <p:tags r:id="rId5"/>
            </p:custDataLst>
          </p:nvPr>
        </p:nvSpPr>
        <p:spPr>
          <a:xfrm>
            <a:off x="611821" y="396089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可行性研究：</a:t>
            </a:r>
            <a:endParaRPr lang="zh-CN" altLang="en-US" sz="2000" b="1">
              <a:solidFill>
                <a:schemeClr val="lt1">
                  <a:lumMod val="100000"/>
                </a:schemeClr>
              </a:solidFill>
              <a:latin typeface="+mn-ea"/>
              <a:cs typeface="+mn-ea"/>
              <a:sym typeface="+mn-ea"/>
            </a:endParaRPr>
          </a:p>
        </p:txBody>
      </p:sp>
      <p:sp>
        <p:nvSpPr>
          <p:cNvPr id="12" name="圆角矩形 11"/>
          <p:cNvSpPr/>
          <p:nvPr>
            <p:custDataLst>
              <p:tags r:id="rId6"/>
            </p:custDataLst>
          </p:nvPr>
        </p:nvSpPr>
        <p:spPr>
          <a:xfrm>
            <a:off x="976630" y="2141220"/>
            <a:ext cx="6726555" cy="9036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36" name="圆角矩形 35"/>
          <p:cNvSpPr/>
          <p:nvPr>
            <p:custDataLst>
              <p:tags r:id="rId7"/>
            </p:custDataLst>
          </p:nvPr>
        </p:nvSpPr>
        <p:spPr>
          <a:xfrm>
            <a:off x="611821" y="2305446"/>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问题定义：</a:t>
            </a:r>
            <a:endParaRPr lang="zh-CN" altLang="en-US" sz="2000" b="1">
              <a:solidFill>
                <a:schemeClr val="lt1">
                  <a:lumMod val="100000"/>
                </a:schemeClr>
              </a:solidFill>
              <a:latin typeface="+mn-ea"/>
              <a:cs typeface="+mn-ea"/>
              <a:sym typeface="+mn-ea"/>
            </a:endParaRPr>
          </a:p>
        </p:txBody>
      </p:sp>
      <p:sp>
        <p:nvSpPr>
          <p:cNvPr id="13" name="矩形 12"/>
          <p:cNvSpPr/>
          <p:nvPr>
            <p:custDataLst>
              <p:tags r:id="rId8"/>
            </p:custDataLst>
          </p:nvPr>
        </p:nvSpPr>
        <p:spPr>
          <a:xfrm>
            <a:off x="2945130" y="2066290"/>
            <a:ext cx="6130290" cy="1198880"/>
          </a:xfrm>
          <a:prstGeom prst="rect">
            <a:avLst/>
          </a:prstGeom>
          <a:noFill/>
        </p:spPr>
        <p:txBody>
          <a:bodyPr wrap="square" lIns="0" tIns="0" rIns="0" bIns="0" rtlCol="0" anchor="ctr" anchorCtr="false">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rPr>
              <a:t>确定</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要解决什么问题</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。通过对客户的访问调查，系统分析人员简要地写出问题的背景、解决的意义目目标。</a:t>
            </a:r>
            <a:endParaRPr lang="zh-CN" altLang="en-US" sz="1600">
              <a:solidFill>
                <a:schemeClr val="tx1">
                  <a:lumMod val="85000"/>
                  <a:lumOff val="15000"/>
                </a:schemeClr>
              </a:solidFill>
              <a:latin typeface="+mn-ea"/>
              <a:cs typeface="+mn-ea"/>
            </a:endParaRPr>
          </a:p>
        </p:txBody>
      </p:sp>
      <p:sp>
        <p:nvSpPr>
          <p:cNvPr id="14" name="矩形 13"/>
          <p:cNvSpPr/>
          <p:nvPr>
            <p:custDataLst>
              <p:tags r:id="rId9"/>
            </p:custDataLst>
          </p:nvPr>
        </p:nvSpPr>
        <p:spPr>
          <a:xfrm>
            <a:off x="2945130" y="3655060"/>
            <a:ext cx="6106160" cy="133286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rPr>
              <a:t>确定</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要解决的问题是否有解</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，即分析待开发系统的总体目标和范围，研究系统的可行性和可能的解决方案，对资源、成本以及进度进行合理的估算。</a:t>
            </a:r>
            <a:endParaRPr lang="zh-CN" altLang="en-US" sz="1600">
              <a:solidFill>
                <a:schemeClr val="tx1">
                  <a:lumMod val="85000"/>
                  <a:lumOff val="15000"/>
                </a:schemeClr>
              </a:solidFill>
              <a:latin typeface="+mn-ea"/>
              <a:cs typeface="+mn-ea"/>
            </a:endParaRPr>
          </a:p>
        </p:txBody>
      </p:sp>
      <p:sp>
        <p:nvSpPr>
          <p:cNvPr id="16" name="圆角矩形 15"/>
          <p:cNvSpPr/>
          <p:nvPr>
            <p:custDataLst>
              <p:tags r:id="rId10"/>
            </p:custDataLst>
          </p:nvPr>
        </p:nvSpPr>
        <p:spPr>
          <a:xfrm>
            <a:off x="976946" y="5310902"/>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18" name="圆角矩形 35"/>
          <p:cNvSpPr/>
          <p:nvPr>
            <p:custDataLst>
              <p:tags r:id="rId11"/>
            </p:custDataLst>
          </p:nvPr>
        </p:nvSpPr>
        <p:spPr>
          <a:xfrm>
            <a:off x="611821" y="5616972"/>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需求分析：</a:t>
            </a:r>
            <a:endParaRPr lang="zh-CN" altLang="en-US" sz="2000" b="1">
              <a:solidFill>
                <a:schemeClr val="lt1">
                  <a:lumMod val="100000"/>
                </a:schemeClr>
              </a:solidFill>
              <a:latin typeface="+mn-ea"/>
              <a:cs typeface="+mn-ea"/>
              <a:sym typeface="+mn-ea"/>
            </a:endParaRPr>
          </a:p>
        </p:txBody>
      </p:sp>
      <p:sp>
        <p:nvSpPr>
          <p:cNvPr id="19" name="矩形 18"/>
          <p:cNvSpPr/>
          <p:nvPr>
            <p:custDataLst>
              <p:tags r:id="rId12"/>
            </p:custDataLst>
          </p:nvPr>
        </p:nvSpPr>
        <p:spPr>
          <a:xfrm>
            <a:off x="2945130" y="5310505"/>
            <a:ext cx="6106795" cy="133286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rPr>
              <a:t>明确</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为了解决这个问题，系统必须做什么</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，即通过分析、整理和提炼收集到的用户需求，建立完整的分析模型，并将其编写成软件需求规格说明书和初步的用户手册。</a:t>
            </a:r>
            <a:endParaRPr lang="zh-CN" altLang="en-US" sz="1600">
              <a:solidFill>
                <a:schemeClr val="tx1">
                  <a:lumMod val="85000"/>
                  <a:lumOff val="15000"/>
                </a:schemeClr>
              </a:solidFill>
              <a:latin typeface="+mn-ea"/>
              <a:cs typeface="+mn-ea"/>
            </a:endParaRPr>
          </a:p>
        </p:txBody>
      </p:sp>
      <p:sp>
        <p:nvSpPr>
          <p:cNvPr id="2" name="文本框 1"/>
          <p:cNvSpPr txBox="true"/>
          <p:nvPr/>
        </p:nvSpPr>
        <p:spPr>
          <a:xfrm>
            <a:off x="775970" y="1341120"/>
            <a:ext cx="7855585" cy="737235"/>
          </a:xfrm>
          <a:prstGeom prst="rect">
            <a:avLst/>
          </a:prstGeom>
          <a:noFill/>
        </p:spPr>
        <p:txBody>
          <a:bodyPr wrap="square" rtlCol="0">
            <a:spAutoFit/>
          </a:bodyPr>
          <a:p>
            <a:r>
              <a:rPr lang="zh-CN" altLang="en-US" sz="1400"/>
              <a:t>软件生命周期是指一个软件从提出开发要求到该软件报废为止的整个时期。软件工程将软件开发和维护过程概括为八大活动：问题定义、可行性研究、需求分析、总体设计、详细设计、编码、软件测试和软件维护。</a:t>
            </a:r>
            <a:endParaRPr lang="zh-CN" altLang="en-US" sz="1400"/>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p:txBody>
          <a:bodyPr/>
          <a:lstStyle/>
          <a:p>
            <a:pPr lvl="0"/>
            <a:r>
              <a:rPr lang="zh-CN" altLang="en-US"/>
              <a:t>软件生命周期</a:t>
            </a:r>
            <a:endParaRPr lang="zh-CN" altLang="en-US"/>
          </a:p>
        </p:txBody>
      </p:sp>
      <p:pic>
        <p:nvPicPr>
          <p:cNvPr id="8" name="图片 7" descr="/data/temp/f048efd0-9c1a-11ef-ad78-dad51693b9e9.jpg@base@tag=imgScale&amp;m=1&amp;w=910&amp;h=1289&amp;q=95f048efd0-9c1a-11ef-ad78-dad51693b9e9"/>
          <p:cNvPicPr>
            <a:picLocks noChangeAspect="true"/>
          </p:cNvPicPr>
          <p:nvPr>
            <p:custDataLst>
              <p:tags r:id="rId2"/>
            </p:custDataLst>
          </p:nvPr>
        </p:nvPicPr>
        <p:blipFill>
          <a:blip r:embed="rId3"/>
          <a:srcRect l="28091" r="28150"/>
          <a:stretch>
            <a:fillRect/>
          </a:stretch>
        </p:blipFill>
        <p:spPr>
          <a:xfrm>
            <a:off x="9326245" y="1362710"/>
            <a:ext cx="2170430" cy="4643755"/>
          </a:xfrm>
          <a:prstGeom prst="round1Rect">
            <a:avLst>
              <a:gd name="adj" fmla="val 39814"/>
            </a:avLst>
          </a:prstGeom>
          <a:ln w="9525" cap="flat" cmpd="sng" algn="ctr">
            <a:solidFill>
              <a:schemeClr val="accent1">
                <a:lumMod val="100000"/>
                <a:alpha val="28000"/>
              </a:schemeClr>
            </a:solidFill>
            <a:prstDash val="solid"/>
            <a:round/>
            <a:headEnd type="none" w="med" len="med"/>
            <a:tailEnd type="none" w="med" len="med"/>
          </a:ln>
          <a:effectLst>
            <a:outerShdw blurRad="203200" dist="38100" dir="2700000" algn="tl" rotWithShape="0">
              <a:schemeClr val="accent1">
                <a:alpha val="60000"/>
              </a:schemeClr>
            </a:outerShdw>
          </a:effectLst>
        </p:spPr>
      </p:pic>
      <p:sp>
        <p:nvSpPr>
          <p:cNvPr id="9" name="圆角矩形 8"/>
          <p:cNvSpPr/>
          <p:nvPr>
            <p:custDataLst>
              <p:tags r:id="rId4"/>
            </p:custDataLst>
          </p:nvPr>
        </p:nvSpPr>
        <p:spPr>
          <a:xfrm>
            <a:off x="976946" y="3655456"/>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10" name="圆角矩形 35"/>
          <p:cNvSpPr/>
          <p:nvPr>
            <p:custDataLst>
              <p:tags r:id="rId5"/>
            </p:custDataLst>
          </p:nvPr>
        </p:nvSpPr>
        <p:spPr>
          <a:xfrm>
            <a:off x="611821" y="396089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详细设计：</a:t>
            </a:r>
            <a:endParaRPr lang="zh-CN" altLang="en-US" sz="2000" b="1">
              <a:solidFill>
                <a:schemeClr val="lt1">
                  <a:lumMod val="100000"/>
                </a:schemeClr>
              </a:solidFill>
              <a:latin typeface="+mn-ea"/>
              <a:cs typeface="+mn-ea"/>
              <a:sym typeface="+mn-ea"/>
            </a:endParaRPr>
          </a:p>
        </p:txBody>
      </p:sp>
      <p:sp>
        <p:nvSpPr>
          <p:cNvPr id="12" name="圆角矩形 11"/>
          <p:cNvSpPr/>
          <p:nvPr>
            <p:custDataLst>
              <p:tags r:id="rId6"/>
            </p:custDataLst>
          </p:nvPr>
        </p:nvSpPr>
        <p:spPr>
          <a:xfrm>
            <a:off x="976630" y="2141220"/>
            <a:ext cx="6726555" cy="9036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36" name="圆角矩形 35"/>
          <p:cNvSpPr/>
          <p:nvPr>
            <p:custDataLst>
              <p:tags r:id="rId7"/>
            </p:custDataLst>
          </p:nvPr>
        </p:nvSpPr>
        <p:spPr>
          <a:xfrm>
            <a:off x="611821" y="2305446"/>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总体设计：</a:t>
            </a:r>
            <a:endParaRPr lang="zh-CN" altLang="en-US" sz="2000" b="1">
              <a:solidFill>
                <a:schemeClr val="lt1">
                  <a:lumMod val="100000"/>
                </a:schemeClr>
              </a:solidFill>
              <a:latin typeface="+mn-ea"/>
              <a:cs typeface="+mn-ea"/>
              <a:sym typeface="+mn-ea"/>
            </a:endParaRPr>
          </a:p>
        </p:txBody>
      </p:sp>
      <p:sp>
        <p:nvSpPr>
          <p:cNvPr id="13" name="矩形 12"/>
          <p:cNvSpPr/>
          <p:nvPr>
            <p:custDataLst>
              <p:tags r:id="rId8"/>
            </p:custDataLst>
          </p:nvPr>
        </p:nvSpPr>
        <p:spPr>
          <a:xfrm>
            <a:off x="2945130" y="2066290"/>
            <a:ext cx="6130290" cy="1198880"/>
          </a:xfrm>
          <a:prstGeom prst="rect">
            <a:avLst/>
          </a:prstGeom>
          <a:noFill/>
        </p:spPr>
        <p:txBody>
          <a:bodyPr wrap="square" lIns="0" tIns="0" rIns="0" bIns="0" rtlCol="0" anchor="ctr" anchorCtr="false">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rPr>
              <a:t>设计</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整体系统的蓝图</a:t>
            </a:r>
            <a:r>
              <a:rPr lang="en-US" altLang="zh-CN"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，即确定解决问题的策略，设计目标系统框架结构和主要</a:t>
            </a:r>
            <a:r>
              <a:rPr lang="en-US" altLang="zh-CN" sz="1600">
                <a:solidFill>
                  <a:schemeClr val="tx1">
                    <a:lumMod val="85000"/>
                    <a:lumOff val="15000"/>
                  </a:schemeClr>
                </a:solidFill>
                <a:latin typeface="+mn-ea"/>
                <a:cs typeface="+mn-ea"/>
              </a:rPr>
              <a:t> </a:t>
            </a:r>
            <a:r>
              <a:rPr lang="zh-CN" altLang="en-US" sz="1600">
                <a:solidFill>
                  <a:schemeClr val="tx1">
                    <a:lumMod val="85000"/>
                    <a:lumOff val="15000"/>
                  </a:schemeClr>
                </a:solidFill>
                <a:latin typeface="+mn-ea"/>
                <a:cs typeface="+mn-ea"/>
              </a:rPr>
              <a:t>元素的布局。</a:t>
            </a:r>
            <a:endParaRPr lang="zh-CN" altLang="en-US" sz="1600">
              <a:solidFill>
                <a:schemeClr val="tx1">
                  <a:lumMod val="85000"/>
                  <a:lumOff val="15000"/>
                </a:schemeClr>
              </a:solidFill>
              <a:latin typeface="+mn-ea"/>
              <a:cs typeface="+mn-ea"/>
            </a:endParaRPr>
          </a:p>
        </p:txBody>
      </p:sp>
      <p:sp>
        <p:nvSpPr>
          <p:cNvPr id="14" name="矩形 13"/>
          <p:cNvSpPr/>
          <p:nvPr>
            <p:custDataLst>
              <p:tags r:id="rId9"/>
            </p:custDataLst>
          </p:nvPr>
        </p:nvSpPr>
        <p:spPr>
          <a:xfrm>
            <a:off x="2945130" y="3655060"/>
            <a:ext cx="6106160" cy="133286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sz="1600">
                <a:solidFill>
                  <a:schemeClr val="tx1">
                    <a:lumMod val="85000"/>
                    <a:lumOff val="15000"/>
                  </a:schemeClr>
                </a:solidFill>
                <a:latin typeface="+mn-ea"/>
                <a:cs typeface="+mn-ea"/>
              </a:rPr>
              <a:t>根据整体结构设计的具体细节。如用户界面设计、模块实现算法、数据结构和接口等，编写设计说明书，并组织进行设计评审。</a:t>
            </a:r>
            <a:endParaRPr lang="zh-CN" sz="1600">
              <a:solidFill>
                <a:schemeClr val="tx1">
                  <a:lumMod val="85000"/>
                  <a:lumOff val="15000"/>
                </a:schemeClr>
              </a:solidFill>
              <a:latin typeface="+mn-ea"/>
              <a:cs typeface="+mn-ea"/>
            </a:endParaRPr>
          </a:p>
        </p:txBody>
      </p:sp>
      <p:sp>
        <p:nvSpPr>
          <p:cNvPr id="16" name="圆角矩形 15"/>
          <p:cNvSpPr/>
          <p:nvPr>
            <p:custDataLst>
              <p:tags r:id="rId10"/>
            </p:custDataLst>
          </p:nvPr>
        </p:nvSpPr>
        <p:spPr>
          <a:xfrm>
            <a:off x="976946" y="5310902"/>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18" name="圆角矩形 35"/>
          <p:cNvSpPr/>
          <p:nvPr>
            <p:custDataLst>
              <p:tags r:id="rId11"/>
            </p:custDataLst>
          </p:nvPr>
        </p:nvSpPr>
        <p:spPr>
          <a:xfrm>
            <a:off x="611821" y="5616972"/>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编码：</a:t>
            </a:r>
            <a:endParaRPr lang="zh-CN" altLang="en-US" sz="2000" b="1">
              <a:solidFill>
                <a:schemeClr val="lt1">
                  <a:lumMod val="100000"/>
                </a:schemeClr>
              </a:solidFill>
              <a:latin typeface="+mn-ea"/>
              <a:cs typeface="+mn-ea"/>
              <a:sym typeface="+mn-ea"/>
            </a:endParaRPr>
          </a:p>
        </p:txBody>
      </p:sp>
      <p:sp>
        <p:nvSpPr>
          <p:cNvPr id="19" name="矩形 18"/>
          <p:cNvSpPr/>
          <p:nvPr>
            <p:custDataLst>
              <p:tags r:id="rId12"/>
            </p:custDataLst>
          </p:nvPr>
        </p:nvSpPr>
        <p:spPr>
          <a:xfrm>
            <a:off x="2945130" y="5310505"/>
            <a:ext cx="6106795" cy="133286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rPr>
              <a:t>将所设计的各个模块编写成计算机可接受的程序代码以及与实现相关的文档，即源程序以及合适的注释。</a:t>
            </a:r>
            <a:endParaRPr lang="zh-CN" altLang="en-US" sz="1600">
              <a:solidFill>
                <a:schemeClr val="tx1">
                  <a:lumMod val="85000"/>
                  <a:lumOff val="15000"/>
                </a:schemeClr>
              </a:solidFill>
              <a:latin typeface="+mn-ea"/>
              <a:cs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p:txBody>
          <a:bodyPr/>
          <a:lstStyle/>
          <a:p>
            <a:pPr lvl="0"/>
            <a:r>
              <a:rPr lang="zh-CN" altLang="en-US"/>
              <a:t>软件生命周期模型</a:t>
            </a:r>
            <a:endParaRPr lang="zh-CN" altLang="en-US"/>
          </a:p>
        </p:txBody>
      </p:sp>
      <p:pic>
        <p:nvPicPr>
          <p:cNvPr id="8" name="图片 7" descr="/data/temp/f048efd0-9c1a-11ef-ad78-dad51693b9e9.jpg@base@tag=imgScale&amp;m=1&amp;w=910&amp;h=1289&amp;q=95f048efd0-9c1a-11ef-ad78-dad51693b9e9"/>
          <p:cNvPicPr>
            <a:picLocks noChangeAspect="true"/>
          </p:cNvPicPr>
          <p:nvPr>
            <p:custDataLst>
              <p:tags r:id="rId2"/>
            </p:custDataLst>
          </p:nvPr>
        </p:nvPicPr>
        <p:blipFill>
          <a:blip r:embed="rId3"/>
          <a:srcRect l="28091" r="28150"/>
          <a:stretch>
            <a:fillRect/>
          </a:stretch>
        </p:blipFill>
        <p:spPr>
          <a:xfrm>
            <a:off x="9326245" y="1362710"/>
            <a:ext cx="2170430" cy="4643755"/>
          </a:xfrm>
          <a:prstGeom prst="round1Rect">
            <a:avLst>
              <a:gd name="adj" fmla="val 39814"/>
            </a:avLst>
          </a:prstGeom>
          <a:ln w="9525" cap="flat" cmpd="sng" algn="ctr">
            <a:solidFill>
              <a:schemeClr val="accent1">
                <a:lumMod val="100000"/>
                <a:alpha val="28000"/>
              </a:schemeClr>
            </a:solidFill>
            <a:prstDash val="solid"/>
            <a:round/>
            <a:headEnd type="none" w="med" len="med"/>
            <a:tailEnd type="none" w="med" len="med"/>
          </a:ln>
          <a:effectLst>
            <a:outerShdw blurRad="203200" dist="38100" dir="2700000" algn="tl" rotWithShape="0">
              <a:schemeClr val="accent1">
                <a:alpha val="60000"/>
              </a:schemeClr>
            </a:outerShdw>
          </a:effectLst>
        </p:spPr>
      </p:pic>
      <p:sp>
        <p:nvSpPr>
          <p:cNvPr id="9" name="圆角矩形 8"/>
          <p:cNvSpPr/>
          <p:nvPr>
            <p:custDataLst>
              <p:tags r:id="rId4"/>
            </p:custDataLst>
          </p:nvPr>
        </p:nvSpPr>
        <p:spPr>
          <a:xfrm>
            <a:off x="976630" y="3655695"/>
            <a:ext cx="6726555" cy="208343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10" name="圆角矩形 35"/>
          <p:cNvSpPr/>
          <p:nvPr>
            <p:custDataLst>
              <p:tags r:id="rId5"/>
            </p:custDataLst>
          </p:nvPr>
        </p:nvSpPr>
        <p:spPr>
          <a:xfrm>
            <a:off x="582611" y="438507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软件维护：</a:t>
            </a:r>
            <a:endParaRPr lang="zh-CN" altLang="en-US" sz="2000" b="1">
              <a:solidFill>
                <a:schemeClr val="lt1">
                  <a:lumMod val="100000"/>
                </a:schemeClr>
              </a:solidFill>
              <a:latin typeface="+mn-ea"/>
              <a:cs typeface="+mn-ea"/>
              <a:sym typeface="+mn-ea"/>
            </a:endParaRPr>
          </a:p>
        </p:txBody>
      </p:sp>
      <p:sp>
        <p:nvSpPr>
          <p:cNvPr id="12" name="圆角矩形 11"/>
          <p:cNvSpPr/>
          <p:nvPr>
            <p:custDataLst>
              <p:tags r:id="rId6"/>
            </p:custDataLst>
          </p:nvPr>
        </p:nvSpPr>
        <p:spPr>
          <a:xfrm>
            <a:off x="976630" y="1957070"/>
            <a:ext cx="6726555" cy="14719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sz="1600">
              <a:sym typeface="+mn-ea"/>
            </a:endParaRPr>
          </a:p>
        </p:txBody>
      </p:sp>
      <p:sp>
        <p:nvSpPr>
          <p:cNvPr id="36" name="圆角矩形 35"/>
          <p:cNvSpPr/>
          <p:nvPr>
            <p:custDataLst>
              <p:tags r:id="rId7"/>
            </p:custDataLst>
          </p:nvPr>
        </p:nvSpPr>
        <p:spPr>
          <a:xfrm>
            <a:off x="611821" y="2305446"/>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软件测试和集成：</a:t>
            </a:r>
            <a:endParaRPr lang="zh-CN" altLang="en-US" sz="2000" b="1">
              <a:solidFill>
                <a:schemeClr val="lt1">
                  <a:lumMod val="100000"/>
                </a:schemeClr>
              </a:solidFill>
              <a:latin typeface="+mn-ea"/>
              <a:cs typeface="+mn-ea"/>
              <a:sym typeface="+mn-ea"/>
            </a:endParaRPr>
          </a:p>
        </p:txBody>
      </p:sp>
      <p:sp>
        <p:nvSpPr>
          <p:cNvPr id="13" name="矩形 12"/>
          <p:cNvSpPr/>
          <p:nvPr>
            <p:custDataLst>
              <p:tags r:id="rId8"/>
            </p:custDataLst>
          </p:nvPr>
        </p:nvSpPr>
        <p:spPr>
          <a:xfrm>
            <a:off x="2945130" y="2066290"/>
            <a:ext cx="6130290" cy="1198880"/>
          </a:xfrm>
          <a:prstGeom prst="rect">
            <a:avLst/>
          </a:prstGeom>
          <a:noFill/>
        </p:spPr>
        <p:txBody>
          <a:bodyPr wrap="square" lIns="0" tIns="0" rIns="0" bIns="0" rtlCol="0" anchor="ctr" anchorCtr="false">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rPr>
              <a:t>在设计测试用例的基础上，测试软件的各个组成模块。然后，讲各个模块集成起来，测试整个产品的功能和性能是否满足已有的规格说明。一旦生成了代码，就可以开始模块测试了，这种测试一般由程序员来完成。</a:t>
            </a:r>
            <a:endParaRPr lang="zh-CN" altLang="en-US" sz="1600">
              <a:solidFill>
                <a:schemeClr val="tx1">
                  <a:lumMod val="85000"/>
                  <a:lumOff val="15000"/>
                </a:schemeClr>
              </a:solidFill>
              <a:latin typeface="+mn-ea"/>
              <a:cs typeface="+mn-ea"/>
            </a:endParaRPr>
          </a:p>
        </p:txBody>
      </p:sp>
      <p:sp>
        <p:nvSpPr>
          <p:cNvPr id="14" name="矩形 13"/>
          <p:cNvSpPr/>
          <p:nvPr>
            <p:custDataLst>
              <p:tags r:id="rId9"/>
            </p:custDataLst>
          </p:nvPr>
        </p:nvSpPr>
        <p:spPr>
          <a:xfrm>
            <a:off x="2945130" y="3655060"/>
            <a:ext cx="6106160" cy="2350770"/>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sz="1600">
                <a:solidFill>
                  <a:schemeClr val="tx1">
                    <a:lumMod val="85000"/>
                    <a:lumOff val="15000"/>
                  </a:schemeClr>
                </a:solidFill>
                <a:latin typeface="+mn-ea"/>
                <a:cs typeface="+mn-ea"/>
              </a:rPr>
              <a:t>一旦产品交付运行，对产品所做的任何修改就都是维护。维护是软件过程的一个组成部分，所以应当在软件的设计和实现阶段充分考虑软件的可维护性。由于软件开发人员的频繁变动，早期的开发人员在维护阶段开始前也许就已经离开技术团队，这就使得维护工作变得更加糟糕。因此，维护是软件生命周期中成本最高的一个阶段。</a:t>
            </a:r>
            <a:endParaRPr lang="zh-CN" sz="1600">
              <a:solidFill>
                <a:schemeClr val="tx1">
                  <a:lumMod val="85000"/>
                  <a:lumOff val="15000"/>
                </a:schemeClr>
              </a:solidFill>
              <a:latin typeface="+mn-ea"/>
              <a:cs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true"/>
          </p:cNvSpPr>
          <p:nvPr>
            <p:ph type="title"/>
            <p:custDataLst>
              <p:tags r:id="rId1"/>
            </p:custDataLst>
          </p:nvPr>
        </p:nvSpPr>
        <p:spPr>
          <a:xfrm>
            <a:off x="695960" y="360045"/>
            <a:ext cx="8252460" cy="720090"/>
          </a:xfrm>
        </p:spPr>
        <p:txBody>
          <a:bodyPr/>
          <a:lstStyle/>
          <a:p>
            <a:r>
              <a:rPr lang="zh-CN" altLang="en-US"/>
              <a:t>软件生命周期模型</a:t>
            </a:r>
            <a:endParaRPr lang="zh-CN" altLang="en-US"/>
          </a:p>
        </p:txBody>
      </p:sp>
      <p:sp>
        <p:nvSpPr>
          <p:cNvPr id="2" name="矩形 1"/>
          <p:cNvSpPr/>
          <p:nvPr>
            <p:custDataLst>
              <p:tags r:id="rId2"/>
            </p:custDataLst>
          </p:nvPr>
        </p:nvSpPr>
        <p:spPr>
          <a:xfrm>
            <a:off x="1902460" y="2141855"/>
            <a:ext cx="9733915" cy="1590675"/>
          </a:xfrm>
          <a:prstGeom prst="rect">
            <a:avLst/>
          </a:prstGeom>
          <a:noFill/>
        </p:spPr>
        <p:txBody>
          <a:bodyPr wrap="square" lIns="0" tIns="0" rIns="0" bIns="0" rtlCol="0" anchor="t" anchorCtr="false">
            <a:noAutofit/>
          </a:bodyPr>
          <a:p>
            <a:pPr algn="just">
              <a:lnSpc>
                <a:spcPct val="150000"/>
              </a:lnSpc>
              <a:spcBef>
                <a:spcPct val="0"/>
              </a:spcBef>
              <a:spcAft>
                <a:spcPct val="0"/>
              </a:spcAft>
            </a:pPr>
            <a:r>
              <a:rPr lang="zh-CN" altLang="en-US" dirty="0">
                <a:solidFill>
                  <a:schemeClr val="tx1">
                    <a:lumMod val="85000"/>
                    <a:lumOff val="15000"/>
                  </a:schemeClr>
                </a:solidFill>
                <a:latin typeface="+mn-ea"/>
                <a:cs typeface="+mn-ea"/>
                <a:sym typeface="+mn-ea"/>
              </a:rPr>
              <a:t>规定了软件生命周期的各项活动</a:t>
            </a:r>
            <a:r>
              <a:rPr lang="en-US" altLang="zh-CN" dirty="0">
                <a:solidFill>
                  <a:schemeClr val="tx1">
                    <a:lumMod val="85000"/>
                    <a:lumOff val="15000"/>
                  </a:schemeClr>
                </a:solidFill>
                <a:latin typeface="+mn-ea"/>
                <a:cs typeface="+mn-ea"/>
                <a:sym typeface="+mn-ea"/>
              </a:rPr>
              <a:t>—</a:t>
            </a:r>
            <a:r>
              <a:rPr lang="zh-CN" altLang="en-US" dirty="0">
                <a:solidFill>
                  <a:schemeClr val="tx1">
                    <a:lumMod val="85000"/>
                    <a:lumOff val="15000"/>
                  </a:schemeClr>
                </a:solidFill>
                <a:latin typeface="+mn-ea"/>
                <a:cs typeface="+mn-ea"/>
                <a:sym typeface="+mn-ea"/>
              </a:rPr>
              <a:t>问题定义、需求分析、软件计划、软件设计、编码、测试、运行、维护。各项活动自上而下、相互衔接，如同瀑布一样。</a:t>
            </a:r>
            <a:endParaRPr lang="zh-CN" altLang="en-US" dirty="0">
              <a:solidFill>
                <a:schemeClr val="tx1">
                  <a:lumMod val="85000"/>
                  <a:lumOff val="15000"/>
                </a:schemeClr>
              </a:solidFill>
              <a:latin typeface="+mn-ea"/>
              <a:cs typeface="+mn-ea"/>
              <a:sym typeface="+mn-ea"/>
            </a:endParaRPr>
          </a:p>
        </p:txBody>
      </p:sp>
      <p:sp>
        <p:nvSpPr>
          <p:cNvPr id="4" name="矩形 3"/>
          <p:cNvSpPr/>
          <p:nvPr>
            <p:custDataLst>
              <p:tags r:id="rId3"/>
            </p:custDataLst>
          </p:nvPr>
        </p:nvSpPr>
        <p:spPr>
          <a:xfrm>
            <a:off x="1902575" y="1713436"/>
            <a:ext cx="4820428" cy="373934"/>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瀑布模型</a:t>
            </a:r>
            <a:endParaRPr lang="zh-CN" altLang="en-US" sz="2000" b="1">
              <a:solidFill>
                <a:schemeClr val="accent1"/>
              </a:solidFill>
              <a:latin typeface="+mn-ea"/>
              <a:cs typeface="+mn-ea"/>
              <a:sym typeface="+mn-ea"/>
            </a:endParaRPr>
          </a:p>
        </p:txBody>
      </p:sp>
      <p:sp>
        <p:nvSpPr>
          <p:cNvPr id="5" name="椭圆 4"/>
          <p:cNvSpPr/>
          <p:nvPr>
            <p:custDataLst>
              <p:tags r:id="rId4"/>
            </p:custDataLst>
          </p:nvPr>
        </p:nvSpPr>
        <p:spPr>
          <a:xfrm>
            <a:off x="690758" y="1728036"/>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01</a:t>
            </a:r>
            <a:endParaRPr lang="zh-CN" altLang="en-US" sz="2000" b="1">
              <a:solidFill>
                <a:schemeClr val="lt1">
                  <a:lumMod val="100000"/>
                </a:schemeClr>
              </a:solidFill>
              <a:latin typeface="+mn-ea"/>
              <a:cs typeface="+mn-ea"/>
              <a:sym typeface="+mn-ea"/>
            </a:endParaRPr>
          </a:p>
        </p:txBody>
      </p:sp>
      <p:sp>
        <p:nvSpPr>
          <p:cNvPr id="3" name="矩形 2"/>
          <p:cNvSpPr/>
          <p:nvPr>
            <p:custDataLst>
              <p:tags r:id="rId5"/>
            </p:custDataLst>
          </p:nvPr>
        </p:nvSpPr>
        <p:spPr>
          <a:xfrm>
            <a:off x="1902671" y="4905272"/>
            <a:ext cx="4820428" cy="373934"/>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演化模型</a:t>
            </a:r>
            <a:endParaRPr lang="zh-CN" altLang="en-US" sz="2000" b="1">
              <a:solidFill>
                <a:schemeClr val="accent1"/>
              </a:solidFill>
              <a:latin typeface="+mn-ea"/>
              <a:cs typeface="+mn-ea"/>
              <a:sym typeface="+mn-ea"/>
            </a:endParaRPr>
          </a:p>
        </p:txBody>
      </p:sp>
      <p:sp>
        <p:nvSpPr>
          <p:cNvPr id="8" name="椭圆 7"/>
          <p:cNvSpPr/>
          <p:nvPr>
            <p:custDataLst>
              <p:tags r:id="rId6"/>
            </p:custDataLst>
          </p:nvPr>
        </p:nvSpPr>
        <p:spPr>
          <a:xfrm>
            <a:off x="695838" y="3203399"/>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02</a:t>
            </a:r>
            <a:endParaRPr lang="zh-CN" altLang="en-US" sz="2000" b="1">
              <a:solidFill>
                <a:schemeClr val="lt1">
                  <a:lumMod val="100000"/>
                </a:schemeClr>
              </a:solidFill>
              <a:latin typeface="+mn-ea"/>
              <a:cs typeface="+mn-ea"/>
              <a:sym typeface="+mn-ea"/>
            </a:endParaRPr>
          </a:p>
        </p:txBody>
      </p:sp>
      <p:sp>
        <p:nvSpPr>
          <p:cNvPr id="11" name="矩形 10"/>
          <p:cNvSpPr/>
          <p:nvPr>
            <p:custDataLst>
              <p:tags r:id="rId7"/>
            </p:custDataLst>
          </p:nvPr>
        </p:nvSpPr>
        <p:spPr>
          <a:xfrm>
            <a:off x="1902460" y="3577590"/>
            <a:ext cx="9881870" cy="1589405"/>
          </a:xfrm>
          <a:prstGeom prst="rect">
            <a:avLst/>
          </a:prstGeom>
          <a:noFill/>
        </p:spPr>
        <p:txBody>
          <a:bodyPr wrap="square" lIns="0" tIns="0" rIns="0" bIns="0" rtlCol="0" anchor="t" anchorCtr="false">
            <a:noAutofit/>
          </a:bodyPr>
          <a:p>
            <a:pPr algn="just">
              <a:lnSpc>
                <a:spcPct val="150000"/>
              </a:lnSpc>
              <a:spcBef>
                <a:spcPct val="0"/>
              </a:spcBef>
              <a:spcAft>
                <a:spcPct val="0"/>
              </a:spcAft>
            </a:pPr>
            <a:r>
              <a:rPr lang="zh-CN" altLang="en-US">
                <a:solidFill>
                  <a:schemeClr val="tx1">
                    <a:lumMod val="85000"/>
                    <a:lumOff val="15000"/>
                  </a:schemeClr>
                </a:solidFill>
                <a:latin typeface="+mn-ea"/>
                <a:cs typeface="+mn-ea"/>
                <a:sym typeface="+mn-ea"/>
              </a:rPr>
              <a:t>需求分析的同时，以较小的代价快速建立一个能够反映用户需求的原型系统。用户在原型系统上可以进行基本操作，并且提出意见，系统分析人员根据用户意见完善原型，如此往复，直到开发的原型系统满足了用户的需求。</a:t>
            </a:r>
            <a:endParaRPr lang="zh-CN" altLang="en-US">
              <a:solidFill>
                <a:schemeClr val="tx1">
                  <a:lumMod val="85000"/>
                  <a:lumOff val="15000"/>
                </a:schemeClr>
              </a:solidFill>
              <a:latin typeface="+mn-ea"/>
              <a:cs typeface="+mn-ea"/>
              <a:sym typeface="+mn-ea"/>
            </a:endParaRPr>
          </a:p>
        </p:txBody>
      </p:sp>
      <p:sp>
        <p:nvSpPr>
          <p:cNvPr id="7" name="椭圆 6"/>
          <p:cNvSpPr/>
          <p:nvPr>
            <p:custDataLst>
              <p:tags r:id="rId8"/>
            </p:custDataLst>
          </p:nvPr>
        </p:nvSpPr>
        <p:spPr>
          <a:xfrm>
            <a:off x="690123" y="4678504"/>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03</a:t>
            </a:r>
            <a:endParaRPr lang="zh-CN" altLang="en-US" sz="2000" b="1">
              <a:solidFill>
                <a:schemeClr val="lt1">
                  <a:lumMod val="100000"/>
                </a:schemeClr>
              </a:solidFill>
              <a:latin typeface="+mn-ea"/>
              <a:cs typeface="+mn-ea"/>
              <a:sym typeface="+mn-ea"/>
            </a:endParaRPr>
          </a:p>
        </p:txBody>
      </p:sp>
      <p:sp>
        <p:nvSpPr>
          <p:cNvPr id="9" name="文本框 8"/>
          <p:cNvSpPr txBox="true"/>
          <p:nvPr/>
        </p:nvSpPr>
        <p:spPr>
          <a:xfrm>
            <a:off x="1902460" y="5382895"/>
            <a:ext cx="9733915" cy="922020"/>
          </a:xfrm>
          <a:prstGeom prst="rect">
            <a:avLst/>
          </a:prstGeom>
          <a:noFill/>
        </p:spPr>
        <p:txBody>
          <a:bodyPr wrap="square" rtlCol="0">
            <a:spAutoFit/>
          </a:bodyPr>
          <a:p>
            <a:r>
              <a:rPr lang="zh-CN" altLang="en-US"/>
              <a:t>构造一系列可执行的系统组件来实施开发活动，以增量方式逐步完善系统。当新的组件被编码和测试后，并并入软件系统结构中，然后该结构被当作一个整体进行测试，此过程循环往复，一直到软件系统达到要求的功能为止。</a:t>
            </a:r>
            <a:endParaRPr lang="zh-CN" altLang="en-US"/>
          </a:p>
        </p:txBody>
      </p:sp>
      <p:sp>
        <p:nvSpPr>
          <p:cNvPr id="10" name="矩形 9"/>
          <p:cNvSpPr/>
          <p:nvPr>
            <p:custDataLst>
              <p:tags r:id="rId9"/>
            </p:custDataLst>
          </p:nvPr>
        </p:nvSpPr>
        <p:spPr>
          <a:xfrm>
            <a:off x="1902460" y="3120390"/>
            <a:ext cx="4947285" cy="457835"/>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快速原型化模型</a:t>
            </a:r>
            <a:endParaRPr lang="zh-CN" altLang="en-US" sz="2000" b="1">
              <a:solidFill>
                <a:schemeClr val="accent1"/>
              </a:solidFill>
              <a:latin typeface="+mn-ea"/>
              <a:cs typeface="+mn-ea"/>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true"/>
          </p:cNvSpPr>
          <p:nvPr>
            <p:ph type="title"/>
            <p:custDataLst>
              <p:tags r:id="rId1"/>
            </p:custDataLst>
          </p:nvPr>
        </p:nvSpPr>
        <p:spPr>
          <a:xfrm>
            <a:off x="695960" y="360045"/>
            <a:ext cx="8252460" cy="720090"/>
          </a:xfrm>
        </p:spPr>
        <p:txBody>
          <a:bodyPr/>
          <a:lstStyle/>
          <a:p>
            <a:r>
              <a:rPr lang="zh-CN" altLang="en-US"/>
              <a:t>软件生命周期模型</a:t>
            </a:r>
            <a:endParaRPr lang="zh-CN" altLang="en-US"/>
          </a:p>
        </p:txBody>
      </p:sp>
      <p:sp>
        <p:nvSpPr>
          <p:cNvPr id="2" name="矩形 1"/>
          <p:cNvSpPr/>
          <p:nvPr>
            <p:custDataLst>
              <p:tags r:id="rId2"/>
            </p:custDataLst>
          </p:nvPr>
        </p:nvSpPr>
        <p:spPr>
          <a:xfrm>
            <a:off x="1902460" y="2141855"/>
            <a:ext cx="9733915" cy="1590675"/>
          </a:xfrm>
          <a:prstGeom prst="rect">
            <a:avLst/>
          </a:prstGeom>
          <a:noFill/>
        </p:spPr>
        <p:txBody>
          <a:bodyPr wrap="square" lIns="0" tIns="0" rIns="0" bIns="0" rtlCol="0" anchor="t" anchorCtr="false">
            <a:noAutofit/>
          </a:bodyPr>
          <a:p>
            <a:pPr algn="just">
              <a:lnSpc>
                <a:spcPct val="150000"/>
              </a:lnSpc>
              <a:spcBef>
                <a:spcPct val="0"/>
              </a:spcBef>
              <a:spcAft>
                <a:spcPct val="0"/>
              </a:spcAft>
            </a:pPr>
            <a:r>
              <a:rPr lang="zh-CN" altLang="en-US" dirty="0">
                <a:solidFill>
                  <a:schemeClr val="tx1">
                    <a:lumMod val="85000"/>
                    <a:lumOff val="15000"/>
                  </a:schemeClr>
                </a:solidFill>
                <a:latin typeface="+mn-ea"/>
                <a:cs typeface="+mn-ea"/>
                <a:sym typeface="+mn-ea"/>
              </a:rPr>
              <a:t>划分为框架，沿着顺时针布局，自内向外每旋转一圈便开发出更为完善的一个新的软件版本。如此循环下去，逐步延伸，最终用户获得完整的系统。</a:t>
            </a:r>
            <a:endParaRPr lang="zh-CN" altLang="en-US" dirty="0">
              <a:solidFill>
                <a:schemeClr val="tx1">
                  <a:lumMod val="85000"/>
                  <a:lumOff val="15000"/>
                </a:schemeClr>
              </a:solidFill>
              <a:latin typeface="+mn-ea"/>
              <a:cs typeface="+mn-ea"/>
              <a:sym typeface="+mn-ea"/>
            </a:endParaRPr>
          </a:p>
        </p:txBody>
      </p:sp>
      <p:sp>
        <p:nvSpPr>
          <p:cNvPr id="4" name="矩形 3"/>
          <p:cNvSpPr/>
          <p:nvPr>
            <p:custDataLst>
              <p:tags r:id="rId3"/>
            </p:custDataLst>
          </p:nvPr>
        </p:nvSpPr>
        <p:spPr>
          <a:xfrm>
            <a:off x="1902575" y="1713436"/>
            <a:ext cx="4820428" cy="373934"/>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螺旋模型</a:t>
            </a:r>
            <a:endParaRPr lang="zh-CN" altLang="en-US" sz="2000" b="1">
              <a:solidFill>
                <a:schemeClr val="accent1"/>
              </a:solidFill>
              <a:latin typeface="+mn-ea"/>
              <a:cs typeface="+mn-ea"/>
              <a:sym typeface="+mn-ea"/>
            </a:endParaRPr>
          </a:p>
        </p:txBody>
      </p:sp>
      <p:sp>
        <p:nvSpPr>
          <p:cNvPr id="5" name="椭圆 4"/>
          <p:cNvSpPr/>
          <p:nvPr>
            <p:custDataLst>
              <p:tags r:id="rId4"/>
            </p:custDataLst>
          </p:nvPr>
        </p:nvSpPr>
        <p:spPr>
          <a:xfrm>
            <a:off x="690758" y="1728036"/>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04</a:t>
            </a:r>
            <a:endParaRPr lang="zh-CN" altLang="en-US" sz="2000" b="1">
              <a:solidFill>
                <a:schemeClr val="lt1">
                  <a:lumMod val="100000"/>
                </a:schemeClr>
              </a:solidFill>
              <a:latin typeface="+mn-ea"/>
              <a:cs typeface="+mn-ea"/>
              <a:sym typeface="+mn-ea"/>
            </a:endParaRPr>
          </a:p>
        </p:txBody>
      </p:sp>
      <p:sp>
        <p:nvSpPr>
          <p:cNvPr id="3" name="矩形 2"/>
          <p:cNvSpPr/>
          <p:nvPr>
            <p:custDataLst>
              <p:tags r:id="rId5"/>
            </p:custDataLst>
          </p:nvPr>
        </p:nvSpPr>
        <p:spPr>
          <a:xfrm>
            <a:off x="1903306" y="4683022"/>
            <a:ext cx="4820428" cy="373934"/>
          </a:xfrm>
          <a:prstGeom prst="rect">
            <a:avLst/>
          </a:prstGeom>
          <a:noFill/>
        </p:spPr>
        <p:txBody>
          <a:bodyPr wrap="square" lIns="0" tIns="0" rIns="0" bIns="0" rtlCol="0" anchor="b">
            <a:noAutofit/>
          </a:bodyPr>
          <a:p>
            <a:pPr algn="just">
              <a:spcBef>
                <a:spcPct val="0"/>
              </a:spcBef>
              <a:spcAft>
                <a:spcPct val="0"/>
              </a:spcAft>
            </a:pPr>
            <a:r>
              <a:rPr lang="en-US" altLang="zh-CN" sz="2000" b="1">
                <a:solidFill>
                  <a:schemeClr val="accent1"/>
                </a:solidFill>
                <a:latin typeface="+mn-ea"/>
                <a:cs typeface="+mn-ea"/>
                <a:sym typeface="+mn-ea"/>
              </a:rPr>
              <a:t>RUP</a:t>
            </a:r>
            <a:endParaRPr lang="en-US" altLang="zh-CN" sz="2000" b="1">
              <a:solidFill>
                <a:schemeClr val="accent1"/>
              </a:solidFill>
              <a:latin typeface="+mn-ea"/>
              <a:cs typeface="+mn-ea"/>
              <a:sym typeface="+mn-ea"/>
            </a:endParaRPr>
          </a:p>
        </p:txBody>
      </p:sp>
      <p:sp>
        <p:nvSpPr>
          <p:cNvPr id="8" name="椭圆 7"/>
          <p:cNvSpPr/>
          <p:nvPr>
            <p:custDataLst>
              <p:tags r:id="rId6"/>
            </p:custDataLst>
          </p:nvPr>
        </p:nvSpPr>
        <p:spPr>
          <a:xfrm>
            <a:off x="695838" y="3203399"/>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05</a:t>
            </a:r>
            <a:endParaRPr lang="zh-CN" altLang="en-US" sz="2000" b="1">
              <a:solidFill>
                <a:schemeClr val="lt1">
                  <a:lumMod val="100000"/>
                </a:schemeClr>
              </a:solidFill>
              <a:latin typeface="+mn-ea"/>
              <a:cs typeface="+mn-ea"/>
              <a:sym typeface="+mn-ea"/>
            </a:endParaRPr>
          </a:p>
        </p:txBody>
      </p:sp>
      <p:sp>
        <p:nvSpPr>
          <p:cNvPr id="11" name="矩形 10"/>
          <p:cNvSpPr/>
          <p:nvPr>
            <p:custDataLst>
              <p:tags r:id="rId7"/>
            </p:custDataLst>
          </p:nvPr>
        </p:nvSpPr>
        <p:spPr>
          <a:xfrm>
            <a:off x="1902460" y="3577590"/>
            <a:ext cx="9881870" cy="1589405"/>
          </a:xfrm>
          <a:prstGeom prst="rect">
            <a:avLst/>
          </a:prstGeom>
          <a:noFill/>
        </p:spPr>
        <p:txBody>
          <a:bodyPr wrap="square" lIns="0" tIns="0" rIns="0" bIns="0" rtlCol="0" anchor="t" anchorCtr="false">
            <a:noAutofit/>
          </a:bodyPr>
          <a:p>
            <a:pPr algn="just">
              <a:lnSpc>
                <a:spcPct val="150000"/>
              </a:lnSpc>
              <a:spcBef>
                <a:spcPct val="0"/>
              </a:spcBef>
              <a:spcAft>
                <a:spcPct val="0"/>
              </a:spcAft>
            </a:pPr>
            <a:r>
              <a:rPr lang="zh-CN" altLang="en-US">
                <a:solidFill>
                  <a:schemeClr val="tx1">
                    <a:lumMod val="85000"/>
                    <a:lumOff val="15000"/>
                  </a:schemeClr>
                </a:solidFill>
                <a:latin typeface="+mn-ea"/>
                <a:cs typeface="+mn-ea"/>
                <a:sym typeface="+mn-ea"/>
              </a:rPr>
              <a:t>软件工程强调的是对软件开发过程的控制和对软件产品质量的保证。此模型讲开发活动与测试活动紧密联系在一起，在代码产生之前的每个阶段都要开展对应的测试设计。</a:t>
            </a:r>
            <a:endParaRPr lang="zh-CN" altLang="en-US">
              <a:solidFill>
                <a:schemeClr val="tx1">
                  <a:lumMod val="85000"/>
                  <a:lumOff val="15000"/>
                </a:schemeClr>
              </a:solidFill>
              <a:latin typeface="+mn-ea"/>
              <a:cs typeface="+mn-ea"/>
              <a:sym typeface="+mn-ea"/>
            </a:endParaRPr>
          </a:p>
        </p:txBody>
      </p:sp>
      <p:sp>
        <p:nvSpPr>
          <p:cNvPr id="7" name="椭圆 6"/>
          <p:cNvSpPr/>
          <p:nvPr>
            <p:custDataLst>
              <p:tags r:id="rId8"/>
            </p:custDataLst>
          </p:nvPr>
        </p:nvSpPr>
        <p:spPr>
          <a:xfrm>
            <a:off x="690123" y="4678504"/>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06</a:t>
            </a:r>
            <a:endParaRPr lang="zh-CN" altLang="en-US" sz="2000" b="1">
              <a:solidFill>
                <a:schemeClr val="lt1">
                  <a:lumMod val="100000"/>
                </a:schemeClr>
              </a:solidFill>
              <a:latin typeface="+mn-ea"/>
              <a:cs typeface="+mn-ea"/>
              <a:sym typeface="+mn-ea"/>
            </a:endParaRPr>
          </a:p>
        </p:txBody>
      </p:sp>
      <p:sp>
        <p:nvSpPr>
          <p:cNvPr id="9" name="文本框 8"/>
          <p:cNvSpPr txBox="true"/>
          <p:nvPr/>
        </p:nvSpPr>
        <p:spPr>
          <a:xfrm>
            <a:off x="1902460" y="5166995"/>
            <a:ext cx="9733915" cy="922020"/>
          </a:xfrm>
          <a:prstGeom prst="rect">
            <a:avLst/>
          </a:prstGeom>
          <a:noFill/>
        </p:spPr>
        <p:txBody>
          <a:bodyPr wrap="square" rtlCol="0">
            <a:spAutoFit/>
          </a:bodyPr>
          <a:p>
            <a:r>
              <a:rPr lang="en-US" altLang="zh-CN"/>
              <a:t>RUP</a:t>
            </a:r>
            <a:r>
              <a:rPr lang="zh-CN" altLang="en-US"/>
              <a:t>是一个通用的过程框架，适用于各种不同类型的软件系统。</a:t>
            </a:r>
            <a:r>
              <a:rPr lang="en-US" altLang="zh-CN">
                <a:sym typeface="+mn-ea"/>
              </a:rPr>
              <a:t>RUP</a:t>
            </a:r>
            <a:r>
              <a:rPr lang="zh-CN" altLang="en-US">
                <a:sym typeface="+mn-ea"/>
              </a:rPr>
              <a:t>是二维的，一维是从时间上以组织</a:t>
            </a:r>
            <a:r>
              <a:rPr lang="en-US" altLang="zh-CN">
                <a:sym typeface="+mn-ea"/>
              </a:rPr>
              <a:t> </a:t>
            </a:r>
            <a:r>
              <a:rPr lang="zh-CN" altLang="en-US">
                <a:sym typeface="+mn-ea"/>
              </a:rPr>
              <a:t>管理的角度描述整个软件开发生命周期</a:t>
            </a:r>
            <a:r>
              <a:rPr lang="en-US" altLang="zh-CN">
                <a:sym typeface="+mn-ea"/>
              </a:rPr>
              <a:t>—</a:t>
            </a:r>
            <a:r>
              <a:rPr lang="zh-CN" altLang="en-US">
                <a:sym typeface="+mn-ea"/>
              </a:rPr>
              <a:t>初始、细化、构造和移交；二维是从工作内容的角度描述处理工作流</a:t>
            </a:r>
            <a:r>
              <a:rPr lang="en-US" altLang="zh-CN">
                <a:sym typeface="+mn-ea"/>
              </a:rPr>
              <a:t>—</a:t>
            </a:r>
            <a:r>
              <a:rPr lang="zh-CN" altLang="en-US">
                <a:sym typeface="+mn-ea"/>
              </a:rPr>
              <a:t>需求、分析、设计、编码、测试、发布。</a:t>
            </a:r>
            <a:endParaRPr lang="zh-CN" altLang="en-US">
              <a:sym typeface="+mn-ea"/>
            </a:endParaRPr>
          </a:p>
        </p:txBody>
      </p:sp>
      <p:sp>
        <p:nvSpPr>
          <p:cNvPr id="10" name="矩形 9"/>
          <p:cNvSpPr/>
          <p:nvPr>
            <p:custDataLst>
              <p:tags r:id="rId9"/>
            </p:custDataLst>
          </p:nvPr>
        </p:nvSpPr>
        <p:spPr>
          <a:xfrm>
            <a:off x="1902460" y="3120390"/>
            <a:ext cx="4947285" cy="457835"/>
          </a:xfrm>
          <a:prstGeom prst="rect">
            <a:avLst/>
          </a:prstGeom>
          <a:noFill/>
        </p:spPr>
        <p:txBody>
          <a:bodyPr wrap="square" lIns="0" tIns="0" rIns="0" bIns="0" rtlCol="0" anchor="b">
            <a:noAutofit/>
          </a:bodyPr>
          <a:p>
            <a:pPr algn="just">
              <a:spcBef>
                <a:spcPct val="0"/>
              </a:spcBef>
              <a:spcAft>
                <a:spcPct val="0"/>
              </a:spcAft>
            </a:pPr>
            <a:r>
              <a:rPr lang="en-US" altLang="zh-CN" sz="2000" b="1">
                <a:solidFill>
                  <a:schemeClr val="accent1"/>
                </a:solidFill>
                <a:latin typeface="+mn-ea"/>
                <a:cs typeface="+mn-ea"/>
                <a:sym typeface="+mn-ea"/>
              </a:rPr>
              <a:t>V</a:t>
            </a:r>
            <a:r>
              <a:rPr lang="zh-CN" altLang="en-US" sz="2000" b="1">
                <a:solidFill>
                  <a:schemeClr val="accent1"/>
                </a:solidFill>
                <a:latin typeface="+mn-ea"/>
                <a:cs typeface="+mn-ea"/>
                <a:sym typeface="+mn-ea"/>
              </a:rPr>
              <a:t>模型</a:t>
            </a:r>
            <a:endParaRPr lang="zh-CN" altLang="en-US" sz="2000" b="1">
              <a:solidFill>
                <a:schemeClr val="accent1"/>
              </a:solidFill>
              <a:latin typeface="+mn-ea"/>
              <a:cs typeface="+mn-ea"/>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true"/>
          </p:cNvSpPr>
          <p:nvPr>
            <p:ph type="title"/>
            <p:custDataLst>
              <p:tags r:id="rId1"/>
            </p:custDataLst>
          </p:nvPr>
        </p:nvSpPr>
        <p:spPr>
          <a:xfrm>
            <a:off x="695960" y="360045"/>
            <a:ext cx="8252460" cy="720090"/>
          </a:xfrm>
        </p:spPr>
        <p:txBody>
          <a:bodyPr/>
          <a:lstStyle/>
          <a:p>
            <a:r>
              <a:rPr lang="zh-CN" altLang="en-US"/>
              <a:t>软件生命周期模型</a:t>
            </a:r>
            <a:endParaRPr lang="zh-CN" altLang="en-US"/>
          </a:p>
        </p:txBody>
      </p:sp>
      <p:sp>
        <p:nvSpPr>
          <p:cNvPr id="2" name="矩形 1"/>
          <p:cNvSpPr/>
          <p:nvPr>
            <p:custDataLst>
              <p:tags r:id="rId2"/>
            </p:custDataLst>
          </p:nvPr>
        </p:nvSpPr>
        <p:spPr>
          <a:xfrm>
            <a:off x="1902460" y="2141855"/>
            <a:ext cx="9733915" cy="1590675"/>
          </a:xfrm>
          <a:prstGeom prst="rect">
            <a:avLst/>
          </a:prstGeom>
          <a:noFill/>
        </p:spPr>
        <p:txBody>
          <a:bodyPr wrap="square" lIns="0" tIns="0" rIns="0" bIns="0" rtlCol="0" anchor="t" anchorCtr="false">
            <a:noAutofit/>
          </a:bodyPr>
          <a:p>
            <a:pPr algn="just">
              <a:lnSpc>
                <a:spcPct val="150000"/>
              </a:lnSpc>
              <a:spcBef>
                <a:spcPct val="0"/>
              </a:spcBef>
              <a:spcAft>
                <a:spcPct val="0"/>
              </a:spcAft>
            </a:pPr>
            <a:r>
              <a:rPr lang="zh-CN" altLang="en-US" dirty="0">
                <a:solidFill>
                  <a:schemeClr val="tx1">
                    <a:lumMod val="85000"/>
                    <a:lumOff val="15000"/>
                  </a:schemeClr>
                </a:solidFill>
                <a:latin typeface="+mn-ea"/>
                <a:cs typeface="+mn-ea"/>
                <a:sym typeface="+mn-ea"/>
              </a:rPr>
              <a:t>适用于小团队开发的一个轻量级、灵巧的软件开发方法。例如：把客户非常明确地加入到开发团队中，强调注重用户反馈，把软件开发过程重新定义为倾听、测试、编码、重构的迭代循环过程，确立了从测试到编码、再到重构的软件开发管理思路。</a:t>
            </a:r>
            <a:endParaRPr lang="zh-CN" altLang="en-US" dirty="0">
              <a:solidFill>
                <a:schemeClr val="tx1">
                  <a:lumMod val="85000"/>
                  <a:lumOff val="15000"/>
                </a:schemeClr>
              </a:solidFill>
              <a:latin typeface="+mn-ea"/>
              <a:cs typeface="+mn-ea"/>
              <a:sym typeface="+mn-ea"/>
            </a:endParaRPr>
          </a:p>
        </p:txBody>
      </p:sp>
      <p:sp>
        <p:nvSpPr>
          <p:cNvPr id="4" name="矩形 3"/>
          <p:cNvSpPr/>
          <p:nvPr>
            <p:custDataLst>
              <p:tags r:id="rId3"/>
            </p:custDataLst>
          </p:nvPr>
        </p:nvSpPr>
        <p:spPr>
          <a:xfrm>
            <a:off x="1902575" y="1713436"/>
            <a:ext cx="4820428" cy="373934"/>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极限编程</a:t>
            </a:r>
            <a:endParaRPr lang="zh-CN" altLang="en-US" sz="2000" b="1">
              <a:solidFill>
                <a:schemeClr val="accent1"/>
              </a:solidFill>
              <a:latin typeface="+mn-ea"/>
              <a:cs typeface="+mn-ea"/>
              <a:sym typeface="+mn-ea"/>
            </a:endParaRPr>
          </a:p>
        </p:txBody>
      </p:sp>
      <p:sp>
        <p:nvSpPr>
          <p:cNvPr id="5" name="椭圆 4"/>
          <p:cNvSpPr/>
          <p:nvPr>
            <p:custDataLst>
              <p:tags r:id="rId4"/>
            </p:custDataLst>
          </p:nvPr>
        </p:nvSpPr>
        <p:spPr>
          <a:xfrm>
            <a:off x="690758" y="1728036"/>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07</a:t>
            </a:r>
            <a:endParaRPr lang="zh-CN" altLang="en-US" sz="2000" b="1">
              <a:solidFill>
                <a:schemeClr val="lt1">
                  <a:lumMod val="100000"/>
                </a:schemeClr>
              </a:solidFill>
              <a:latin typeface="+mn-ea"/>
              <a:cs typeface="+mn-ea"/>
              <a:sym typeface="+mn-ea"/>
            </a:endParaRPr>
          </a:p>
        </p:txBody>
      </p:sp>
      <p:sp>
        <p:nvSpPr>
          <p:cNvPr id="3" name="矩形 2"/>
          <p:cNvSpPr/>
          <p:nvPr>
            <p:custDataLst>
              <p:tags r:id="rId5"/>
            </p:custDataLst>
          </p:nvPr>
        </p:nvSpPr>
        <p:spPr>
          <a:xfrm>
            <a:off x="1902671" y="4020717"/>
            <a:ext cx="4820428" cy="373934"/>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敏捷开发</a:t>
            </a:r>
            <a:endParaRPr lang="zh-CN" altLang="en-US" sz="2000" b="1">
              <a:solidFill>
                <a:schemeClr val="accent1"/>
              </a:solidFill>
              <a:latin typeface="+mn-ea"/>
              <a:cs typeface="+mn-ea"/>
              <a:sym typeface="+mn-ea"/>
            </a:endParaRPr>
          </a:p>
        </p:txBody>
      </p:sp>
      <p:sp>
        <p:nvSpPr>
          <p:cNvPr id="7" name="椭圆 6"/>
          <p:cNvSpPr/>
          <p:nvPr>
            <p:custDataLst>
              <p:tags r:id="rId6"/>
            </p:custDataLst>
          </p:nvPr>
        </p:nvSpPr>
        <p:spPr>
          <a:xfrm>
            <a:off x="690123" y="3854909"/>
            <a:ext cx="827832" cy="82783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08</a:t>
            </a:r>
            <a:endParaRPr lang="zh-CN" altLang="en-US" sz="2000" b="1">
              <a:solidFill>
                <a:schemeClr val="lt1">
                  <a:lumMod val="100000"/>
                </a:schemeClr>
              </a:solidFill>
              <a:latin typeface="+mn-ea"/>
              <a:cs typeface="+mn-ea"/>
              <a:sym typeface="+mn-ea"/>
            </a:endParaRPr>
          </a:p>
        </p:txBody>
      </p:sp>
      <p:sp>
        <p:nvSpPr>
          <p:cNvPr id="9" name="文本框 8"/>
          <p:cNvSpPr txBox="true"/>
          <p:nvPr/>
        </p:nvSpPr>
        <p:spPr>
          <a:xfrm>
            <a:off x="1902460" y="4575810"/>
            <a:ext cx="9733915" cy="645160"/>
          </a:xfrm>
          <a:prstGeom prst="rect">
            <a:avLst/>
          </a:prstGeom>
          <a:noFill/>
        </p:spPr>
        <p:txBody>
          <a:bodyPr wrap="square" rtlCol="0">
            <a:spAutoFit/>
          </a:bodyPr>
          <a:p>
            <a:r>
              <a:rPr lang="zh-CN" altLang="en-US">
                <a:sym typeface="+mn-ea"/>
              </a:rPr>
              <a:t>具备</a:t>
            </a:r>
            <a:r>
              <a:rPr lang="en-US" altLang="zh-CN">
                <a:sym typeface="+mn-ea"/>
              </a:rPr>
              <a:t>“</a:t>
            </a:r>
            <a:r>
              <a:rPr lang="zh-CN" altLang="en-US">
                <a:sym typeface="+mn-ea"/>
              </a:rPr>
              <a:t>快速、灵活、高效</a:t>
            </a:r>
            <a:r>
              <a:rPr lang="en-US" altLang="zh-CN">
                <a:sym typeface="+mn-ea"/>
              </a:rPr>
              <a:t>”</a:t>
            </a:r>
            <a:r>
              <a:rPr lang="zh-CN" altLang="en-US">
                <a:sym typeface="+mn-ea"/>
              </a:rPr>
              <a:t>的特点。敏捷开发源于极限编程，但其更强调沟通、简单、反馈和尊重每一位项目相关人员的想法。迭代、用户参与、小版本快速实现也是敏捷开发的核心原则。</a:t>
            </a:r>
            <a:endParaRPr lang="zh-CN" altLang="en-US">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true"/>
          </p:cNvSpPr>
          <p:nvPr>
            <p:ph type="title"/>
            <p:custDataLst>
              <p:tags r:id="rId1"/>
            </p:custDataLst>
          </p:nvPr>
        </p:nvSpPr>
        <p:spPr/>
        <p:txBody>
          <a:bodyPr/>
          <a:lstStyle/>
          <a:p>
            <a:r>
              <a:rPr lang="zh-CN" altLang="en-US"/>
              <a:t>软件开发方法</a:t>
            </a:r>
            <a:endParaRPr lang="zh-CN" altLang="en-US"/>
          </a:p>
        </p:txBody>
      </p:sp>
      <p:sp>
        <p:nvSpPr>
          <p:cNvPr id="2" name="Union_#color_$accent1_$accent2-804&amp;11218"/>
          <p:cNvSpPr/>
          <p:nvPr>
            <p:custDataLst>
              <p:tags r:id="rId2"/>
            </p:custDataLst>
          </p:nvPr>
        </p:nvSpPr>
        <p:spPr>
          <a:xfrm>
            <a:off x="1226185" y="1888490"/>
            <a:ext cx="4572000" cy="2532888"/>
          </a:xfrm>
          <a:custGeom>
            <a:avLst/>
            <a:gdLst/>
            <a:ahLst/>
            <a:cxnLst/>
            <a:rect l="l" t="t" r="r" b="b"/>
            <a:pathLst>
              <a:path w="4572000" h="2532888">
                <a:moveTo>
                  <a:pt x="256032" y="0"/>
                </a:moveTo>
                <a:cubicBezTo>
                  <a:pt x="109728" y="0"/>
                  <a:pt x="0" y="109728"/>
                  <a:pt x="0" y="256032"/>
                </a:cubicBezTo>
                <a:lnTo>
                  <a:pt x="0" y="2057400"/>
                </a:lnTo>
                <a:cubicBezTo>
                  <a:pt x="0" y="2194560"/>
                  <a:pt x="109728" y="2313432"/>
                  <a:pt x="256032" y="2313432"/>
                </a:cubicBezTo>
                <a:lnTo>
                  <a:pt x="649224" y="2313432"/>
                </a:lnTo>
                <a:lnTo>
                  <a:pt x="832104" y="2496312"/>
                </a:lnTo>
                <a:cubicBezTo>
                  <a:pt x="886968" y="2551176"/>
                  <a:pt x="960120" y="2551176"/>
                  <a:pt x="1014984" y="2496312"/>
                </a:cubicBezTo>
                <a:lnTo>
                  <a:pt x="1197864" y="2313432"/>
                </a:lnTo>
                <a:lnTo>
                  <a:pt x="4315968" y="2313432"/>
                </a:lnTo>
                <a:cubicBezTo>
                  <a:pt x="4462272" y="2313432"/>
                  <a:pt x="4572000" y="2194560"/>
                  <a:pt x="4572000" y="2057400"/>
                </a:cubicBezTo>
                <a:lnTo>
                  <a:pt x="4572000" y="256032"/>
                </a:lnTo>
                <a:cubicBezTo>
                  <a:pt x="4572000" y="109728"/>
                  <a:pt x="4462272" y="0"/>
                  <a:pt x="4315968" y="0"/>
                </a:cubicBezTo>
                <a:lnTo>
                  <a:pt x="256032" y="0"/>
                </a:lnTo>
              </a:path>
            </a:pathLst>
          </a:custGeom>
          <a:gradFill>
            <a:gsLst>
              <a:gs pos="0">
                <a:schemeClr val="accent1">
                  <a:lumMod val="75000"/>
                </a:schemeClr>
              </a:gs>
              <a:gs pos="100000">
                <a:schemeClr val="accent1"/>
              </a:gs>
            </a:gsLst>
            <a:lin ang="20750833" scaled="false"/>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439200" tIns="396000" rIns="439200" bIns="0">
            <a:noAutofit/>
          </a:bodyPr>
          <a:p>
            <a:pPr algn="just">
              <a:lnSpc>
                <a:spcPct val="150000"/>
              </a:lnSpc>
            </a:pPr>
            <a:r>
              <a:rPr lang="en-US" altLang="zh-CN" sz="1600">
                <a:solidFill>
                  <a:srgbClr val="FFFFFF"/>
                </a:solidFill>
                <a:latin typeface="+mn-ea"/>
                <a:cs typeface="+mn-ea"/>
                <a:sym typeface="+mn-ea"/>
              </a:rPr>
              <a:t>20</a:t>
            </a:r>
            <a:r>
              <a:rPr lang="zh-CN" altLang="en-US" sz="1600">
                <a:solidFill>
                  <a:srgbClr val="FFFFFF"/>
                </a:solidFill>
                <a:latin typeface="+mn-ea"/>
                <a:cs typeface="+mn-ea"/>
                <a:sym typeface="+mn-ea"/>
              </a:rPr>
              <a:t>世纪</a:t>
            </a:r>
            <a:r>
              <a:rPr lang="en-US" altLang="zh-CN" sz="1600">
                <a:solidFill>
                  <a:srgbClr val="FFFFFF"/>
                </a:solidFill>
                <a:latin typeface="+mn-ea"/>
                <a:cs typeface="+mn-ea"/>
                <a:sym typeface="+mn-ea"/>
              </a:rPr>
              <a:t>80</a:t>
            </a:r>
            <a:r>
              <a:rPr lang="zh-CN" altLang="en-US" sz="1600">
                <a:solidFill>
                  <a:srgbClr val="FFFFFF"/>
                </a:solidFill>
                <a:latin typeface="+mn-ea"/>
                <a:cs typeface="+mn-ea"/>
                <a:sym typeface="+mn-ea"/>
              </a:rPr>
              <a:t>年代使用最广泛的软件开发方法。首先用结构化分析技术进行需求分析，然后用结构化设计技术进行总体设计和详细设计，最后是结构化编程。</a:t>
            </a:r>
            <a:endParaRPr lang="zh-CN" altLang="en-US" sz="1600">
              <a:solidFill>
                <a:srgbClr val="FFFFFF"/>
              </a:solidFill>
              <a:latin typeface="+mn-ea"/>
              <a:cs typeface="+mn-ea"/>
              <a:sym typeface="+mn-ea"/>
            </a:endParaRPr>
          </a:p>
        </p:txBody>
      </p:sp>
      <p:sp>
        <p:nvSpPr>
          <p:cNvPr id="4" name="“_#color-824&amp;2665"/>
          <p:cNvSpPr/>
          <p:nvPr>
            <p:custDataLst>
              <p:tags r:id="rId3"/>
            </p:custDataLst>
          </p:nvPr>
        </p:nvSpPr>
        <p:spPr>
          <a:xfrm>
            <a:off x="4892675" y="3598545"/>
            <a:ext cx="448056" cy="384048"/>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noAutofit/>
          </a:bodyPr>
          <a:p>
            <a:endParaRPr lang="zh-CN" altLang="en-US"/>
          </a:p>
        </p:txBody>
      </p:sp>
      <p:sp>
        <p:nvSpPr>
          <p:cNvPr id="7" name="Union_#color_$accent1_$accent2-824&amp;2655"/>
          <p:cNvSpPr/>
          <p:nvPr>
            <p:custDataLst>
              <p:tags r:id="rId4"/>
            </p:custDataLst>
          </p:nvPr>
        </p:nvSpPr>
        <p:spPr>
          <a:xfrm>
            <a:off x="6393815" y="1888490"/>
            <a:ext cx="4572000" cy="2532888"/>
          </a:xfrm>
          <a:custGeom>
            <a:avLst/>
            <a:gdLst/>
            <a:ahLst/>
            <a:cxnLst/>
            <a:rect l="l" t="t" r="r" b="b"/>
            <a:pathLst>
              <a:path w="4572000" h="2532888">
                <a:moveTo>
                  <a:pt x="256032" y="0"/>
                </a:moveTo>
                <a:cubicBezTo>
                  <a:pt x="109728" y="0"/>
                  <a:pt x="0" y="109728"/>
                  <a:pt x="0" y="256032"/>
                </a:cubicBezTo>
                <a:lnTo>
                  <a:pt x="0" y="2057400"/>
                </a:lnTo>
                <a:cubicBezTo>
                  <a:pt x="0" y="2194560"/>
                  <a:pt x="109728" y="2313432"/>
                  <a:pt x="256032" y="2313432"/>
                </a:cubicBezTo>
                <a:lnTo>
                  <a:pt x="649224" y="2313432"/>
                </a:lnTo>
                <a:lnTo>
                  <a:pt x="832104" y="2496312"/>
                </a:lnTo>
                <a:cubicBezTo>
                  <a:pt x="886968" y="2551176"/>
                  <a:pt x="960120" y="2551176"/>
                  <a:pt x="1014984" y="2496312"/>
                </a:cubicBezTo>
                <a:lnTo>
                  <a:pt x="1197864" y="2313432"/>
                </a:lnTo>
                <a:lnTo>
                  <a:pt x="4315968" y="2313432"/>
                </a:lnTo>
                <a:cubicBezTo>
                  <a:pt x="4462272" y="2313432"/>
                  <a:pt x="4572000" y="2194560"/>
                  <a:pt x="4572000" y="2057400"/>
                </a:cubicBezTo>
                <a:lnTo>
                  <a:pt x="4572000" y="256032"/>
                </a:lnTo>
                <a:cubicBezTo>
                  <a:pt x="4572000" y="109728"/>
                  <a:pt x="4462272" y="0"/>
                  <a:pt x="4315968" y="0"/>
                </a:cubicBezTo>
                <a:lnTo>
                  <a:pt x="256032" y="0"/>
                </a:lnTo>
              </a:path>
            </a:pathLst>
          </a:custGeom>
          <a:gradFill>
            <a:gsLst>
              <a:gs pos="0">
                <a:schemeClr val="accent1">
                  <a:lumMod val="75000"/>
                </a:schemeClr>
              </a:gs>
              <a:gs pos="100000">
                <a:schemeClr val="accent1"/>
              </a:gs>
            </a:gsLst>
            <a:lin ang="20750833" scaled="false"/>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439200" tIns="396000" rIns="439200" bIns="0">
            <a:noAutofit/>
          </a:bodyPr>
          <a:p>
            <a:pPr algn="just">
              <a:lnSpc>
                <a:spcPct val="150000"/>
              </a:lnSpc>
            </a:pPr>
            <a:r>
              <a:rPr lang="zh-CN" altLang="en-US" sz="1600">
                <a:solidFill>
                  <a:srgbClr val="FFFFFF"/>
                </a:solidFill>
                <a:latin typeface="+mn-ea"/>
                <a:cs typeface="+mn-ea"/>
                <a:sym typeface="+mn-ea"/>
              </a:rPr>
              <a:t>从目标系统的输入、输出数据结构入手，导出程序结构框架，在补充其他细节，得到完整的程序结构。</a:t>
            </a:r>
            <a:endParaRPr lang="en-US" altLang="zh-CN" sz="1600">
              <a:solidFill>
                <a:srgbClr val="FFFFFF"/>
              </a:solidFill>
              <a:latin typeface="+mn-ea"/>
              <a:cs typeface="+mn-ea"/>
              <a:sym typeface="+mn-ea"/>
            </a:endParaRPr>
          </a:p>
        </p:txBody>
      </p:sp>
      <p:pic>
        <p:nvPicPr>
          <p:cNvPr id="8" name="图片 7" descr="/data/temp/f07d5ed5-9c1a-11ef-9c6d-766ca3f0055e.jpg@base@tag=imgScale&amp;m=1&amp;w=247&amp;h=247&amp;q=95f07d5ed5-9c1a-11ef-9c6d-766ca3f0055e"/>
          <p:cNvPicPr>
            <a:picLocks noChangeAspect="true"/>
          </p:cNvPicPr>
          <p:nvPr>
            <p:custDataLst>
              <p:tags r:id="rId5"/>
            </p:custDataLst>
          </p:nvPr>
        </p:nvPicPr>
        <p:blipFill>
          <a:blip r:embed="rId6"/>
          <a:srcRect l="18750" r="4062"/>
          <a:stretch>
            <a:fillRect/>
          </a:stretch>
        </p:blipFill>
        <p:spPr>
          <a:xfrm>
            <a:off x="1708785" y="4637405"/>
            <a:ext cx="889000" cy="88900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9" name="矩形 8"/>
          <p:cNvSpPr/>
          <p:nvPr>
            <p:custDataLst>
              <p:tags r:id="rId7"/>
            </p:custDataLst>
          </p:nvPr>
        </p:nvSpPr>
        <p:spPr>
          <a:xfrm>
            <a:off x="2826385" y="4703445"/>
            <a:ext cx="2876268" cy="756338"/>
          </a:xfrm>
          <a:prstGeom prst="rect">
            <a:avLst/>
          </a:prstGeom>
          <a:noFill/>
        </p:spPr>
        <p:txBody>
          <a:bodyPr wrap="square" lIns="0" tIns="0" rIns="0" bIns="0" rtlCol="0" anchor="ctr" anchorCtr="false">
            <a:noAutofit/>
          </a:bodyPr>
          <a:p>
            <a:pPr>
              <a:spcBef>
                <a:spcPct val="0"/>
              </a:spcBef>
              <a:spcAft>
                <a:spcPct val="0"/>
              </a:spcAft>
            </a:pPr>
            <a:r>
              <a:rPr lang="zh-CN" altLang="en-US" sz="2400" b="1" dirty="0">
                <a:solidFill>
                  <a:schemeClr val="accent1"/>
                </a:solidFill>
                <a:latin typeface="+mn-ea"/>
                <a:cs typeface="+mn-ea"/>
                <a:sym typeface="+mn-ea"/>
              </a:rPr>
              <a:t>结构化方法</a:t>
            </a:r>
            <a:endParaRPr lang="zh-CN" altLang="en-US" sz="2400" b="1" dirty="0">
              <a:solidFill>
                <a:schemeClr val="accent1"/>
              </a:solidFill>
              <a:latin typeface="+mn-ea"/>
              <a:cs typeface="+mn-ea"/>
              <a:sym typeface="+mn-ea"/>
            </a:endParaRPr>
          </a:p>
        </p:txBody>
      </p:sp>
      <p:sp>
        <p:nvSpPr>
          <p:cNvPr id="10" name="“_#color-824&amp;2668"/>
          <p:cNvSpPr/>
          <p:nvPr>
            <p:custDataLst>
              <p:tags r:id="rId8"/>
            </p:custDataLst>
          </p:nvPr>
        </p:nvSpPr>
        <p:spPr>
          <a:xfrm>
            <a:off x="10060941" y="3598545"/>
            <a:ext cx="448056" cy="384048"/>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noAutofit/>
          </a:bodyPr>
          <a:p>
            <a:endParaRPr lang="zh-CN" altLang="en-US"/>
          </a:p>
        </p:txBody>
      </p:sp>
      <p:sp>
        <p:nvSpPr>
          <p:cNvPr id="11" name="矩形 10"/>
          <p:cNvSpPr/>
          <p:nvPr>
            <p:custDataLst>
              <p:tags r:id="rId9"/>
            </p:custDataLst>
          </p:nvPr>
        </p:nvSpPr>
        <p:spPr>
          <a:xfrm>
            <a:off x="7994016" y="4703445"/>
            <a:ext cx="2876268" cy="756338"/>
          </a:xfrm>
          <a:prstGeom prst="rect">
            <a:avLst/>
          </a:prstGeom>
          <a:noFill/>
        </p:spPr>
        <p:txBody>
          <a:bodyPr wrap="square" lIns="0" tIns="0" rIns="0" bIns="0" rtlCol="0" anchor="ctr" anchorCtr="false">
            <a:noAutofit/>
          </a:bodyPr>
          <a:p>
            <a:pPr>
              <a:spcBef>
                <a:spcPct val="0"/>
              </a:spcBef>
              <a:spcAft>
                <a:spcPct val="0"/>
              </a:spcAft>
            </a:pPr>
            <a:r>
              <a:rPr lang="zh-CN" altLang="en-US" sz="2400" b="1">
                <a:solidFill>
                  <a:schemeClr val="accent1"/>
                </a:solidFill>
                <a:latin typeface="+mn-ea"/>
                <a:cs typeface="+mn-ea"/>
                <a:sym typeface="+mn-ea"/>
              </a:rPr>
              <a:t>面向数据结构的软件开发方法</a:t>
            </a:r>
            <a:endParaRPr lang="zh-CN" altLang="en-US" sz="2400" b="1">
              <a:solidFill>
                <a:schemeClr val="accent1"/>
              </a:solidFill>
              <a:latin typeface="+mn-ea"/>
              <a:cs typeface="+mn-ea"/>
              <a:sym typeface="+mn-ea"/>
            </a:endParaRPr>
          </a:p>
        </p:txBody>
      </p:sp>
      <p:pic>
        <p:nvPicPr>
          <p:cNvPr id="12" name="图片 11" descr="/data/temp/f07d5f04-9c1a-11ef-9c6d-766ca3f0055e.jpg@base@tag=imgScale&amp;m=1&amp;w=247&amp;h=247&amp;q=95f07d5f04-9c1a-11ef-9c6d-766ca3f0055e"/>
          <p:cNvPicPr>
            <a:picLocks noChangeAspect="true"/>
          </p:cNvPicPr>
          <p:nvPr>
            <p:custDataLst>
              <p:tags r:id="rId10"/>
            </p:custDataLst>
          </p:nvPr>
        </p:nvPicPr>
        <p:blipFill>
          <a:blip r:embed="rId11"/>
          <a:srcRect l="16622" r="16622"/>
          <a:stretch>
            <a:fillRect/>
          </a:stretch>
        </p:blipFill>
        <p:spPr>
          <a:xfrm>
            <a:off x="6908801" y="4638040"/>
            <a:ext cx="888365" cy="888365"/>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Tree>
    <p:custDataLst>
      <p:tags r:id="rId1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true"/>
          </p:cNvSpPr>
          <p:nvPr>
            <p:ph type="title"/>
            <p:custDataLst>
              <p:tags r:id="rId1"/>
            </p:custDataLst>
          </p:nvPr>
        </p:nvSpPr>
        <p:spPr/>
        <p:txBody>
          <a:bodyPr/>
          <a:lstStyle/>
          <a:p>
            <a:r>
              <a:rPr lang="zh-CN" altLang="en-US"/>
              <a:t>软件开发方法</a:t>
            </a:r>
            <a:endParaRPr lang="zh-CN" altLang="en-US"/>
          </a:p>
        </p:txBody>
      </p:sp>
      <p:sp>
        <p:nvSpPr>
          <p:cNvPr id="2" name="Union_#color_$accent1_$accent2-804&amp;11218"/>
          <p:cNvSpPr/>
          <p:nvPr>
            <p:custDataLst>
              <p:tags r:id="rId2"/>
            </p:custDataLst>
          </p:nvPr>
        </p:nvSpPr>
        <p:spPr>
          <a:xfrm>
            <a:off x="1226185" y="1888490"/>
            <a:ext cx="4572000" cy="2532888"/>
          </a:xfrm>
          <a:custGeom>
            <a:avLst/>
            <a:gdLst/>
            <a:ahLst/>
            <a:cxnLst/>
            <a:rect l="l" t="t" r="r" b="b"/>
            <a:pathLst>
              <a:path w="4572000" h="2532888">
                <a:moveTo>
                  <a:pt x="256032" y="0"/>
                </a:moveTo>
                <a:cubicBezTo>
                  <a:pt x="109728" y="0"/>
                  <a:pt x="0" y="109728"/>
                  <a:pt x="0" y="256032"/>
                </a:cubicBezTo>
                <a:lnTo>
                  <a:pt x="0" y="2057400"/>
                </a:lnTo>
                <a:cubicBezTo>
                  <a:pt x="0" y="2194560"/>
                  <a:pt x="109728" y="2313432"/>
                  <a:pt x="256032" y="2313432"/>
                </a:cubicBezTo>
                <a:lnTo>
                  <a:pt x="649224" y="2313432"/>
                </a:lnTo>
                <a:lnTo>
                  <a:pt x="832104" y="2496312"/>
                </a:lnTo>
                <a:cubicBezTo>
                  <a:pt x="886968" y="2551176"/>
                  <a:pt x="960120" y="2551176"/>
                  <a:pt x="1014984" y="2496312"/>
                </a:cubicBezTo>
                <a:lnTo>
                  <a:pt x="1197864" y="2313432"/>
                </a:lnTo>
                <a:lnTo>
                  <a:pt x="4315968" y="2313432"/>
                </a:lnTo>
                <a:cubicBezTo>
                  <a:pt x="4462272" y="2313432"/>
                  <a:pt x="4572000" y="2194560"/>
                  <a:pt x="4572000" y="2057400"/>
                </a:cubicBezTo>
                <a:lnTo>
                  <a:pt x="4572000" y="256032"/>
                </a:lnTo>
                <a:cubicBezTo>
                  <a:pt x="4572000" y="109728"/>
                  <a:pt x="4462272" y="0"/>
                  <a:pt x="4315968" y="0"/>
                </a:cubicBezTo>
                <a:lnTo>
                  <a:pt x="256032" y="0"/>
                </a:lnTo>
              </a:path>
            </a:pathLst>
          </a:custGeom>
          <a:gradFill>
            <a:gsLst>
              <a:gs pos="0">
                <a:schemeClr val="accent1">
                  <a:lumMod val="75000"/>
                </a:schemeClr>
              </a:gs>
              <a:gs pos="100000">
                <a:schemeClr val="accent1"/>
              </a:gs>
            </a:gsLst>
            <a:lin ang="20750833" scaled="false"/>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439200" tIns="396000" rIns="439200" bIns="0">
            <a:noAutofit/>
          </a:bodyPr>
          <a:p>
            <a:pPr algn="just">
              <a:lnSpc>
                <a:spcPct val="150000"/>
              </a:lnSpc>
            </a:pPr>
            <a:r>
              <a:rPr lang="zh-CN" altLang="en-US" sz="1600">
                <a:solidFill>
                  <a:srgbClr val="FFFFFF"/>
                </a:solidFill>
                <a:latin typeface="+mn-ea"/>
                <a:cs typeface="+mn-ea"/>
                <a:sym typeface="+mn-ea"/>
              </a:rPr>
              <a:t>使用快速化模型，获取一组基本需求，快速给出版本，建立一个能够反映用户主要需求的原型系统。</a:t>
            </a:r>
            <a:endParaRPr lang="zh-CN" altLang="en-US" sz="1600">
              <a:solidFill>
                <a:srgbClr val="FFFFFF"/>
              </a:solidFill>
              <a:latin typeface="+mn-ea"/>
              <a:cs typeface="+mn-ea"/>
              <a:sym typeface="+mn-ea"/>
            </a:endParaRPr>
          </a:p>
        </p:txBody>
      </p:sp>
      <p:sp>
        <p:nvSpPr>
          <p:cNvPr id="4" name="“_#color-824&amp;2665"/>
          <p:cNvSpPr/>
          <p:nvPr>
            <p:custDataLst>
              <p:tags r:id="rId3"/>
            </p:custDataLst>
          </p:nvPr>
        </p:nvSpPr>
        <p:spPr>
          <a:xfrm>
            <a:off x="4892675" y="3598545"/>
            <a:ext cx="448056" cy="384048"/>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noAutofit/>
          </a:bodyPr>
          <a:p>
            <a:endParaRPr lang="zh-CN" altLang="en-US"/>
          </a:p>
        </p:txBody>
      </p:sp>
      <p:sp>
        <p:nvSpPr>
          <p:cNvPr id="7" name="Union_#color_$accent1_$accent2-824&amp;2655"/>
          <p:cNvSpPr/>
          <p:nvPr>
            <p:custDataLst>
              <p:tags r:id="rId4"/>
            </p:custDataLst>
          </p:nvPr>
        </p:nvSpPr>
        <p:spPr>
          <a:xfrm>
            <a:off x="6393815" y="1888490"/>
            <a:ext cx="4572000" cy="2532888"/>
          </a:xfrm>
          <a:custGeom>
            <a:avLst/>
            <a:gdLst/>
            <a:ahLst/>
            <a:cxnLst/>
            <a:rect l="l" t="t" r="r" b="b"/>
            <a:pathLst>
              <a:path w="4572000" h="2532888">
                <a:moveTo>
                  <a:pt x="256032" y="0"/>
                </a:moveTo>
                <a:cubicBezTo>
                  <a:pt x="109728" y="0"/>
                  <a:pt x="0" y="109728"/>
                  <a:pt x="0" y="256032"/>
                </a:cubicBezTo>
                <a:lnTo>
                  <a:pt x="0" y="2057400"/>
                </a:lnTo>
                <a:cubicBezTo>
                  <a:pt x="0" y="2194560"/>
                  <a:pt x="109728" y="2313432"/>
                  <a:pt x="256032" y="2313432"/>
                </a:cubicBezTo>
                <a:lnTo>
                  <a:pt x="649224" y="2313432"/>
                </a:lnTo>
                <a:lnTo>
                  <a:pt x="832104" y="2496312"/>
                </a:lnTo>
                <a:cubicBezTo>
                  <a:pt x="886968" y="2551176"/>
                  <a:pt x="960120" y="2551176"/>
                  <a:pt x="1014984" y="2496312"/>
                </a:cubicBezTo>
                <a:lnTo>
                  <a:pt x="1197864" y="2313432"/>
                </a:lnTo>
                <a:lnTo>
                  <a:pt x="4315968" y="2313432"/>
                </a:lnTo>
                <a:cubicBezTo>
                  <a:pt x="4462272" y="2313432"/>
                  <a:pt x="4572000" y="2194560"/>
                  <a:pt x="4572000" y="2057400"/>
                </a:cubicBezTo>
                <a:lnTo>
                  <a:pt x="4572000" y="256032"/>
                </a:lnTo>
                <a:cubicBezTo>
                  <a:pt x="4572000" y="109728"/>
                  <a:pt x="4462272" y="0"/>
                  <a:pt x="4315968" y="0"/>
                </a:cubicBezTo>
                <a:lnTo>
                  <a:pt x="256032" y="0"/>
                </a:lnTo>
              </a:path>
            </a:pathLst>
          </a:custGeom>
          <a:gradFill>
            <a:gsLst>
              <a:gs pos="0">
                <a:schemeClr val="accent1">
                  <a:lumMod val="75000"/>
                </a:schemeClr>
              </a:gs>
              <a:gs pos="100000">
                <a:schemeClr val="accent1"/>
              </a:gs>
            </a:gsLst>
            <a:lin ang="20750833" scaled="false"/>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439200" tIns="396000" rIns="439200" bIns="0">
            <a:noAutofit/>
          </a:bodyPr>
          <a:p>
            <a:pPr algn="just">
              <a:lnSpc>
                <a:spcPct val="150000"/>
              </a:lnSpc>
            </a:pPr>
            <a:r>
              <a:rPr lang="zh-CN" altLang="en-US" sz="1600">
                <a:solidFill>
                  <a:srgbClr val="FFFFFF"/>
                </a:solidFill>
                <a:latin typeface="+mn-ea"/>
                <a:cs typeface="+mn-ea"/>
                <a:sym typeface="+mn-ea"/>
              </a:rPr>
              <a:t>用对象模拟实际问题领域中的实体，以对象间的关系刻画实体间联系。因为面向对象软件系统的结构是根据实际问题领域的模型建立起来的，而不是基于对功能的分解。</a:t>
            </a:r>
            <a:endParaRPr lang="zh-CN" altLang="en-US" sz="1600">
              <a:solidFill>
                <a:srgbClr val="FFFFFF"/>
              </a:solidFill>
              <a:latin typeface="+mn-ea"/>
              <a:cs typeface="+mn-ea"/>
              <a:sym typeface="+mn-ea"/>
            </a:endParaRPr>
          </a:p>
        </p:txBody>
      </p:sp>
      <p:pic>
        <p:nvPicPr>
          <p:cNvPr id="8" name="图片 7" descr="/data/temp/f07d5ed5-9c1a-11ef-9c6d-766ca3f0055e.jpg@base@tag=imgScale&amp;m=1&amp;w=247&amp;h=247&amp;q=95f07d5ed5-9c1a-11ef-9c6d-766ca3f0055e"/>
          <p:cNvPicPr>
            <a:picLocks noChangeAspect="true"/>
          </p:cNvPicPr>
          <p:nvPr>
            <p:custDataLst>
              <p:tags r:id="rId5"/>
            </p:custDataLst>
          </p:nvPr>
        </p:nvPicPr>
        <p:blipFill>
          <a:blip r:embed="rId6"/>
          <a:srcRect l="18750" r="4062"/>
          <a:stretch>
            <a:fillRect/>
          </a:stretch>
        </p:blipFill>
        <p:spPr>
          <a:xfrm>
            <a:off x="1708785" y="4637405"/>
            <a:ext cx="889000" cy="88900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9" name="矩形 8"/>
          <p:cNvSpPr/>
          <p:nvPr>
            <p:custDataLst>
              <p:tags r:id="rId7"/>
            </p:custDataLst>
          </p:nvPr>
        </p:nvSpPr>
        <p:spPr>
          <a:xfrm>
            <a:off x="2826385" y="4703445"/>
            <a:ext cx="2876268" cy="756338"/>
          </a:xfrm>
          <a:prstGeom prst="rect">
            <a:avLst/>
          </a:prstGeom>
          <a:noFill/>
        </p:spPr>
        <p:txBody>
          <a:bodyPr wrap="square" lIns="0" tIns="0" rIns="0" bIns="0" rtlCol="0" anchor="ctr" anchorCtr="false">
            <a:noAutofit/>
          </a:bodyPr>
          <a:p>
            <a:pPr>
              <a:spcBef>
                <a:spcPct val="0"/>
              </a:spcBef>
              <a:spcAft>
                <a:spcPct val="0"/>
              </a:spcAft>
            </a:pPr>
            <a:r>
              <a:rPr lang="zh-CN" altLang="en-US" sz="2400" b="1" dirty="0">
                <a:solidFill>
                  <a:schemeClr val="accent1"/>
                </a:solidFill>
                <a:latin typeface="+mn-ea"/>
                <a:cs typeface="+mn-ea"/>
                <a:sym typeface="+mn-ea"/>
              </a:rPr>
              <a:t>原型化方法</a:t>
            </a:r>
            <a:endParaRPr lang="zh-CN" altLang="en-US" sz="2400" b="1" dirty="0">
              <a:solidFill>
                <a:schemeClr val="accent1"/>
              </a:solidFill>
              <a:latin typeface="+mn-ea"/>
              <a:cs typeface="+mn-ea"/>
              <a:sym typeface="+mn-ea"/>
            </a:endParaRPr>
          </a:p>
        </p:txBody>
      </p:sp>
      <p:sp>
        <p:nvSpPr>
          <p:cNvPr id="10" name="“_#color-824&amp;2668"/>
          <p:cNvSpPr/>
          <p:nvPr>
            <p:custDataLst>
              <p:tags r:id="rId8"/>
            </p:custDataLst>
          </p:nvPr>
        </p:nvSpPr>
        <p:spPr>
          <a:xfrm>
            <a:off x="10060941" y="3598545"/>
            <a:ext cx="448056" cy="384048"/>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noAutofit/>
          </a:bodyPr>
          <a:p>
            <a:endParaRPr lang="zh-CN" altLang="en-US"/>
          </a:p>
        </p:txBody>
      </p:sp>
      <p:sp>
        <p:nvSpPr>
          <p:cNvPr id="11" name="矩形 10"/>
          <p:cNvSpPr/>
          <p:nvPr>
            <p:custDataLst>
              <p:tags r:id="rId9"/>
            </p:custDataLst>
          </p:nvPr>
        </p:nvSpPr>
        <p:spPr>
          <a:xfrm>
            <a:off x="7994016" y="4703445"/>
            <a:ext cx="2876268" cy="756338"/>
          </a:xfrm>
          <a:prstGeom prst="rect">
            <a:avLst/>
          </a:prstGeom>
          <a:noFill/>
        </p:spPr>
        <p:txBody>
          <a:bodyPr wrap="square" lIns="0" tIns="0" rIns="0" bIns="0" rtlCol="0" anchor="ctr" anchorCtr="false">
            <a:noAutofit/>
          </a:bodyPr>
          <a:p>
            <a:pPr>
              <a:spcBef>
                <a:spcPct val="0"/>
              </a:spcBef>
              <a:spcAft>
                <a:spcPct val="0"/>
              </a:spcAft>
            </a:pPr>
            <a:r>
              <a:rPr lang="zh-CN" altLang="en-US" sz="2400" b="1">
                <a:solidFill>
                  <a:schemeClr val="accent1"/>
                </a:solidFill>
                <a:latin typeface="+mn-ea"/>
                <a:cs typeface="+mn-ea"/>
                <a:sym typeface="+mn-ea"/>
              </a:rPr>
              <a:t>面向对象的软件开发方法</a:t>
            </a:r>
            <a:endParaRPr lang="zh-CN" altLang="en-US" sz="2400" b="1">
              <a:solidFill>
                <a:schemeClr val="accent1"/>
              </a:solidFill>
              <a:latin typeface="+mn-ea"/>
              <a:cs typeface="+mn-ea"/>
              <a:sym typeface="+mn-ea"/>
            </a:endParaRPr>
          </a:p>
        </p:txBody>
      </p:sp>
      <p:pic>
        <p:nvPicPr>
          <p:cNvPr id="12" name="图片 11" descr="/data/temp/f07d5f04-9c1a-11ef-9c6d-766ca3f0055e.jpg@base@tag=imgScale&amp;m=1&amp;w=247&amp;h=247&amp;q=95f07d5f04-9c1a-11ef-9c6d-766ca3f0055e"/>
          <p:cNvPicPr>
            <a:picLocks noChangeAspect="true"/>
          </p:cNvPicPr>
          <p:nvPr>
            <p:custDataLst>
              <p:tags r:id="rId10"/>
            </p:custDataLst>
          </p:nvPr>
        </p:nvPicPr>
        <p:blipFill>
          <a:blip r:embed="rId11"/>
          <a:srcRect l="16622" r="16622"/>
          <a:stretch>
            <a:fillRect/>
          </a:stretch>
        </p:blipFill>
        <p:spPr>
          <a:xfrm>
            <a:off x="6908801" y="4638040"/>
            <a:ext cx="888365" cy="888365"/>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Tree>
    <p:custDataLst>
      <p:tags r:id="rId1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695960" y="1745615"/>
            <a:ext cx="3189605" cy="4188460"/>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8" name="矩形 17"/>
          <p:cNvSpPr/>
          <p:nvPr>
            <p:custDataLst>
              <p:tags r:id="rId2"/>
            </p:custDataLst>
          </p:nvPr>
        </p:nvSpPr>
        <p:spPr>
          <a:xfrm>
            <a:off x="2834005" y="2321560"/>
            <a:ext cx="8662035" cy="440690"/>
          </a:xfrm>
          <a:prstGeom prst="rect">
            <a:avLst/>
          </a:prstGeom>
          <a:noFill/>
        </p:spPr>
        <p:txBody>
          <a:bodyPr wrap="square" lIns="0" tIns="0" rIns="0" bIns="0" rtlCol="0" anchor="b">
            <a:noAutofit/>
          </a:bodyPr>
          <a:p>
            <a:pPr algn="just">
              <a:spcBef>
                <a:spcPct val="0"/>
              </a:spcBef>
              <a:spcAft>
                <a:spcPct val="0"/>
              </a:spcAft>
            </a:pPr>
            <a:endParaRPr lang="en-US" altLang="zh-CN" sz="2200" kern="0">
              <a:solidFill>
                <a:srgbClr val="262626"/>
              </a:solidFill>
              <a:latin typeface="+mn-ea"/>
              <a:cs typeface="+mn-ea"/>
            </a:endParaRPr>
          </a:p>
          <a:p>
            <a:pPr algn="just">
              <a:buClrTx/>
              <a:buSzTx/>
              <a:buFontTx/>
            </a:pPr>
            <a:endParaRPr lang="zh-CN" altLang="en-US" sz="2200" b="1" kern="0" dirty="0">
              <a:solidFill>
                <a:schemeClr val="accent1"/>
              </a:solidFill>
              <a:latin typeface="+mn-ea"/>
              <a:cs typeface="+mn-ea"/>
            </a:endParaRPr>
          </a:p>
        </p:txBody>
      </p:sp>
      <p:sp>
        <p:nvSpPr>
          <p:cNvPr id="36" name="圆角矩形 35"/>
          <p:cNvSpPr/>
          <p:nvPr>
            <p:custDataLst>
              <p:tags r:id="rId3"/>
            </p:custDataLst>
          </p:nvPr>
        </p:nvSpPr>
        <p:spPr>
          <a:xfrm>
            <a:off x="695960" y="486410"/>
            <a:ext cx="1578610" cy="72009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3200" b="1">
                <a:solidFill>
                  <a:schemeClr val="lt1">
                    <a:lumMod val="100000"/>
                  </a:schemeClr>
                </a:solidFill>
                <a:latin typeface="+mn-ea"/>
                <a:cs typeface="+mn-ea"/>
                <a:sym typeface="+mn-ea"/>
              </a:rPr>
              <a:t>寄语</a:t>
            </a:r>
            <a:endParaRPr lang="zh-CN" altLang="en-US" sz="3200" b="1">
              <a:solidFill>
                <a:schemeClr val="lt1">
                  <a:lumMod val="100000"/>
                </a:schemeClr>
              </a:solidFill>
              <a:latin typeface="+mn-ea"/>
              <a:cs typeface="+mn-ea"/>
              <a:sym typeface="+mn-ea"/>
            </a:endParaRPr>
          </a:p>
        </p:txBody>
      </p:sp>
      <p:sp>
        <p:nvSpPr>
          <p:cNvPr id="3" name="矩形 2"/>
          <p:cNvSpPr/>
          <p:nvPr>
            <p:custDataLst>
              <p:tags r:id="rId4"/>
            </p:custDataLst>
          </p:nvPr>
        </p:nvSpPr>
        <p:spPr>
          <a:xfrm>
            <a:off x="4067175" y="1745615"/>
            <a:ext cx="7279005" cy="4188460"/>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l">
              <a:lnSpc>
                <a:spcPct val="150000"/>
              </a:lnSpc>
            </a:pPr>
            <a:r>
              <a:rPr lang="en-US" altLang="zh-CN">
                <a:solidFill>
                  <a:schemeClr val="tx1"/>
                </a:solidFill>
              </a:rPr>
              <a:t>    </a:t>
            </a:r>
            <a:r>
              <a:rPr lang="zh-CN" altLang="en-US">
                <a:solidFill>
                  <a:schemeClr val="tx1"/>
                </a:solidFill>
              </a:rPr>
              <a:t>一段高质量代码要具备简洁性、可读性、可维护性、高效性等特点。同学们在自己的编程实践中，要注重每一个细节，因为小小的一个错误就会导致程序出现错误甚至崩溃，细节决定成败，写程序如此，做人亦是如此。我们要有一种精益求精的工匠精神</a:t>
            </a:r>
            <a:r>
              <a:rPr lang="en-US" altLang="zh-CN">
                <a:solidFill>
                  <a:schemeClr val="tx1"/>
                </a:solidFill>
              </a:rPr>
              <a:t>,</a:t>
            </a:r>
            <a:r>
              <a:rPr lang="zh-CN" altLang="en-US">
                <a:solidFill>
                  <a:schemeClr val="tx1"/>
                </a:solidFill>
              </a:rPr>
              <a:t>往小了说，有利于我们个人的发展，往大了说，这种用于探索的创新精神也是实现我们中华民族伟大复兴的重要保证之一。</a:t>
            </a:r>
            <a:endParaRPr lang="zh-CN" altLang="en-US">
              <a:solidFill>
                <a:schemeClr val="tx1"/>
              </a:solidFill>
            </a:endParaRPr>
          </a:p>
        </p:txBody>
      </p:sp>
      <p:pic>
        <p:nvPicPr>
          <p:cNvPr id="5" name="图片 4" descr="微信图片_20241119170717"/>
          <p:cNvPicPr>
            <a:picLocks noChangeAspect="true"/>
          </p:cNvPicPr>
          <p:nvPr/>
        </p:nvPicPr>
        <p:blipFill>
          <a:blip r:embed="rId5"/>
          <a:stretch>
            <a:fillRect/>
          </a:stretch>
        </p:blipFill>
        <p:spPr>
          <a:xfrm>
            <a:off x="695960" y="1661795"/>
            <a:ext cx="3189605" cy="427291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true"/>
          </p:cNvSpPr>
          <p:nvPr>
            <p:ph type="title" idx="2"/>
            <p:custDataLst>
              <p:tags r:id="rId1"/>
            </p:custDataLst>
          </p:nvPr>
        </p:nvSpPr>
        <p:spPr/>
        <p:txBody>
          <a:bodyPr/>
          <a:lstStyle/>
          <a:p>
            <a:r>
              <a:rPr lang="zh-CN" altLang="en-US"/>
              <a:t>Contents</a:t>
            </a:r>
            <a:endParaRPr lang="zh-CN" altLang="en-US"/>
          </a:p>
        </p:txBody>
      </p:sp>
      <p:sp>
        <p:nvSpPr>
          <p:cNvPr id="3" name="序号"/>
          <p:cNvSpPr txBox="true"/>
          <p:nvPr>
            <p:custDataLst>
              <p:tags r:id="rId2"/>
            </p:custDataLst>
          </p:nvPr>
        </p:nvSpPr>
        <p:spPr>
          <a:xfrm>
            <a:off x="2172970" y="1938655"/>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01</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5" name="标题"/>
          <p:cNvSpPr txBox="true"/>
          <p:nvPr>
            <p:custDataLst>
              <p:tags r:id="rId3"/>
            </p:custDataLst>
          </p:nvPr>
        </p:nvSpPr>
        <p:spPr>
          <a:xfrm>
            <a:off x="2158365" y="2721610"/>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a:t>
            </a:r>
            <a:r>
              <a:rPr lang="zh-CN" sz="2000" spc="300" dirty="0">
                <a:solidFill>
                  <a:schemeClr val="tx1">
                    <a:lumMod val="85000"/>
                    <a:lumOff val="15000"/>
                  </a:schemeClr>
                </a:solidFill>
                <a:latin typeface="+mj-ea"/>
                <a:ea typeface="+mj-ea"/>
                <a:cs typeface="MiSans Normal" panose="00000500000000000000" charset="-122"/>
                <a:sym typeface="+mn-ea"/>
              </a:rPr>
              <a:t>和软件危机</a:t>
            </a:r>
            <a:r>
              <a:rPr lang="en-US" altLang="zh-CN" sz="2000" spc="300" dirty="0">
                <a:solidFill>
                  <a:schemeClr val="tx1">
                    <a:lumMod val="85000"/>
                    <a:lumOff val="15000"/>
                  </a:schemeClr>
                </a:solidFill>
                <a:latin typeface="+mj-ea"/>
                <a:ea typeface="宋体" pitchFamily="2" charset="-122"/>
                <a:cs typeface="MiSans Normal" panose="00000500000000000000" charset="-122"/>
                <a:sym typeface="+mn-ea"/>
              </a:rPr>
              <a:t> </a:t>
            </a:r>
            <a:endParaRPr lang="en-US" altLang="zh-CN" sz="2000" spc="300" dirty="0">
              <a:solidFill>
                <a:schemeClr val="tx1">
                  <a:lumMod val="85000"/>
                  <a:lumOff val="15000"/>
                </a:schemeClr>
              </a:solidFill>
              <a:latin typeface="+mj-ea"/>
              <a:ea typeface="宋体" pitchFamily="2" charset="-122"/>
              <a:cs typeface="MiSans Normal" panose="00000500000000000000" charset="-122"/>
              <a:sym typeface="+mn-ea"/>
            </a:endParaRPr>
          </a:p>
        </p:txBody>
      </p:sp>
      <p:sp>
        <p:nvSpPr>
          <p:cNvPr id="12" name="序号"/>
          <p:cNvSpPr txBox="true"/>
          <p:nvPr>
            <p:custDataLst>
              <p:tags r:id="rId4"/>
            </p:custDataLst>
          </p:nvPr>
        </p:nvSpPr>
        <p:spPr>
          <a:xfrm>
            <a:off x="5030470" y="1938655"/>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02</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13" name="标题"/>
          <p:cNvSpPr txBox="true"/>
          <p:nvPr>
            <p:custDataLst>
              <p:tags r:id="rId5"/>
            </p:custDataLst>
          </p:nvPr>
        </p:nvSpPr>
        <p:spPr>
          <a:xfrm>
            <a:off x="5030470" y="2721610"/>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软件工程发展</a:t>
            </a:r>
            <a:endParaRPr lang="zh-CN" altLang="en-US" sz="2000" spc="300" dirty="0">
              <a:solidFill>
                <a:schemeClr val="tx1">
                  <a:lumMod val="85000"/>
                  <a:lumOff val="15000"/>
                </a:schemeClr>
              </a:solidFill>
              <a:latin typeface="+mj-ea"/>
              <a:ea typeface="+mj-ea"/>
              <a:cs typeface="MiSans Normal" panose="00000500000000000000" charset="-122"/>
              <a:sym typeface="+mn-ea"/>
            </a:endParaRPr>
          </a:p>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简史</a:t>
            </a: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31" name="序号"/>
          <p:cNvSpPr txBox="true"/>
          <p:nvPr>
            <p:custDataLst>
              <p:tags r:id="rId6"/>
            </p:custDataLst>
          </p:nvPr>
        </p:nvSpPr>
        <p:spPr>
          <a:xfrm>
            <a:off x="7887970" y="1938655"/>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03</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32" name="标题"/>
          <p:cNvSpPr txBox="true"/>
          <p:nvPr>
            <p:custDataLst>
              <p:tags r:id="rId7"/>
            </p:custDataLst>
          </p:nvPr>
        </p:nvSpPr>
        <p:spPr>
          <a:xfrm>
            <a:off x="7887970" y="2721610"/>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软件工程的定义和目标</a:t>
            </a: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35" name="序号"/>
          <p:cNvSpPr txBox="true"/>
          <p:nvPr>
            <p:custDataLst>
              <p:tags r:id="rId8"/>
            </p:custDataLst>
          </p:nvPr>
        </p:nvSpPr>
        <p:spPr>
          <a:xfrm>
            <a:off x="7887970" y="3970655"/>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06</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36" name="标题"/>
          <p:cNvSpPr txBox="true"/>
          <p:nvPr>
            <p:custDataLst>
              <p:tags r:id="rId9"/>
            </p:custDataLst>
          </p:nvPr>
        </p:nvSpPr>
        <p:spPr>
          <a:xfrm>
            <a:off x="7887970" y="4753610"/>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软件开发方法</a:t>
            </a:r>
            <a:endParaRPr lang="zh-CN" altLang="en-US" sz="2000" spc="300" dirty="0">
              <a:solidFill>
                <a:schemeClr val="tx1">
                  <a:lumMod val="85000"/>
                  <a:lumOff val="15000"/>
                </a:schemeClr>
              </a:solidFill>
              <a:latin typeface="+mj-ea"/>
              <a:ea typeface="+mj-ea"/>
              <a:cs typeface="MiSans Normal" panose="00000500000000000000" charset="-122"/>
              <a:sym typeface="+mn-ea"/>
            </a:endParaRPr>
          </a:p>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简述</a:t>
            </a: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39" name="序号"/>
          <p:cNvSpPr txBox="true"/>
          <p:nvPr>
            <p:custDataLst>
              <p:tags r:id="rId10"/>
            </p:custDataLst>
          </p:nvPr>
        </p:nvSpPr>
        <p:spPr>
          <a:xfrm>
            <a:off x="2158365" y="3970655"/>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04</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40" name="标题"/>
          <p:cNvSpPr txBox="true"/>
          <p:nvPr>
            <p:custDataLst>
              <p:tags r:id="rId11"/>
            </p:custDataLst>
          </p:nvPr>
        </p:nvSpPr>
        <p:spPr>
          <a:xfrm>
            <a:off x="2143760" y="4753610"/>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软件工程的</a:t>
            </a:r>
            <a:r>
              <a:rPr lang="en-US" altLang="zh-CN" sz="2000" spc="300" dirty="0">
                <a:solidFill>
                  <a:schemeClr val="tx1">
                    <a:lumMod val="85000"/>
                    <a:lumOff val="15000"/>
                  </a:schemeClr>
                </a:solidFill>
                <a:latin typeface="+mj-ea"/>
                <a:ea typeface="+mj-ea"/>
                <a:cs typeface="MiSans Normal" panose="00000500000000000000" charset="-122"/>
                <a:sym typeface="+mn-ea"/>
              </a:rPr>
              <a:t>7</a:t>
            </a:r>
            <a:r>
              <a:rPr lang="zh-CN" altLang="en-US" sz="2000" spc="300" dirty="0">
                <a:solidFill>
                  <a:schemeClr val="tx1">
                    <a:lumMod val="85000"/>
                    <a:lumOff val="15000"/>
                  </a:schemeClr>
                </a:solidFill>
                <a:latin typeface="+mj-ea"/>
                <a:ea typeface="宋体" pitchFamily="2" charset="-122"/>
                <a:cs typeface="MiSans Normal" panose="00000500000000000000" charset="-122"/>
                <a:sym typeface="+mn-ea"/>
              </a:rPr>
              <a:t>条基本原理</a:t>
            </a:r>
            <a:endParaRPr lang="zh-CN" altLang="en-US" sz="2000" spc="300" dirty="0">
              <a:solidFill>
                <a:schemeClr val="tx1">
                  <a:lumMod val="85000"/>
                  <a:lumOff val="15000"/>
                </a:schemeClr>
              </a:solidFill>
              <a:latin typeface="+mj-ea"/>
              <a:ea typeface="宋体" pitchFamily="2" charset="-122"/>
              <a:cs typeface="MiSans Normal" panose="00000500000000000000" charset="-122"/>
              <a:sym typeface="+mn-ea"/>
            </a:endParaRPr>
          </a:p>
        </p:txBody>
      </p:sp>
      <p:sp>
        <p:nvSpPr>
          <p:cNvPr id="46" name="序号"/>
          <p:cNvSpPr txBox="true"/>
          <p:nvPr>
            <p:custDataLst>
              <p:tags r:id="rId12"/>
            </p:custDataLst>
          </p:nvPr>
        </p:nvSpPr>
        <p:spPr>
          <a:xfrm>
            <a:off x="5030470" y="3970655"/>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05</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47" name="标题"/>
          <p:cNvSpPr txBox="true"/>
          <p:nvPr>
            <p:custDataLst>
              <p:tags r:id="rId13"/>
            </p:custDataLst>
          </p:nvPr>
        </p:nvSpPr>
        <p:spPr>
          <a:xfrm>
            <a:off x="5030470" y="4753610"/>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软件生命周期模型</a:t>
            </a: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idx="2"/>
            <p:custDataLst>
              <p:tags r:id="rId1"/>
            </p:custDataLst>
          </p:nvPr>
        </p:nvSpPr>
        <p:spPr/>
        <p:txBody>
          <a:bodyPr/>
          <a:lstStyle/>
          <a:p>
            <a:r>
              <a:rPr lang="zh-CN" altLang="en-US"/>
              <a:t>讲授人：</a:t>
            </a:r>
            <a:r>
              <a:rPr>
                <a:ea typeface="宋体" pitchFamily="2" charset="-122"/>
              </a:rPr>
              <a:t>韩瑞英</a:t>
            </a:r>
            <a:endParaRPr>
              <a:ea typeface="宋体" pitchFamily="2" charset="-122"/>
            </a:endParaRPr>
          </a:p>
        </p:txBody>
      </p:sp>
      <p:sp>
        <p:nvSpPr>
          <p:cNvPr id="4" name="标题 3"/>
          <p:cNvSpPr>
            <a:spLocks noGrp="true"/>
          </p:cNvSpPr>
          <p:nvPr>
            <p:ph type="title" idx="1"/>
            <p:custDataLst>
              <p:tags r:id="rId2"/>
            </p:custDataLst>
          </p:nvPr>
        </p:nvSpPr>
        <p:spPr/>
        <p:txBody>
          <a:bodyPr/>
          <a:lstStyle/>
          <a:p>
            <a:r>
              <a:rPr lang="zh-CN" altLang="en-US"/>
              <a:t>谢谢</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true"/>
          </p:cNvSpPr>
          <p:nvPr>
            <p:ph type="title"/>
            <p:custDataLst>
              <p:tags r:id="rId1"/>
            </p:custDataLst>
          </p:nvPr>
        </p:nvSpPr>
        <p:spPr/>
        <p:txBody>
          <a:bodyPr/>
          <a:lstStyle/>
          <a:p>
            <a:r>
              <a:rPr lang="zh-CN" altLang="en-US" dirty="0">
                <a:sym typeface="+mn-ea"/>
              </a:rPr>
              <a:t>软件与软件危机</a:t>
            </a:r>
            <a:endParaRPr lang="zh-CN" altLang="en-US" dirty="0">
              <a:sym typeface="+mn-ea"/>
            </a:endParaRPr>
          </a:p>
        </p:txBody>
      </p:sp>
      <p:sp>
        <p:nvSpPr>
          <p:cNvPr id="12" name="矩形 11"/>
          <p:cNvSpPr/>
          <p:nvPr>
            <p:custDataLst>
              <p:tags r:id="rId2"/>
            </p:custDataLst>
          </p:nvPr>
        </p:nvSpPr>
        <p:spPr>
          <a:xfrm>
            <a:off x="695960" y="1745615"/>
            <a:ext cx="10800080" cy="4188460"/>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   </a:t>
            </a:r>
            <a:endParaRPr lang="zh-CN" altLang="en-US">
              <a:solidFill>
                <a:schemeClr val="tx1"/>
              </a:solidFill>
            </a:endParaRPr>
          </a:p>
          <a:p>
            <a:pPr algn="ctr">
              <a:lnSpc>
                <a:spcPct val="150000"/>
              </a:lnSpc>
            </a:pPr>
            <a:r>
              <a:rPr lang="en-US" altLang="zh-CN" b="1" kern="0" dirty="0">
                <a:solidFill>
                  <a:schemeClr val="accent1"/>
                </a:solidFill>
                <a:latin typeface="+mn-ea"/>
                <a:cs typeface="+mn-ea"/>
                <a:sym typeface="+mn-ea"/>
              </a:rPr>
              <a:t>                     </a:t>
            </a:r>
            <a:r>
              <a:rPr lang="zh-CN" altLang="en-US" b="1" kern="0" dirty="0">
                <a:solidFill>
                  <a:schemeClr val="accent1"/>
                </a:solidFill>
                <a:latin typeface="+mn-ea"/>
                <a:cs typeface="+mn-ea"/>
                <a:sym typeface="+mn-ea"/>
              </a:rPr>
              <a:t>软件定义：</a:t>
            </a:r>
            <a:r>
              <a:rPr lang="zh-CN" altLang="en-US" kern="0">
                <a:solidFill>
                  <a:srgbClr val="262626"/>
                </a:solidFill>
                <a:latin typeface="+mn-ea"/>
                <a:cs typeface="+mn-ea"/>
                <a:sym typeface="+mn-ea"/>
              </a:rPr>
              <a:t>计算机程序、方法、规则在计算机上运行所需的数据。</a:t>
            </a:r>
            <a:endParaRPr lang="zh-CN" altLang="en-US" kern="0">
              <a:solidFill>
                <a:srgbClr val="262626"/>
              </a:solidFill>
              <a:latin typeface="+mn-ea"/>
              <a:cs typeface="+mn-ea"/>
              <a:sym typeface="+mn-ea"/>
            </a:endParaRPr>
          </a:p>
          <a:p>
            <a:pPr algn="l">
              <a:lnSpc>
                <a:spcPct val="150000"/>
              </a:lnSpc>
            </a:pPr>
            <a:r>
              <a:rPr lang="zh-CN" altLang="en-US" kern="0">
                <a:solidFill>
                  <a:srgbClr val="262626"/>
                </a:solidFill>
                <a:latin typeface="+mn-ea"/>
                <a:cs typeface="+mn-ea"/>
                <a:sym typeface="+mn-ea"/>
              </a:rPr>
              <a:t> </a:t>
            </a:r>
            <a:r>
              <a:rPr lang="en-US" altLang="zh-CN" kern="0">
                <a:solidFill>
                  <a:srgbClr val="262626"/>
                </a:solidFill>
                <a:latin typeface="+mn-ea"/>
                <a:cs typeface="+mn-ea"/>
                <a:sym typeface="+mn-ea"/>
              </a:rPr>
              <a:t>                                             </a:t>
            </a:r>
            <a:r>
              <a:rPr lang="zh-CN" altLang="en-US" b="1">
                <a:solidFill>
                  <a:schemeClr val="accent1"/>
                </a:solidFill>
              </a:rPr>
              <a:t>软件特点</a:t>
            </a:r>
            <a:r>
              <a:rPr lang="zh-CN" altLang="en-US">
                <a:solidFill>
                  <a:schemeClr val="tx1"/>
                </a:solidFill>
              </a:rPr>
              <a:t>：</a:t>
            </a:r>
            <a:endParaRPr lang="zh-CN" altLang="en-US">
              <a:solidFill>
                <a:schemeClr val="tx1"/>
              </a:solidFill>
            </a:endParaRPr>
          </a:p>
          <a:p>
            <a:pPr algn="ctr">
              <a:lnSpc>
                <a:spcPct val="150000"/>
              </a:lnSpc>
            </a:pPr>
            <a:r>
              <a:rPr lang="en-US" altLang="zh-CN">
                <a:solidFill>
                  <a:schemeClr val="tx1"/>
                </a:solidFill>
              </a:rPr>
              <a:t>          </a:t>
            </a:r>
            <a:r>
              <a:rPr lang="zh-CN" altLang="en-US">
                <a:solidFill>
                  <a:schemeClr val="tx1"/>
                </a:solidFill>
              </a:rPr>
              <a:t>（</a:t>
            </a:r>
            <a:r>
              <a:rPr lang="en-US" altLang="zh-CN">
                <a:solidFill>
                  <a:schemeClr val="tx1"/>
                </a:solidFill>
              </a:rPr>
              <a:t>1</a:t>
            </a:r>
            <a:r>
              <a:rPr lang="zh-CN" altLang="en-US">
                <a:solidFill>
                  <a:schemeClr val="tx1"/>
                </a:solidFill>
              </a:rPr>
              <a:t>）软件是一种逻辑实体，具有抽象性。</a:t>
            </a:r>
            <a:endParaRPr lang="zh-CN" altLang="en-US">
              <a:solidFill>
                <a:schemeClr val="tx1"/>
              </a:solidFill>
            </a:endParaRPr>
          </a:p>
          <a:p>
            <a:pPr algn="ctr">
              <a:lnSpc>
                <a:spcPct val="150000"/>
              </a:lnSpc>
            </a:pPr>
            <a:r>
              <a:rPr lang="en-US" altLang="zh-CN">
                <a:solidFill>
                  <a:schemeClr val="tx1"/>
                </a:solidFill>
                <a:sym typeface="+mn-ea"/>
              </a:rPr>
              <a:t>                                                  </a:t>
            </a:r>
            <a:r>
              <a:rPr lang="zh-CN" altLang="en-US">
                <a:solidFill>
                  <a:schemeClr val="tx1"/>
                </a:solidFill>
                <a:sym typeface="+mn-ea"/>
              </a:rPr>
              <a:t>（</a:t>
            </a:r>
            <a:r>
              <a:rPr lang="en-US" altLang="zh-CN">
                <a:solidFill>
                  <a:schemeClr val="tx1"/>
                </a:solidFill>
                <a:sym typeface="+mn-ea"/>
              </a:rPr>
              <a:t>2</a:t>
            </a:r>
            <a:r>
              <a:rPr lang="zh-CN" altLang="en-US">
                <a:solidFill>
                  <a:schemeClr val="tx1"/>
                </a:solidFill>
                <a:sym typeface="+mn-ea"/>
              </a:rPr>
              <a:t>）软件一旦研究成功，其生产过程就变成复制过程，不像其他</a:t>
            </a:r>
            <a:endParaRPr lang="zh-CN" altLang="en-US">
              <a:solidFill>
                <a:schemeClr val="tx1"/>
              </a:solidFill>
              <a:sym typeface="+mn-ea"/>
            </a:endParaRPr>
          </a:p>
          <a:p>
            <a:pPr algn="ctr">
              <a:lnSpc>
                <a:spcPct val="150000"/>
              </a:lnSpc>
            </a:pPr>
            <a:r>
              <a:rPr lang="en-US" altLang="zh-CN">
                <a:solidFill>
                  <a:schemeClr val="tx1"/>
                </a:solidFill>
                <a:sym typeface="+mn-ea"/>
              </a:rPr>
              <a:t>         </a:t>
            </a:r>
            <a:r>
              <a:rPr lang="zh-CN" altLang="en-US">
                <a:solidFill>
                  <a:schemeClr val="tx1"/>
                </a:solidFill>
                <a:sym typeface="+mn-ea"/>
              </a:rPr>
              <a:t>工程产品那样有明显的生产制造过程。</a:t>
            </a:r>
            <a:endParaRPr lang="zh-CN" altLang="en-US">
              <a:solidFill>
                <a:schemeClr val="tx1"/>
              </a:solidFill>
            </a:endParaRPr>
          </a:p>
          <a:p>
            <a:pPr algn="ctr">
              <a:lnSpc>
                <a:spcPct val="150000"/>
              </a:lnSpc>
            </a:pPr>
            <a:r>
              <a:rPr lang="en-US" altLang="zh-CN">
                <a:solidFill>
                  <a:schemeClr val="tx1"/>
                </a:solidFill>
              </a:rPr>
              <a:t>                   </a:t>
            </a:r>
            <a:r>
              <a:rPr lang="zh-CN" altLang="en-US">
                <a:solidFill>
                  <a:schemeClr val="tx1"/>
                </a:solidFill>
              </a:rPr>
              <a:t>（</a:t>
            </a:r>
            <a:r>
              <a:rPr lang="en-US" altLang="zh-CN">
                <a:solidFill>
                  <a:schemeClr val="tx1"/>
                </a:solidFill>
              </a:rPr>
              <a:t>3</a:t>
            </a:r>
            <a:r>
              <a:rPr lang="zh-CN" altLang="en-US">
                <a:solidFill>
                  <a:schemeClr val="tx1"/>
                </a:solidFill>
              </a:rPr>
              <a:t>）软件对硬件和环境有不同程度的依赖性。</a:t>
            </a:r>
            <a:endParaRPr lang="zh-CN" altLang="en-US">
              <a:solidFill>
                <a:schemeClr val="tx1"/>
              </a:solidFill>
            </a:endParaRPr>
          </a:p>
          <a:p>
            <a:pPr algn="ctr">
              <a:lnSpc>
                <a:spcPct val="150000"/>
              </a:lnSpc>
            </a:pPr>
            <a:r>
              <a:rPr lang="en-US" altLang="zh-CN">
                <a:solidFill>
                  <a:schemeClr val="tx1"/>
                </a:solidFill>
              </a:rPr>
              <a:t>        </a:t>
            </a:r>
            <a:r>
              <a:rPr lang="zh-CN" altLang="en-US">
                <a:solidFill>
                  <a:schemeClr val="tx1"/>
                </a:solidFill>
              </a:rPr>
              <a:t>（</a:t>
            </a:r>
            <a:r>
              <a:rPr lang="en-US" altLang="zh-CN">
                <a:solidFill>
                  <a:schemeClr val="tx1"/>
                </a:solidFill>
              </a:rPr>
              <a:t>4</a:t>
            </a:r>
            <a:r>
              <a:rPr lang="zh-CN" altLang="en-US">
                <a:solidFill>
                  <a:schemeClr val="tx1"/>
                </a:solidFill>
              </a:rPr>
              <a:t>）软件生产至今尚未拜托手工方式。</a:t>
            </a:r>
            <a:endParaRPr lang="zh-CN" altLang="en-US">
              <a:solidFill>
                <a:schemeClr val="tx1"/>
              </a:solidFill>
            </a:endParaRPr>
          </a:p>
          <a:p>
            <a:pPr algn="ctr">
              <a:lnSpc>
                <a:spcPct val="150000"/>
              </a:lnSpc>
            </a:pPr>
            <a:r>
              <a:rPr lang="en-US" altLang="zh-CN">
                <a:solidFill>
                  <a:schemeClr val="tx1"/>
                </a:solidFill>
              </a:rPr>
              <a:t>        </a:t>
            </a:r>
            <a:r>
              <a:rPr lang="zh-CN" altLang="en-US">
                <a:solidFill>
                  <a:schemeClr val="tx1"/>
                </a:solidFill>
              </a:rPr>
              <a:t>（</a:t>
            </a:r>
            <a:r>
              <a:rPr lang="en-US" altLang="zh-CN">
                <a:solidFill>
                  <a:schemeClr val="tx1"/>
                </a:solidFill>
              </a:rPr>
              <a:t>5</a:t>
            </a:r>
            <a:r>
              <a:rPr lang="zh-CN" altLang="en-US">
                <a:solidFill>
                  <a:schemeClr val="tx1"/>
                </a:solidFill>
              </a:rPr>
              <a:t>）软件关系到人类社会的各行各业。</a:t>
            </a:r>
            <a:endParaRPr lang="zh-CN" altLang="en-US">
              <a:solidFill>
                <a:schemeClr val="tx1"/>
              </a:solidFill>
            </a:endParaRPr>
          </a:p>
          <a:p>
            <a:pPr algn="ctr">
              <a:lnSpc>
                <a:spcPct val="150000"/>
              </a:lnSpc>
            </a:pPr>
            <a:r>
              <a:rPr lang="en-US" altLang="zh-CN">
                <a:solidFill>
                  <a:schemeClr val="tx1"/>
                </a:solidFill>
              </a:rPr>
              <a:t>                    </a:t>
            </a:r>
            <a:r>
              <a:rPr lang="zh-CN" altLang="en-US">
                <a:solidFill>
                  <a:schemeClr val="tx1"/>
                </a:solidFill>
              </a:rPr>
              <a:t>（</a:t>
            </a:r>
            <a:r>
              <a:rPr lang="en-US" altLang="zh-CN">
                <a:solidFill>
                  <a:schemeClr val="tx1"/>
                </a:solidFill>
              </a:rPr>
              <a:t>6</a:t>
            </a:r>
            <a:r>
              <a:rPr lang="zh-CN" altLang="en-US">
                <a:solidFill>
                  <a:schemeClr val="tx1"/>
                </a:solidFill>
              </a:rPr>
              <a:t>）软件是与文学艺术作品相似的精神作品。</a:t>
            </a:r>
            <a:endParaRPr lang="zh-CN" altLang="en-US">
              <a:solidFill>
                <a:schemeClr val="tx1"/>
              </a:solidFill>
            </a:endParaRPr>
          </a:p>
        </p:txBody>
      </p:sp>
      <p:pic>
        <p:nvPicPr>
          <p:cNvPr id="14" name="图片 13" descr="/data/temp/f1a998e3-9c1a-11ef-9deb-320a0ff99611.jpg@base@tag=imgScale&amp;m=1&amp;w=727&amp;h=995&amp;q=95f1a998e3-9c1a-11ef-9deb-320a0ff99611"/>
          <p:cNvPicPr>
            <a:picLocks noChangeAspect="true"/>
          </p:cNvPicPr>
          <p:nvPr>
            <p:custDataLst>
              <p:tags r:id="rId3"/>
            </p:custDataLst>
          </p:nvPr>
        </p:nvPicPr>
        <p:blipFill rotWithShape="true">
          <a:blip r:embed="rId4"/>
          <a:srcRect l="25668" r="25668"/>
          <a:stretch>
            <a:fillRect/>
          </a:stretch>
        </p:blipFill>
        <p:spPr>
          <a:xfrm>
            <a:off x="695960" y="1918335"/>
            <a:ext cx="1831340" cy="3585845"/>
          </a:xfrm>
          <a:prstGeom prst="rect">
            <a:avLst/>
          </a:prstGeom>
          <a:ln w="3175" cap="flat" cmpd="sng" algn="ctr">
            <a:solidFill>
              <a:schemeClr val="tx1">
                <a:lumMod val="40000"/>
                <a:lumOff val="60000"/>
                <a:alpha val="20000"/>
              </a:schemeClr>
            </a:solidFill>
            <a:prstDash val="solid"/>
            <a:round/>
            <a:headEnd type="none" w="med" len="med"/>
            <a:tailEnd type="none" w="med" len="med"/>
          </a:ln>
        </p:spPr>
      </p:pic>
      <p:sp>
        <p:nvSpPr>
          <p:cNvPr id="18" name="矩形 17"/>
          <p:cNvSpPr/>
          <p:nvPr>
            <p:custDataLst>
              <p:tags r:id="rId5"/>
            </p:custDataLst>
          </p:nvPr>
        </p:nvSpPr>
        <p:spPr>
          <a:xfrm>
            <a:off x="2834005" y="2321560"/>
            <a:ext cx="8662035" cy="440690"/>
          </a:xfrm>
          <a:prstGeom prst="rect">
            <a:avLst/>
          </a:prstGeom>
          <a:noFill/>
        </p:spPr>
        <p:txBody>
          <a:bodyPr wrap="square" lIns="0" tIns="0" rIns="0" bIns="0" rtlCol="0" anchor="b">
            <a:noAutofit/>
          </a:bodyPr>
          <a:p>
            <a:pPr algn="just">
              <a:spcBef>
                <a:spcPct val="0"/>
              </a:spcBef>
              <a:spcAft>
                <a:spcPct val="0"/>
              </a:spcAft>
            </a:pPr>
            <a:endParaRPr lang="en-US" altLang="zh-CN" sz="2200" kern="0">
              <a:solidFill>
                <a:srgbClr val="262626"/>
              </a:solidFill>
              <a:latin typeface="+mn-ea"/>
              <a:cs typeface="+mn-ea"/>
            </a:endParaRPr>
          </a:p>
          <a:p>
            <a:pPr algn="just">
              <a:buClrTx/>
              <a:buSzTx/>
              <a:buFontTx/>
            </a:pPr>
            <a:endParaRPr lang="zh-CN" altLang="en-US" sz="2200" b="1" kern="0" dirty="0">
              <a:solidFill>
                <a:schemeClr val="accent1"/>
              </a:solidFill>
              <a:latin typeface="+mn-ea"/>
              <a:cs typeface="+mn-ea"/>
            </a:endParaRPr>
          </a:p>
        </p:txBody>
      </p:sp>
      <p:sp>
        <p:nvSpPr>
          <p:cNvPr id="19" name="矩形 18"/>
          <p:cNvSpPr/>
          <p:nvPr>
            <p:custDataLst>
              <p:tags r:id="rId6"/>
            </p:custDataLst>
          </p:nvPr>
        </p:nvSpPr>
        <p:spPr>
          <a:xfrm>
            <a:off x="3737610" y="2043113"/>
            <a:ext cx="396000" cy="7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just"/>
            <a:endParaRPr lang="zh-CN" altLang="en-US"/>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true"/>
          </p:cNvSpPr>
          <p:nvPr>
            <p:ph type="title"/>
            <p:custDataLst>
              <p:tags r:id="rId1"/>
            </p:custDataLst>
          </p:nvPr>
        </p:nvSpPr>
        <p:spPr/>
        <p:txBody>
          <a:bodyPr/>
          <a:lstStyle/>
          <a:p>
            <a:r>
              <a:rPr lang="zh-CN" altLang="en-US" dirty="0">
                <a:sym typeface="+mn-ea"/>
              </a:rPr>
              <a:t>软件与软件危机</a:t>
            </a:r>
            <a:endParaRPr lang="zh-CN" altLang="en-US" dirty="0">
              <a:sym typeface="+mn-ea"/>
            </a:endParaRPr>
          </a:p>
        </p:txBody>
      </p:sp>
      <p:sp>
        <p:nvSpPr>
          <p:cNvPr id="12" name="矩形 11"/>
          <p:cNvSpPr/>
          <p:nvPr>
            <p:custDataLst>
              <p:tags r:id="rId2"/>
            </p:custDataLst>
          </p:nvPr>
        </p:nvSpPr>
        <p:spPr>
          <a:xfrm>
            <a:off x="695960" y="1906270"/>
            <a:ext cx="10800080" cy="3585845"/>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descr="/data/temp/f1a9996a-9c1a-11ef-9deb-320a0ff99611.jpg@base@tag=imgScale&amp;m=1&amp;w=727&amp;h=995&amp;q=95f1a9996a-9c1a-11ef-9deb-320a0ff99611"/>
          <p:cNvPicPr>
            <a:picLocks noChangeAspect="true"/>
          </p:cNvPicPr>
          <p:nvPr>
            <p:custDataLst>
              <p:tags r:id="rId3"/>
            </p:custDataLst>
          </p:nvPr>
        </p:nvPicPr>
        <p:blipFill rotWithShape="true">
          <a:blip r:embed="rId4"/>
          <a:srcRect l="25668" r="25668"/>
          <a:stretch>
            <a:fillRect/>
          </a:stretch>
        </p:blipFill>
        <p:spPr>
          <a:xfrm>
            <a:off x="702945" y="1918018"/>
            <a:ext cx="2618509" cy="3585964"/>
          </a:xfrm>
          <a:prstGeom prst="rect">
            <a:avLst/>
          </a:prstGeom>
          <a:ln w="3175" cap="flat" cmpd="sng" algn="ctr">
            <a:solidFill>
              <a:schemeClr val="tx1">
                <a:lumMod val="40000"/>
                <a:lumOff val="60000"/>
                <a:alpha val="20000"/>
              </a:schemeClr>
            </a:solidFill>
            <a:prstDash val="solid"/>
            <a:round/>
            <a:headEnd type="none" w="med" len="med"/>
            <a:tailEnd type="none" w="med" len="med"/>
          </a:ln>
        </p:spPr>
      </p:pic>
      <p:sp>
        <p:nvSpPr>
          <p:cNvPr id="21" name="矩形 20"/>
          <p:cNvSpPr/>
          <p:nvPr>
            <p:custDataLst>
              <p:tags r:id="rId5"/>
            </p:custDataLst>
          </p:nvPr>
        </p:nvSpPr>
        <p:spPr>
          <a:xfrm>
            <a:off x="3576320" y="2449195"/>
            <a:ext cx="7919720" cy="2619375"/>
          </a:xfrm>
          <a:prstGeom prst="rect">
            <a:avLst/>
          </a:prstGeom>
          <a:noFill/>
        </p:spPr>
        <p:txBody>
          <a:bodyPr wrap="square" lIns="0" tIns="0" rIns="0" bIns="0" rtlCol="0" anchor="b">
            <a:noAutofit/>
          </a:bodyPr>
          <a:p>
            <a:pPr indent="0" algn="just" fontAlgn="auto">
              <a:lnSpc>
                <a:spcPts val="2500"/>
              </a:lnSpc>
              <a:spcBef>
                <a:spcPct val="0"/>
              </a:spcBef>
              <a:spcAft>
                <a:spcPct val="0"/>
              </a:spcAft>
            </a:pPr>
            <a:r>
              <a:rPr lang="zh-CN" altLang="en-US" sz="2200" b="1" kern="0" dirty="0">
                <a:solidFill>
                  <a:schemeClr val="accent1"/>
                </a:solidFill>
                <a:latin typeface="+mn-ea"/>
                <a:cs typeface="+mn-ea"/>
              </a:rPr>
              <a:t>软件危机：</a:t>
            </a:r>
            <a:r>
              <a:rPr lang="zh-CN" altLang="en-US" kern="0" dirty="0">
                <a:solidFill>
                  <a:schemeClr val="tx1"/>
                </a:solidFill>
                <a:latin typeface="+mn-ea"/>
                <a:cs typeface="+mn-ea"/>
              </a:rPr>
              <a:t>软件开发者长期以来一直没能发明一种高效的开发方法，从而导致软件生产效率非常低，交付期一拖再拖。从而产生了</a:t>
            </a:r>
            <a:r>
              <a:rPr lang="en-US" altLang="zh-CN" kern="0" dirty="0">
                <a:solidFill>
                  <a:schemeClr val="tx1"/>
                </a:solidFill>
                <a:latin typeface="+mn-ea"/>
                <a:cs typeface="+mn-ea"/>
              </a:rPr>
              <a:t>“</a:t>
            </a:r>
            <a:r>
              <a:rPr lang="zh-CN" altLang="en-US" kern="0" dirty="0">
                <a:solidFill>
                  <a:schemeClr val="tx1"/>
                </a:solidFill>
                <a:latin typeface="+mn-ea"/>
                <a:cs typeface="+mn-ea"/>
              </a:rPr>
              <a:t>软件危机</a:t>
            </a:r>
            <a:r>
              <a:rPr lang="en-US" altLang="zh-CN" kern="0" dirty="0">
                <a:solidFill>
                  <a:schemeClr val="tx1"/>
                </a:solidFill>
                <a:latin typeface="+mn-ea"/>
                <a:cs typeface="+mn-ea"/>
              </a:rPr>
              <a:t>”</a:t>
            </a:r>
            <a:r>
              <a:rPr lang="zh-CN" altLang="en-US" kern="0" dirty="0">
                <a:solidFill>
                  <a:schemeClr val="tx1"/>
                </a:solidFill>
                <a:latin typeface="+mn-ea"/>
                <a:cs typeface="+mn-ea"/>
              </a:rPr>
              <a:t>，具体表现如下：</a:t>
            </a:r>
            <a:endParaRPr lang="zh-CN" altLang="en-US" kern="0" dirty="0">
              <a:solidFill>
                <a:schemeClr val="tx1"/>
              </a:solidFill>
              <a:latin typeface="+mn-ea"/>
              <a:cs typeface="+mn-ea"/>
            </a:endParaRPr>
          </a:p>
          <a:p>
            <a:pPr indent="0" algn="just" fontAlgn="auto">
              <a:lnSpc>
                <a:spcPts val="2500"/>
              </a:lnSpc>
              <a:spcBef>
                <a:spcPct val="0"/>
              </a:spcBef>
              <a:spcAft>
                <a:spcPct val="0"/>
              </a:spcAft>
            </a:pPr>
            <a:r>
              <a:rPr lang="zh-CN" altLang="en-US" kern="0" dirty="0">
                <a:solidFill>
                  <a:schemeClr val="tx1"/>
                </a:solidFill>
                <a:latin typeface="+mn-ea"/>
                <a:cs typeface="+mn-ea"/>
              </a:rPr>
              <a:t>（</a:t>
            </a:r>
            <a:r>
              <a:rPr lang="en-US" altLang="zh-CN" kern="0" dirty="0">
                <a:solidFill>
                  <a:schemeClr val="tx1"/>
                </a:solidFill>
                <a:latin typeface="+mn-ea"/>
                <a:cs typeface="+mn-ea"/>
              </a:rPr>
              <a:t>1</a:t>
            </a:r>
            <a:r>
              <a:rPr lang="zh-CN" altLang="en-US" kern="0" dirty="0">
                <a:solidFill>
                  <a:schemeClr val="tx1"/>
                </a:solidFill>
                <a:latin typeface="+mn-ea"/>
                <a:cs typeface="+mn-ea"/>
              </a:rPr>
              <a:t>）</a:t>
            </a:r>
            <a:r>
              <a:rPr lang="en-US" altLang="zh-CN" kern="0" dirty="0">
                <a:solidFill>
                  <a:schemeClr val="tx1"/>
                </a:solidFill>
                <a:latin typeface="+mn-ea"/>
                <a:cs typeface="+mn-ea"/>
              </a:rPr>
              <a:t>“</a:t>
            </a:r>
            <a:r>
              <a:rPr lang="zh-CN" altLang="en-US" kern="0" dirty="0">
                <a:solidFill>
                  <a:schemeClr val="tx1"/>
                </a:solidFill>
                <a:latin typeface="+mn-ea"/>
                <a:cs typeface="+mn-ea"/>
              </a:rPr>
              <a:t>已完成</a:t>
            </a:r>
            <a:r>
              <a:rPr lang="en-US" altLang="zh-CN" kern="0" dirty="0">
                <a:solidFill>
                  <a:schemeClr val="tx1"/>
                </a:solidFill>
                <a:latin typeface="+mn-ea"/>
                <a:cs typeface="+mn-ea"/>
              </a:rPr>
              <a:t>”</a:t>
            </a:r>
            <a:r>
              <a:rPr lang="zh-CN" altLang="en-US" kern="0" dirty="0">
                <a:solidFill>
                  <a:schemeClr val="tx1"/>
                </a:solidFill>
                <a:latin typeface="+mn-ea"/>
                <a:cs typeface="+mn-ea"/>
              </a:rPr>
              <a:t>的软件不满足用户的需求。</a:t>
            </a:r>
            <a:endParaRPr lang="zh-CN" altLang="en-US" kern="0" dirty="0">
              <a:solidFill>
                <a:schemeClr val="tx1"/>
              </a:solidFill>
              <a:latin typeface="+mn-ea"/>
              <a:cs typeface="+mn-ea"/>
            </a:endParaRPr>
          </a:p>
          <a:p>
            <a:pPr indent="0" algn="just" fontAlgn="auto">
              <a:lnSpc>
                <a:spcPts val="2500"/>
              </a:lnSpc>
              <a:spcBef>
                <a:spcPct val="0"/>
              </a:spcBef>
              <a:spcAft>
                <a:spcPct val="0"/>
              </a:spcAft>
            </a:pPr>
            <a:r>
              <a:rPr lang="zh-CN" altLang="en-US" kern="0" dirty="0">
                <a:solidFill>
                  <a:schemeClr val="tx1"/>
                </a:solidFill>
                <a:latin typeface="+mn-ea"/>
                <a:cs typeface="+mn-ea"/>
              </a:rPr>
              <a:t>（</a:t>
            </a:r>
            <a:r>
              <a:rPr lang="en-US" altLang="zh-CN" kern="0" dirty="0">
                <a:solidFill>
                  <a:schemeClr val="tx1"/>
                </a:solidFill>
                <a:latin typeface="+mn-ea"/>
                <a:cs typeface="+mn-ea"/>
              </a:rPr>
              <a:t>2</a:t>
            </a:r>
            <a:r>
              <a:rPr lang="zh-CN" altLang="en-US" kern="0" dirty="0">
                <a:solidFill>
                  <a:schemeClr val="tx1"/>
                </a:solidFill>
                <a:latin typeface="+mn-ea"/>
                <a:cs typeface="+mn-ea"/>
              </a:rPr>
              <a:t>）开发进度不能保证，交付时间推迟。</a:t>
            </a:r>
            <a:endParaRPr lang="zh-CN" altLang="en-US" kern="0" dirty="0">
              <a:solidFill>
                <a:schemeClr val="tx1"/>
              </a:solidFill>
              <a:latin typeface="+mn-ea"/>
              <a:cs typeface="+mn-ea"/>
            </a:endParaRPr>
          </a:p>
          <a:p>
            <a:pPr indent="0" algn="just" fontAlgn="auto">
              <a:lnSpc>
                <a:spcPts val="2500"/>
              </a:lnSpc>
              <a:spcBef>
                <a:spcPct val="0"/>
              </a:spcBef>
              <a:spcAft>
                <a:spcPct val="0"/>
              </a:spcAft>
            </a:pPr>
            <a:r>
              <a:rPr lang="zh-CN" altLang="en-US" kern="0" dirty="0">
                <a:solidFill>
                  <a:schemeClr val="tx1"/>
                </a:solidFill>
                <a:latin typeface="+mn-ea"/>
                <a:cs typeface="+mn-ea"/>
              </a:rPr>
              <a:t>（</a:t>
            </a:r>
            <a:r>
              <a:rPr lang="en-US" altLang="zh-CN" kern="0" dirty="0">
                <a:solidFill>
                  <a:schemeClr val="tx1"/>
                </a:solidFill>
                <a:latin typeface="+mn-ea"/>
                <a:cs typeface="+mn-ea"/>
              </a:rPr>
              <a:t>3</a:t>
            </a:r>
            <a:r>
              <a:rPr lang="zh-CN" altLang="en-US" kern="0" dirty="0">
                <a:solidFill>
                  <a:schemeClr val="tx1"/>
                </a:solidFill>
                <a:latin typeface="+mn-ea"/>
                <a:cs typeface="+mn-ea"/>
              </a:rPr>
              <a:t>）软件开发成本难以准确估算，开发过程控制困难造成开发成本超出预算。</a:t>
            </a:r>
            <a:endParaRPr lang="zh-CN" altLang="en-US" kern="0" dirty="0">
              <a:solidFill>
                <a:schemeClr val="tx1"/>
              </a:solidFill>
              <a:latin typeface="+mn-ea"/>
              <a:cs typeface="+mn-ea"/>
            </a:endParaRPr>
          </a:p>
          <a:p>
            <a:pPr indent="0" algn="just" fontAlgn="auto">
              <a:lnSpc>
                <a:spcPts val="2500"/>
              </a:lnSpc>
              <a:spcBef>
                <a:spcPct val="0"/>
              </a:spcBef>
              <a:spcAft>
                <a:spcPct val="0"/>
              </a:spcAft>
            </a:pPr>
            <a:r>
              <a:rPr lang="zh-CN" altLang="en-US" kern="0" dirty="0">
                <a:solidFill>
                  <a:schemeClr val="tx1"/>
                </a:solidFill>
                <a:latin typeface="+mn-ea"/>
                <a:cs typeface="+mn-ea"/>
              </a:rPr>
              <a:t>（</a:t>
            </a:r>
            <a:r>
              <a:rPr lang="en-US" altLang="zh-CN" kern="0" dirty="0">
                <a:solidFill>
                  <a:schemeClr val="tx1"/>
                </a:solidFill>
                <a:latin typeface="+mn-ea"/>
                <a:cs typeface="+mn-ea"/>
              </a:rPr>
              <a:t>4</a:t>
            </a:r>
            <a:r>
              <a:rPr lang="zh-CN" altLang="en-US" kern="0" dirty="0">
                <a:solidFill>
                  <a:schemeClr val="tx1"/>
                </a:solidFill>
                <a:latin typeface="+mn-ea"/>
                <a:cs typeface="+mn-ea"/>
              </a:rPr>
              <a:t>）软件产品质量没有保证，运算结果出错等现象出现。</a:t>
            </a:r>
            <a:endParaRPr lang="zh-CN" altLang="en-US" kern="0" dirty="0">
              <a:solidFill>
                <a:schemeClr val="tx1"/>
              </a:solidFill>
              <a:latin typeface="+mn-ea"/>
              <a:cs typeface="+mn-ea"/>
            </a:endParaRPr>
          </a:p>
          <a:p>
            <a:pPr indent="0" algn="just" fontAlgn="auto">
              <a:lnSpc>
                <a:spcPts val="2500"/>
              </a:lnSpc>
              <a:spcBef>
                <a:spcPct val="0"/>
              </a:spcBef>
              <a:spcAft>
                <a:spcPct val="0"/>
              </a:spcAft>
            </a:pPr>
            <a:r>
              <a:rPr lang="zh-CN" altLang="en-US" kern="0" dirty="0">
                <a:solidFill>
                  <a:schemeClr val="tx1"/>
                </a:solidFill>
                <a:latin typeface="+mn-ea"/>
                <a:cs typeface="+mn-ea"/>
              </a:rPr>
              <a:t>（</a:t>
            </a:r>
            <a:r>
              <a:rPr lang="en-US" altLang="zh-CN" kern="0" dirty="0">
                <a:solidFill>
                  <a:schemeClr val="tx1"/>
                </a:solidFill>
                <a:latin typeface="+mn-ea"/>
                <a:cs typeface="+mn-ea"/>
              </a:rPr>
              <a:t>5</a:t>
            </a:r>
            <a:r>
              <a:rPr lang="zh-CN" altLang="en-US" kern="0" dirty="0">
                <a:solidFill>
                  <a:schemeClr val="tx1"/>
                </a:solidFill>
                <a:latin typeface="+mn-ea"/>
                <a:cs typeface="+mn-ea"/>
              </a:rPr>
              <a:t>）软件通常没有适当的文档资料，导致软件的可维护程度非常低。</a:t>
            </a:r>
            <a:endParaRPr lang="zh-CN" altLang="en-US" sz="2200" kern="0" dirty="0">
              <a:solidFill>
                <a:schemeClr val="accent1"/>
              </a:solidFill>
              <a:latin typeface="+mn-ea"/>
              <a:cs typeface="+mn-ea"/>
            </a:endParaRPr>
          </a:p>
          <a:p>
            <a:pPr algn="just">
              <a:spcBef>
                <a:spcPct val="0"/>
              </a:spcBef>
              <a:spcAft>
                <a:spcPct val="0"/>
              </a:spcAft>
            </a:pPr>
            <a:endParaRPr lang="zh-CN" altLang="en-US" sz="2200" kern="0" dirty="0">
              <a:solidFill>
                <a:schemeClr val="accent1"/>
              </a:solidFill>
              <a:latin typeface="+mn-ea"/>
              <a:cs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695960" y="372110"/>
            <a:ext cx="10800080" cy="880110"/>
          </a:xfrm>
        </p:spPr>
        <p:txBody>
          <a:bodyPr>
            <a:normAutofit/>
          </a:bodyPr>
          <a:lstStyle/>
          <a:p>
            <a:pPr lvl="0"/>
            <a:r>
              <a:rPr lang="zh-CN" altLang="en-US" sz="2800"/>
              <a:t>我国软件企业的发展历程</a:t>
            </a:r>
            <a:endParaRPr lang="zh-CN" altLang="en-US" sz="2800"/>
          </a:p>
        </p:txBody>
      </p:sp>
      <p:sp>
        <p:nvSpPr>
          <p:cNvPr id="9" name="圆角矩形 8"/>
          <p:cNvSpPr/>
          <p:nvPr>
            <p:custDataLst>
              <p:tags r:id="rId2"/>
            </p:custDataLst>
          </p:nvPr>
        </p:nvSpPr>
        <p:spPr>
          <a:xfrm>
            <a:off x="2955925" y="3014980"/>
            <a:ext cx="7920355"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l">
              <a:buClrTx/>
              <a:buSzTx/>
              <a:buFontTx/>
            </a:pPr>
            <a:r>
              <a:rPr lang="en-US" altLang="zh-CN" sz="1600">
                <a:solidFill>
                  <a:schemeClr val="tx1"/>
                </a:solidFill>
                <a:sym typeface="+mn-ea"/>
              </a:rPr>
              <a:t>20</a:t>
            </a:r>
            <a:r>
              <a:rPr lang="zh-CN" altLang="en-US" sz="1600">
                <a:solidFill>
                  <a:schemeClr val="tx1"/>
                </a:solidFill>
                <a:sym typeface="+mn-ea"/>
              </a:rPr>
              <a:t>世纪</a:t>
            </a:r>
            <a:r>
              <a:rPr lang="en-US" altLang="zh-CN" sz="1600">
                <a:solidFill>
                  <a:schemeClr val="tx1"/>
                </a:solidFill>
                <a:sym typeface="+mn-ea"/>
              </a:rPr>
              <a:t>90</a:t>
            </a:r>
            <a:r>
              <a:rPr lang="zh-CN" altLang="en-US" sz="1600">
                <a:solidFill>
                  <a:schemeClr val="tx1"/>
                </a:solidFill>
                <a:sym typeface="+mn-ea"/>
              </a:rPr>
              <a:t>年代，中国软件行业进入成长阶段，市场需求逐渐增长，政府推出了一系列支持软件行业发展的政策。随着互联网的普及，国产软件逐渐向数据库软件、安全软件等领域拓展</a:t>
            </a:r>
            <a:r>
              <a:rPr lang="en-US" altLang="zh-CN" sz="1600">
                <a:solidFill>
                  <a:schemeClr val="tx1"/>
                </a:solidFill>
                <a:sym typeface="+mn-ea"/>
              </a:rPr>
              <a:t>‌</a:t>
            </a:r>
            <a:r>
              <a:rPr lang="zh-CN" altLang="en-US" sz="1600">
                <a:solidFill>
                  <a:schemeClr val="tx1"/>
                </a:solidFill>
                <a:sym typeface="+mn-ea"/>
              </a:rPr>
              <a:t>。</a:t>
            </a:r>
            <a:endParaRPr lang="zh-CN" altLang="en-US" sz="1600">
              <a:solidFill>
                <a:schemeClr val="tx1"/>
              </a:solidFill>
              <a:sym typeface="+mn-ea"/>
            </a:endParaRPr>
          </a:p>
        </p:txBody>
      </p:sp>
      <p:sp>
        <p:nvSpPr>
          <p:cNvPr id="10" name="圆角矩形 35"/>
          <p:cNvSpPr/>
          <p:nvPr>
            <p:custDataLst>
              <p:tags r:id="rId3"/>
            </p:custDataLst>
          </p:nvPr>
        </p:nvSpPr>
        <p:spPr>
          <a:xfrm>
            <a:off x="636586" y="3320176"/>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a:t>
            </a:r>
            <a:r>
              <a:rPr lang="zh-CN" altLang="en-US" sz="2000" b="1">
                <a:solidFill>
                  <a:schemeClr val="lt1">
                    <a:lumMod val="100000"/>
                  </a:schemeClr>
                </a:solidFill>
                <a:latin typeface="+mn-ea"/>
                <a:cs typeface="+mn-ea"/>
                <a:sym typeface="+mn-ea"/>
              </a:rPr>
              <a:t>发展阶段（</a:t>
            </a:r>
            <a:r>
              <a:rPr lang="en-US" altLang="zh-CN" sz="2000" b="1">
                <a:solidFill>
                  <a:schemeClr val="lt1">
                    <a:lumMod val="100000"/>
                  </a:schemeClr>
                </a:solidFill>
                <a:latin typeface="+mn-ea"/>
                <a:cs typeface="+mn-ea"/>
                <a:sym typeface="+mn-ea"/>
              </a:rPr>
              <a:t>1986-1995</a:t>
            </a:r>
            <a:r>
              <a:rPr lang="zh-CN" altLang="en-US" sz="2000" b="1">
                <a:solidFill>
                  <a:schemeClr val="lt1">
                    <a:lumMod val="100000"/>
                  </a:schemeClr>
                </a:solidFill>
                <a:latin typeface="+mn-ea"/>
                <a:cs typeface="+mn-ea"/>
                <a:sym typeface="+mn-ea"/>
              </a:rPr>
              <a:t>年）</a:t>
            </a:r>
            <a:endParaRPr lang="zh-CN" altLang="en-US" sz="2000" b="1">
              <a:solidFill>
                <a:schemeClr val="lt1">
                  <a:lumMod val="100000"/>
                </a:schemeClr>
              </a:solidFill>
              <a:latin typeface="+mn-ea"/>
              <a:cs typeface="+mn-ea"/>
              <a:sym typeface="+mn-ea"/>
            </a:endParaRPr>
          </a:p>
        </p:txBody>
      </p:sp>
      <p:sp>
        <p:nvSpPr>
          <p:cNvPr id="12" name="圆角矩形 11"/>
          <p:cNvSpPr/>
          <p:nvPr>
            <p:custDataLst>
              <p:tags r:id="rId4"/>
            </p:custDataLst>
          </p:nvPr>
        </p:nvSpPr>
        <p:spPr>
          <a:xfrm>
            <a:off x="2943860" y="1358900"/>
            <a:ext cx="8154670"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algn="l">
              <a:lnSpc>
                <a:spcPct val="100000"/>
              </a:lnSpc>
              <a:buClrTx/>
              <a:buSzTx/>
              <a:buFontTx/>
            </a:pPr>
            <a:r>
              <a:rPr lang="zh-CN" altLang="en-US" sz="1600">
                <a:solidFill>
                  <a:schemeClr val="tx1"/>
                </a:solidFill>
                <a:sym typeface="+mn-ea"/>
              </a:rPr>
              <a:t>20世纪80年代是中国软件行业的起步期，主要是国家科技项目和政府机构需求为主，开发了一些简单的软件应用。随着计算机技术的兴起，国产软件开始起步，主要集中在操作系统和办公软件领域‌。</a:t>
            </a:r>
            <a:endParaRPr lang="zh-CN" altLang="en-US" sz="1600">
              <a:solidFill>
                <a:schemeClr val="tx1"/>
              </a:solidFill>
              <a:sym typeface="+mn-ea"/>
            </a:endParaRPr>
          </a:p>
        </p:txBody>
      </p:sp>
      <p:sp>
        <p:nvSpPr>
          <p:cNvPr id="36" name="圆角矩形 35"/>
          <p:cNvSpPr/>
          <p:nvPr>
            <p:custDataLst>
              <p:tags r:id="rId5"/>
            </p:custDataLst>
          </p:nvPr>
        </p:nvSpPr>
        <p:spPr>
          <a:xfrm>
            <a:off x="636586" y="166473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起步阶段（</a:t>
            </a:r>
            <a:r>
              <a:rPr lang="en-US" altLang="zh-CN" sz="2000" b="1">
                <a:solidFill>
                  <a:schemeClr val="lt1">
                    <a:lumMod val="100000"/>
                  </a:schemeClr>
                </a:solidFill>
                <a:latin typeface="+mn-ea"/>
                <a:cs typeface="+mn-ea"/>
                <a:sym typeface="+mn-ea"/>
              </a:rPr>
              <a:t>1978-1985</a:t>
            </a:r>
            <a:r>
              <a:rPr lang="zh-CN" altLang="en-US" sz="2000" b="1">
                <a:solidFill>
                  <a:schemeClr val="lt1">
                    <a:lumMod val="100000"/>
                  </a:schemeClr>
                </a:solidFill>
                <a:latin typeface="+mn-ea"/>
                <a:cs typeface="+mn-ea"/>
                <a:sym typeface="+mn-ea"/>
              </a:rPr>
              <a:t>年）</a:t>
            </a:r>
            <a:endParaRPr lang="zh-CN" altLang="en-US" sz="2000" b="1">
              <a:solidFill>
                <a:schemeClr val="lt1">
                  <a:lumMod val="100000"/>
                </a:schemeClr>
              </a:solidFill>
              <a:latin typeface="+mn-ea"/>
              <a:cs typeface="+mn-ea"/>
              <a:sym typeface="+mn-ea"/>
            </a:endParaRPr>
          </a:p>
        </p:txBody>
      </p:sp>
      <p:sp>
        <p:nvSpPr>
          <p:cNvPr id="13" name="矩形 12"/>
          <p:cNvSpPr/>
          <p:nvPr>
            <p:custDataLst>
              <p:tags r:id="rId6"/>
            </p:custDataLst>
          </p:nvPr>
        </p:nvSpPr>
        <p:spPr>
          <a:xfrm>
            <a:off x="2969895" y="1582420"/>
            <a:ext cx="8526780" cy="1198880"/>
          </a:xfrm>
          <a:prstGeom prst="rect">
            <a:avLst/>
          </a:prstGeom>
          <a:noFill/>
        </p:spPr>
        <p:txBody>
          <a:bodyPr wrap="square" lIns="0" tIns="0" rIns="0" bIns="0" rtlCol="0" anchor="ctr" anchorCtr="false">
            <a:noAutofit/>
          </a:bodyPr>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16" name="圆角矩形 15"/>
          <p:cNvSpPr/>
          <p:nvPr>
            <p:custDataLst>
              <p:tags r:id="rId7"/>
            </p:custDataLst>
          </p:nvPr>
        </p:nvSpPr>
        <p:spPr>
          <a:xfrm>
            <a:off x="3052445" y="4670425"/>
            <a:ext cx="7724140"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l">
              <a:buClrTx/>
              <a:buSzTx/>
              <a:buFontTx/>
            </a:pPr>
            <a:r>
              <a:rPr lang="zh-CN" altLang="en-US" sz="1600">
                <a:solidFill>
                  <a:schemeClr val="tx1"/>
                </a:solidFill>
                <a:sym typeface="+mn-ea"/>
              </a:rPr>
              <a:t>随着中国经济的快速发展和信息化建设的加速，国产软件在各个领域都取得了长足进步，软件企业数量快速增加，产品和服务越来越丰富。部分国产软件已达到国际先进水平，涌现出一批知名的软件企业</a:t>
            </a:r>
            <a:r>
              <a:rPr lang="en-US" altLang="zh-CN" sz="1600">
                <a:solidFill>
                  <a:schemeClr val="tx1"/>
                </a:solidFill>
                <a:sym typeface="+mn-ea"/>
              </a:rPr>
              <a:t>‌</a:t>
            </a:r>
            <a:r>
              <a:rPr lang="zh-CN" altLang="en-US" sz="1600">
                <a:solidFill>
                  <a:schemeClr val="tx1"/>
                </a:solidFill>
                <a:sym typeface="+mn-ea"/>
              </a:rPr>
              <a:t>。比如：华为、腾讯等</a:t>
            </a:r>
            <a:endParaRPr lang="zh-CN" altLang="en-US" sz="1600">
              <a:solidFill>
                <a:schemeClr val="tx1"/>
              </a:solidFill>
              <a:sym typeface="+mn-ea"/>
            </a:endParaRPr>
          </a:p>
        </p:txBody>
      </p:sp>
      <p:sp>
        <p:nvSpPr>
          <p:cNvPr id="18" name="圆角矩形 35"/>
          <p:cNvSpPr/>
          <p:nvPr>
            <p:custDataLst>
              <p:tags r:id="rId8"/>
            </p:custDataLst>
          </p:nvPr>
        </p:nvSpPr>
        <p:spPr>
          <a:xfrm>
            <a:off x="636586" y="4976257"/>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成熟阶段（</a:t>
            </a:r>
            <a:r>
              <a:rPr lang="en-US" altLang="zh-CN" sz="2000" b="1">
                <a:solidFill>
                  <a:schemeClr val="lt1">
                    <a:lumMod val="100000"/>
                  </a:schemeClr>
                </a:solidFill>
                <a:latin typeface="+mn-ea"/>
                <a:cs typeface="+mn-ea"/>
                <a:sym typeface="+mn-ea"/>
              </a:rPr>
              <a:t>1996</a:t>
            </a:r>
            <a:r>
              <a:rPr lang="zh-CN" altLang="en-US" sz="2000" b="1">
                <a:solidFill>
                  <a:schemeClr val="lt1">
                    <a:lumMod val="100000"/>
                  </a:schemeClr>
                </a:solidFill>
                <a:latin typeface="+mn-ea"/>
                <a:cs typeface="+mn-ea"/>
                <a:sym typeface="+mn-ea"/>
              </a:rPr>
              <a:t>年至今）</a:t>
            </a:r>
            <a:endParaRPr lang="zh-CN" altLang="en-US" sz="2000" b="1">
              <a:solidFill>
                <a:schemeClr val="lt1">
                  <a:lumMod val="100000"/>
                </a:schemeClr>
              </a:solidFill>
              <a:latin typeface="+mn-ea"/>
              <a:cs typeface="+mn-ea"/>
              <a:sym typeface="+mn-ea"/>
            </a:endParaRPr>
          </a:p>
        </p:txBody>
      </p:sp>
      <p:sp>
        <p:nvSpPr>
          <p:cNvPr id="2" name="矩形 1"/>
          <p:cNvSpPr/>
          <p:nvPr>
            <p:custDataLst>
              <p:tags r:id="rId9"/>
            </p:custDataLst>
          </p:nvPr>
        </p:nvSpPr>
        <p:spPr>
          <a:xfrm>
            <a:off x="2969895" y="4669790"/>
            <a:ext cx="8527415" cy="133286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3925570" y="1790700"/>
            <a:ext cx="7842250" cy="3599815"/>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l">
              <a:lnSpc>
                <a:spcPct val="150000"/>
              </a:lnSpc>
            </a:pPr>
            <a:r>
              <a:rPr lang="en-US" altLang="zh-CN">
                <a:solidFill>
                  <a:schemeClr val="tx1"/>
                </a:solidFill>
              </a:rPr>
              <a:t>    </a:t>
            </a:r>
            <a:r>
              <a:rPr lang="zh-CN" altLang="en-US">
                <a:solidFill>
                  <a:schemeClr val="tx1"/>
                </a:solidFill>
              </a:rPr>
              <a:t>我国的软件行业经历了从无到有、从小到大的艰辛历程之后取得了显著的成就。如我国在移动支付、电商平台、</a:t>
            </a:r>
            <a:r>
              <a:rPr lang="en-US" altLang="zh-CN">
                <a:solidFill>
                  <a:schemeClr val="tx1"/>
                </a:solidFill>
              </a:rPr>
              <a:t>5G </a:t>
            </a:r>
            <a:r>
              <a:rPr lang="zh-CN" altLang="en-US">
                <a:solidFill>
                  <a:schemeClr val="tx1"/>
                </a:solidFill>
              </a:rPr>
              <a:t>通信技术相关软件等领域已经处于世界领先水平，这些成果不仅改变了人们的生活方式，还在国际上提升了我国的科技影响力。但是我国与国外知名的软件行业，如：微软等公司仍存在发展的差异。因此我们每位学生都要保持强烈的爱国主义情怀和民族自豪感，要进一步为我国软件产业的发展而努力学习！</a:t>
            </a:r>
            <a:endParaRPr lang="zh-CN" altLang="en-US">
              <a:solidFill>
                <a:schemeClr val="tx1"/>
              </a:solidFill>
            </a:endParaRPr>
          </a:p>
        </p:txBody>
      </p:sp>
      <p:sp>
        <p:nvSpPr>
          <p:cNvPr id="18" name="矩形 17"/>
          <p:cNvSpPr/>
          <p:nvPr>
            <p:custDataLst>
              <p:tags r:id="rId2"/>
            </p:custDataLst>
          </p:nvPr>
        </p:nvSpPr>
        <p:spPr>
          <a:xfrm>
            <a:off x="2834005" y="2321560"/>
            <a:ext cx="8662035" cy="440690"/>
          </a:xfrm>
          <a:prstGeom prst="rect">
            <a:avLst/>
          </a:prstGeom>
          <a:noFill/>
        </p:spPr>
        <p:txBody>
          <a:bodyPr wrap="square" lIns="0" tIns="0" rIns="0" bIns="0" rtlCol="0" anchor="b">
            <a:noAutofit/>
          </a:bodyPr>
          <a:p>
            <a:pPr algn="just">
              <a:spcBef>
                <a:spcPct val="0"/>
              </a:spcBef>
              <a:spcAft>
                <a:spcPct val="0"/>
              </a:spcAft>
            </a:pPr>
            <a:endParaRPr lang="en-US" altLang="zh-CN" sz="2200" kern="0">
              <a:solidFill>
                <a:srgbClr val="262626"/>
              </a:solidFill>
              <a:latin typeface="+mn-ea"/>
              <a:cs typeface="+mn-ea"/>
            </a:endParaRPr>
          </a:p>
          <a:p>
            <a:pPr algn="just">
              <a:buClrTx/>
              <a:buSzTx/>
              <a:buFontTx/>
            </a:pPr>
            <a:endParaRPr lang="zh-CN" altLang="en-US" sz="2200" b="1" kern="0" dirty="0">
              <a:solidFill>
                <a:schemeClr val="accent1"/>
              </a:solidFill>
              <a:latin typeface="+mn-ea"/>
              <a:cs typeface="+mn-ea"/>
            </a:endParaRPr>
          </a:p>
        </p:txBody>
      </p:sp>
      <p:pic>
        <p:nvPicPr>
          <p:cNvPr id="3" name="图片 2" descr="微信图片_20241119165936"/>
          <p:cNvPicPr>
            <a:picLocks noChangeAspect="true"/>
          </p:cNvPicPr>
          <p:nvPr/>
        </p:nvPicPr>
        <p:blipFill>
          <a:blip r:embed="rId3"/>
          <a:stretch>
            <a:fillRect/>
          </a:stretch>
        </p:blipFill>
        <p:spPr>
          <a:xfrm>
            <a:off x="354330" y="713740"/>
            <a:ext cx="3265170" cy="5033645"/>
          </a:xfrm>
          <a:prstGeom prst="rect">
            <a:avLst/>
          </a:prstGeom>
        </p:spPr>
      </p:pic>
      <p:sp>
        <p:nvSpPr>
          <p:cNvPr id="4" name="文本框 3"/>
          <p:cNvSpPr txBox="true"/>
          <p:nvPr/>
        </p:nvSpPr>
        <p:spPr>
          <a:xfrm>
            <a:off x="4064000" y="883285"/>
            <a:ext cx="4064000" cy="645160"/>
          </a:xfrm>
          <a:prstGeom prst="rect">
            <a:avLst/>
          </a:prstGeom>
          <a:noFill/>
        </p:spPr>
        <p:txBody>
          <a:bodyPr wrap="square" rtlCol="0">
            <a:spAutoFit/>
          </a:bodyPr>
          <a:p>
            <a:r>
              <a:rPr lang="zh-CN" altLang="en-US" sz="3600" b="1">
                <a:solidFill>
                  <a:schemeClr val="accent1"/>
                </a:solidFill>
              </a:rPr>
              <a:t>感悟</a:t>
            </a:r>
            <a:endParaRPr lang="zh-CN" altLang="en-US" sz="3600" b="1">
              <a:solidFill>
                <a:schemeClr val="accent1"/>
              </a:solidFill>
            </a:endParaRPr>
          </a:p>
        </p:txBody>
      </p:sp>
      <p:sp>
        <p:nvSpPr>
          <p:cNvPr id="36" name="圆角矩形 35"/>
          <p:cNvSpPr/>
          <p:nvPr>
            <p:custDataLst>
              <p:tags r:id="rId4"/>
            </p:custDataLst>
          </p:nvPr>
        </p:nvSpPr>
        <p:spPr>
          <a:xfrm>
            <a:off x="3821430" y="883285"/>
            <a:ext cx="1578610" cy="72009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3200" b="1">
                <a:solidFill>
                  <a:schemeClr val="lt1">
                    <a:lumMod val="100000"/>
                  </a:schemeClr>
                </a:solidFill>
                <a:latin typeface="+mn-ea"/>
                <a:cs typeface="+mn-ea"/>
                <a:sym typeface="+mn-ea"/>
              </a:rPr>
              <a:t>感悟</a:t>
            </a:r>
            <a:endParaRPr lang="zh-CN" altLang="en-US" sz="3200" b="1">
              <a:solidFill>
                <a:schemeClr val="lt1">
                  <a:lumMod val="100000"/>
                </a:schemeClr>
              </a:solidFill>
              <a:latin typeface="+mn-ea"/>
              <a:cs typeface="+mn-ea"/>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695960" y="372110"/>
            <a:ext cx="10800080" cy="880110"/>
          </a:xfrm>
        </p:spPr>
        <p:txBody>
          <a:bodyPr>
            <a:normAutofit/>
          </a:bodyPr>
          <a:lstStyle/>
          <a:p>
            <a:pPr lvl="0"/>
            <a:r>
              <a:rPr lang="zh-CN" altLang="en-US" sz="2665"/>
              <a:t>软件工程发展简史：</a:t>
            </a:r>
            <a:r>
              <a:rPr lang="en-US" altLang="zh-CN" sz="1780" b="0">
                <a:sym typeface="+mn-ea"/>
              </a:rPr>
              <a:t>1968</a:t>
            </a:r>
            <a:r>
              <a:rPr sz="1780" b="0">
                <a:ea typeface="宋体" pitchFamily="2" charset="-122"/>
                <a:sym typeface="+mn-ea"/>
              </a:rPr>
              <a:t>年在德国举行的学术会议上，北大西洋公约组织正视提出了</a:t>
            </a:r>
            <a:r>
              <a:rPr lang="en-US" altLang="zh-CN" sz="1780" b="0">
                <a:ea typeface="宋体" pitchFamily="2" charset="-122"/>
                <a:sym typeface="+mn-ea"/>
              </a:rPr>
              <a:t>“</a:t>
            </a:r>
            <a:r>
              <a:rPr sz="1780" b="0">
                <a:ea typeface="宋体" pitchFamily="2" charset="-122"/>
                <a:sym typeface="+mn-ea"/>
              </a:rPr>
              <a:t>软件工程</a:t>
            </a:r>
            <a:r>
              <a:rPr lang="en-US" altLang="zh-CN" sz="1780" b="0">
                <a:ea typeface="宋体" pitchFamily="2" charset="-122"/>
                <a:sym typeface="+mn-ea"/>
              </a:rPr>
              <a:t>”</a:t>
            </a:r>
            <a:r>
              <a:rPr sz="1780" b="0">
                <a:ea typeface="宋体" pitchFamily="2" charset="-122"/>
                <a:sym typeface="+mn-ea"/>
              </a:rPr>
              <a:t>这一术语。软件工程成为了工程学科家族中的新成员</a:t>
            </a:r>
            <a:endParaRPr lang="zh-CN" altLang="en-US" sz="1780" b="0"/>
          </a:p>
        </p:txBody>
      </p:sp>
      <p:sp>
        <p:nvSpPr>
          <p:cNvPr id="9" name="圆角矩形 8"/>
          <p:cNvSpPr/>
          <p:nvPr>
            <p:custDataLst>
              <p:tags r:id="rId2"/>
            </p:custDataLst>
          </p:nvPr>
        </p:nvSpPr>
        <p:spPr>
          <a:xfrm>
            <a:off x="2955925" y="3014980"/>
            <a:ext cx="7920355"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l">
              <a:buClrTx/>
              <a:buSzTx/>
              <a:buFontTx/>
            </a:pPr>
            <a:r>
              <a:rPr lang="zh-CN" altLang="en-US" sz="1600">
                <a:solidFill>
                  <a:schemeClr val="tx1"/>
                </a:solidFill>
                <a:sym typeface="+mn-ea"/>
              </a:rPr>
              <a:t>出现程序设计语言</a:t>
            </a:r>
            <a:r>
              <a:rPr lang="en-US" altLang="zh-CN" sz="1600">
                <a:solidFill>
                  <a:schemeClr val="tx1"/>
                </a:solidFill>
                <a:sym typeface="+mn-ea"/>
              </a:rPr>
              <a:t>—Smalltalk 80,</a:t>
            </a:r>
            <a:r>
              <a:rPr lang="zh-CN" altLang="en-US" sz="1600">
                <a:solidFill>
                  <a:schemeClr val="tx1"/>
                </a:solidFill>
                <a:sym typeface="+mn-ea"/>
              </a:rPr>
              <a:t>标志着面向对象程序设计进入了实用阶段，在这之后，软件开发的研究重点转移到面向对象分析和设计上来，软件工程从而演化到第二代，即对象工程。</a:t>
            </a:r>
            <a:endParaRPr lang="en-US" altLang="zh-CN" sz="1600">
              <a:solidFill>
                <a:schemeClr val="tx1"/>
              </a:solidFill>
              <a:sym typeface="+mn-ea"/>
            </a:endParaRPr>
          </a:p>
        </p:txBody>
      </p:sp>
      <p:sp>
        <p:nvSpPr>
          <p:cNvPr id="10" name="圆角矩形 35"/>
          <p:cNvSpPr/>
          <p:nvPr>
            <p:custDataLst>
              <p:tags r:id="rId3"/>
            </p:custDataLst>
          </p:nvPr>
        </p:nvSpPr>
        <p:spPr>
          <a:xfrm>
            <a:off x="636586" y="3320176"/>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20</a:t>
            </a:r>
            <a:r>
              <a:rPr lang="zh-CN" altLang="en-US" sz="2000" b="1">
                <a:solidFill>
                  <a:schemeClr val="lt1">
                    <a:lumMod val="100000"/>
                  </a:schemeClr>
                </a:solidFill>
                <a:latin typeface="+mn-ea"/>
                <a:cs typeface="+mn-ea"/>
                <a:sym typeface="+mn-ea"/>
              </a:rPr>
              <a:t>世纪</a:t>
            </a:r>
            <a:r>
              <a:rPr lang="en-US" altLang="zh-CN" sz="2000" b="1">
                <a:solidFill>
                  <a:schemeClr val="lt1">
                    <a:lumMod val="100000"/>
                  </a:schemeClr>
                </a:solidFill>
                <a:latin typeface="+mn-ea"/>
                <a:cs typeface="+mn-ea"/>
                <a:sym typeface="+mn-ea"/>
              </a:rPr>
              <a:t>80</a:t>
            </a:r>
            <a:r>
              <a:rPr lang="zh-CN" altLang="en-US" sz="2000" b="1">
                <a:solidFill>
                  <a:schemeClr val="lt1">
                    <a:lumMod val="100000"/>
                  </a:schemeClr>
                </a:solidFill>
                <a:latin typeface="+mn-ea"/>
                <a:cs typeface="+mn-ea"/>
                <a:sym typeface="+mn-ea"/>
              </a:rPr>
              <a:t>年代</a:t>
            </a:r>
            <a:endParaRPr lang="zh-CN" altLang="en-US" sz="2000" b="1">
              <a:solidFill>
                <a:schemeClr val="lt1">
                  <a:lumMod val="100000"/>
                </a:schemeClr>
              </a:solidFill>
              <a:latin typeface="+mn-ea"/>
              <a:cs typeface="+mn-ea"/>
              <a:sym typeface="+mn-ea"/>
            </a:endParaRPr>
          </a:p>
          <a:p>
            <a:pPr algn="ctr">
              <a:spcBef>
                <a:spcPct val="0"/>
              </a:spcBef>
              <a:spcAft>
                <a:spcPct val="0"/>
              </a:spcAft>
            </a:pPr>
            <a:endParaRPr lang="zh-CN" altLang="en-US" sz="2000" b="1">
              <a:solidFill>
                <a:schemeClr val="lt1">
                  <a:lumMod val="100000"/>
                </a:schemeClr>
              </a:solidFill>
              <a:latin typeface="+mn-ea"/>
              <a:cs typeface="+mn-ea"/>
              <a:sym typeface="+mn-ea"/>
            </a:endParaRPr>
          </a:p>
        </p:txBody>
      </p:sp>
      <p:sp>
        <p:nvSpPr>
          <p:cNvPr id="12" name="圆角矩形 11"/>
          <p:cNvSpPr/>
          <p:nvPr>
            <p:custDataLst>
              <p:tags r:id="rId4"/>
            </p:custDataLst>
          </p:nvPr>
        </p:nvSpPr>
        <p:spPr>
          <a:xfrm>
            <a:off x="2943860" y="1358900"/>
            <a:ext cx="8154670"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sym typeface="+mn-ea"/>
              </a:rPr>
              <a:t>软件工程的概念、框架、方法和手段基本形成，其被称为第一代软件工程，即传统软件公测好难过。代表：结构化分析、结构化设计、结构化编程方法。</a:t>
            </a:r>
            <a:endParaRPr lang="zh-CN" altLang="en-US" sz="1600">
              <a:sym typeface="+mn-ea"/>
            </a:endParaRPr>
          </a:p>
        </p:txBody>
      </p:sp>
      <p:sp>
        <p:nvSpPr>
          <p:cNvPr id="36" name="圆角矩形 35"/>
          <p:cNvSpPr/>
          <p:nvPr>
            <p:custDataLst>
              <p:tags r:id="rId5"/>
            </p:custDataLst>
          </p:nvPr>
        </p:nvSpPr>
        <p:spPr>
          <a:xfrm>
            <a:off x="636586" y="166473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20</a:t>
            </a:r>
            <a:r>
              <a:rPr lang="zh-CN" altLang="en-US" sz="2000" b="1">
                <a:solidFill>
                  <a:schemeClr val="lt1">
                    <a:lumMod val="100000"/>
                  </a:schemeClr>
                </a:solidFill>
                <a:latin typeface="+mn-ea"/>
                <a:cs typeface="+mn-ea"/>
                <a:sym typeface="+mn-ea"/>
              </a:rPr>
              <a:t>世纪</a:t>
            </a:r>
            <a:r>
              <a:rPr lang="en-US" altLang="zh-CN" sz="2000" b="1">
                <a:solidFill>
                  <a:schemeClr val="lt1">
                    <a:lumMod val="100000"/>
                  </a:schemeClr>
                </a:solidFill>
                <a:latin typeface="+mn-ea"/>
                <a:cs typeface="+mn-ea"/>
                <a:sym typeface="+mn-ea"/>
              </a:rPr>
              <a:t>70</a:t>
            </a:r>
            <a:r>
              <a:rPr lang="zh-CN" altLang="en-US" sz="2000" b="1">
                <a:solidFill>
                  <a:schemeClr val="lt1">
                    <a:lumMod val="100000"/>
                  </a:schemeClr>
                </a:solidFill>
                <a:latin typeface="+mn-ea"/>
                <a:cs typeface="+mn-ea"/>
                <a:sym typeface="+mn-ea"/>
              </a:rPr>
              <a:t>年代</a:t>
            </a:r>
            <a:endParaRPr lang="zh-CN" altLang="en-US" sz="2000" b="1">
              <a:solidFill>
                <a:schemeClr val="lt1">
                  <a:lumMod val="100000"/>
                </a:schemeClr>
              </a:solidFill>
              <a:latin typeface="+mn-ea"/>
              <a:cs typeface="+mn-ea"/>
              <a:sym typeface="+mn-ea"/>
            </a:endParaRPr>
          </a:p>
        </p:txBody>
      </p:sp>
      <p:sp>
        <p:nvSpPr>
          <p:cNvPr id="13" name="矩形 12"/>
          <p:cNvSpPr/>
          <p:nvPr>
            <p:custDataLst>
              <p:tags r:id="rId6"/>
            </p:custDataLst>
          </p:nvPr>
        </p:nvSpPr>
        <p:spPr>
          <a:xfrm>
            <a:off x="2969895" y="1582420"/>
            <a:ext cx="8526780" cy="1198880"/>
          </a:xfrm>
          <a:prstGeom prst="rect">
            <a:avLst/>
          </a:prstGeom>
          <a:noFill/>
        </p:spPr>
        <p:txBody>
          <a:bodyPr wrap="square" lIns="0" tIns="0" rIns="0" bIns="0" rtlCol="0" anchor="ctr" anchorCtr="false">
            <a:noAutofit/>
          </a:bodyPr>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16" name="圆角矩形 15"/>
          <p:cNvSpPr/>
          <p:nvPr>
            <p:custDataLst>
              <p:tags r:id="rId7"/>
            </p:custDataLst>
          </p:nvPr>
        </p:nvSpPr>
        <p:spPr>
          <a:xfrm>
            <a:off x="3052445" y="4670425"/>
            <a:ext cx="7724140"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l">
              <a:buClrTx/>
              <a:buSzTx/>
              <a:buFontTx/>
            </a:pPr>
            <a:r>
              <a:rPr lang="zh-CN" altLang="en-US" sz="1600">
                <a:solidFill>
                  <a:schemeClr val="tx1"/>
                </a:solidFill>
                <a:sym typeface="+mn-ea"/>
              </a:rPr>
              <a:t>软件开发者尝试尽可能地利用可重用组件来组装新的应用软件系统。到目前为止，组件技术的研究和发展形成了新一代软件工程，即第三代软件工程。</a:t>
            </a:r>
            <a:endParaRPr lang="zh-CN" altLang="en-US" sz="1600">
              <a:solidFill>
                <a:schemeClr val="tx1"/>
              </a:solidFill>
              <a:sym typeface="+mn-ea"/>
            </a:endParaRPr>
          </a:p>
        </p:txBody>
      </p:sp>
      <p:sp>
        <p:nvSpPr>
          <p:cNvPr id="18" name="圆角矩形 35"/>
          <p:cNvSpPr/>
          <p:nvPr>
            <p:custDataLst>
              <p:tags r:id="rId8"/>
            </p:custDataLst>
          </p:nvPr>
        </p:nvSpPr>
        <p:spPr>
          <a:xfrm>
            <a:off x="636586" y="4976257"/>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20</a:t>
            </a:r>
            <a:r>
              <a:rPr lang="zh-CN" altLang="en-US" sz="2000" b="1">
                <a:solidFill>
                  <a:schemeClr val="lt1">
                    <a:lumMod val="100000"/>
                  </a:schemeClr>
                </a:solidFill>
                <a:latin typeface="+mn-ea"/>
                <a:cs typeface="+mn-ea"/>
                <a:sym typeface="+mn-ea"/>
              </a:rPr>
              <a:t>世纪</a:t>
            </a:r>
            <a:r>
              <a:rPr lang="en-US" altLang="zh-CN" sz="2000" b="1">
                <a:solidFill>
                  <a:schemeClr val="lt1">
                    <a:lumMod val="100000"/>
                  </a:schemeClr>
                </a:solidFill>
                <a:latin typeface="+mn-ea"/>
                <a:cs typeface="+mn-ea"/>
                <a:sym typeface="+mn-ea"/>
              </a:rPr>
              <a:t>90</a:t>
            </a:r>
            <a:r>
              <a:rPr lang="zh-CN" altLang="en-US" sz="2000" b="1">
                <a:solidFill>
                  <a:schemeClr val="lt1">
                    <a:lumMod val="100000"/>
                  </a:schemeClr>
                </a:solidFill>
                <a:latin typeface="+mn-ea"/>
                <a:cs typeface="+mn-ea"/>
                <a:sym typeface="+mn-ea"/>
              </a:rPr>
              <a:t>年代后期</a:t>
            </a:r>
            <a:endParaRPr lang="zh-CN" altLang="en-US" sz="2000" b="1">
              <a:solidFill>
                <a:schemeClr val="lt1">
                  <a:lumMod val="100000"/>
                </a:schemeClr>
              </a:solidFill>
              <a:latin typeface="+mn-ea"/>
              <a:cs typeface="+mn-ea"/>
              <a:sym typeface="+mn-ea"/>
            </a:endParaRPr>
          </a:p>
        </p:txBody>
      </p:sp>
      <p:sp>
        <p:nvSpPr>
          <p:cNvPr id="2" name="矩形 1"/>
          <p:cNvSpPr/>
          <p:nvPr>
            <p:custDataLst>
              <p:tags r:id="rId9"/>
            </p:custDataLst>
          </p:nvPr>
        </p:nvSpPr>
        <p:spPr>
          <a:xfrm>
            <a:off x="2969895" y="4669790"/>
            <a:ext cx="8527415" cy="133286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true"/>
          </p:cNvSpPr>
          <p:nvPr>
            <p:ph type="title"/>
            <p:custDataLst>
              <p:tags r:id="rId1"/>
            </p:custDataLst>
          </p:nvPr>
        </p:nvSpPr>
        <p:spPr/>
        <p:txBody>
          <a:bodyPr/>
          <a:lstStyle/>
          <a:p>
            <a:r>
              <a:rPr lang="zh-CN" altLang="en-US"/>
              <a:t>软件工程的定义和目标</a:t>
            </a:r>
            <a:endParaRPr lang="zh-CN" altLang="en-US"/>
          </a:p>
        </p:txBody>
      </p:sp>
      <p:sp>
        <p:nvSpPr>
          <p:cNvPr id="2" name="Union_#color_$accent1_$accent2-804&amp;11218"/>
          <p:cNvSpPr/>
          <p:nvPr>
            <p:custDataLst>
              <p:tags r:id="rId2"/>
            </p:custDataLst>
          </p:nvPr>
        </p:nvSpPr>
        <p:spPr>
          <a:xfrm>
            <a:off x="1226185" y="1888490"/>
            <a:ext cx="4572000" cy="2532888"/>
          </a:xfrm>
          <a:custGeom>
            <a:avLst/>
            <a:gdLst/>
            <a:ahLst/>
            <a:cxnLst/>
            <a:rect l="l" t="t" r="r" b="b"/>
            <a:pathLst>
              <a:path w="4572000" h="2532888">
                <a:moveTo>
                  <a:pt x="256032" y="0"/>
                </a:moveTo>
                <a:cubicBezTo>
                  <a:pt x="109728" y="0"/>
                  <a:pt x="0" y="109728"/>
                  <a:pt x="0" y="256032"/>
                </a:cubicBezTo>
                <a:lnTo>
                  <a:pt x="0" y="2057400"/>
                </a:lnTo>
                <a:cubicBezTo>
                  <a:pt x="0" y="2194560"/>
                  <a:pt x="109728" y="2313432"/>
                  <a:pt x="256032" y="2313432"/>
                </a:cubicBezTo>
                <a:lnTo>
                  <a:pt x="649224" y="2313432"/>
                </a:lnTo>
                <a:lnTo>
                  <a:pt x="832104" y="2496312"/>
                </a:lnTo>
                <a:cubicBezTo>
                  <a:pt x="886968" y="2551176"/>
                  <a:pt x="960120" y="2551176"/>
                  <a:pt x="1014984" y="2496312"/>
                </a:cubicBezTo>
                <a:lnTo>
                  <a:pt x="1197864" y="2313432"/>
                </a:lnTo>
                <a:lnTo>
                  <a:pt x="4315968" y="2313432"/>
                </a:lnTo>
                <a:cubicBezTo>
                  <a:pt x="4462272" y="2313432"/>
                  <a:pt x="4572000" y="2194560"/>
                  <a:pt x="4572000" y="2057400"/>
                </a:cubicBezTo>
                <a:lnTo>
                  <a:pt x="4572000" y="256032"/>
                </a:lnTo>
                <a:cubicBezTo>
                  <a:pt x="4572000" y="109728"/>
                  <a:pt x="4462272" y="0"/>
                  <a:pt x="4315968" y="0"/>
                </a:cubicBezTo>
                <a:lnTo>
                  <a:pt x="256032" y="0"/>
                </a:lnTo>
              </a:path>
            </a:pathLst>
          </a:custGeom>
          <a:gradFill>
            <a:gsLst>
              <a:gs pos="0">
                <a:schemeClr val="accent1">
                  <a:lumMod val="75000"/>
                </a:schemeClr>
              </a:gs>
              <a:gs pos="100000">
                <a:schemeClr val="accent1"/>
              </a:gs>
            </a:gsLst>
            <a:lin ang="20750833" scaled="false"/>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439200" tIns="396000" rIns="439200" bIns="0">
            <a:noAutofit/>
          </a:bodyPr>
          <a:p>
            <a:pPr algn="just">
              <a:lnSpc>
                <a:spcPct val="150000"/>
              </a:lnSpc>
            </a:pPr>
            <a:r>
              <a:rPr lang="en-US" altLang="zh-CN" sz="1600">
                <a:solidFill>
                  <a:srgbClr val="FFFFFF"/>
                </a:solidFill>
                <a:latin typeface="+mn-ea"/>
                <a:cs typeface="+mn-ea"/>
                <a:sym typeface="+mn-ea"/>
              </a:rPr>
              <a:t>1993</a:t>
            </a:r>
            <a:r>
              <a:rPr lang="zh-CN" altLang="en-US" sz="1600">
                <a:solidFill>
                  <a:srgbClr val="FFFFFF"/>
                </a:solidFill>
                <a:latin typeface="+mn-ea"/>
                <a:cs typeface="+mn-ea"/>
                <a:sym typeface="+mn-ea"/>
              </a:rPr>
              <a:t>年</a:t>
            </a:r>
            <a:r>
              <a:rPr lang="en-US" altLang="zh-CN" sz="1600">
                <a:solidFill>
                  <a:srgbClr val="FFFFFF"/>
                </a:solidFill>
                <a:latin typeface="+mn-ea"/>
                <a:cs typeface="+mn-ea"/>
                <a:sym typeface="+mn-ea"/>
              </a:rPr>
              <a:t>IEEE</a:t>
            </a:r>
            <a:r>
              <a:rPr lang="zh-CN" altLang="en-US" sz="1600">
                <a:solidFill>
                  <a:srgbClr val="FFFFFF"/>
                </a:solidFill>
                <a:latin typeface="+mn-ea"/>
                <a:cs typeface="+mn-ea"/>
                <a:sym typeface="+mn-ea"/>
              </a:rPr>
              <a:t>在软件工程术语汇编中定义软件工程为：</a:t>
            </a:r>
            <a:r>
              <a:rPr lang="en-US" altLang="zh-CN" sz="1600">
                <a:solidFill>
                  <a:srgbClr val="FFFFFF"/>
                </a:solidFill>
                <a:latin typeface="+mn-ea"/>
                <a:cs typeface="+mn-ea"/>
                <a:sym typeface="+mn-ea"/>
              </a:rPr>
              <a:t>“</a:t>
            </a:r>
            <a:r>
              <a:rPr lang="zh-CN" altLang="en-US" sz="1600">
                <a:solidFill>
                  <a:srgbClr val="FFFFFF"/>
                </a:solidFill>
                <a:latin typeface="+mn-ea"/>
                <a:cs typeface="+mn-ea"/>
                <a:sym typeface="+mn-ea"/>
              </a:rPr>
              <a:t>软件工程是将系统化的、规范化的、可度量的方法应用与软件的开发、运行和维护过程。也就是说将工程化应用与软件开发和管理之中。</a:t>
            </a:r>
            <a:endParaRPr lang="zh-CN" altLang="en-US" sz="1600">
              <a:solidFill>
                <a:srgbClr val="FFFFFF"/>
              </a:solidFill>
              <a:latin typeface="+mn-ea"/>
              <a:cs typeface="+mn-ea"/>
              <a:sym typeface="+mn-ea"/>
            </a:endParaRPr>
          </a:p>
        </p:txBody>
      </p:sp>
      <p:sp>
        <p:nvSpPr>
          <p:cNvPr id="4" name="“_#color-824&amp;2665"/>
          <p:cNvSpPr/>
          <p:nvPr>
            <p:custDataLst>
              <p:tags r:id="rId3"/>
            </p:custDataLst>
          </p:nvPr>
        </p:nvSpPr>
        <p:spPr>
          <a:xfrm>
            <a:off x="4892675" y="3598545"/>
            <a:ext cx="448056" cy="384048"/>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noAutofit/>
          </a:bodyPr>
          <a:p>
            <a:endParaRPr lang="zh-CN" altLang="en-US"/>
          </a:p>
        </p:txBody>
      </p:sp>
      <p:sp>
        <p:nvSpPr>
          <p:cNvPr id="7" name="Union_#color_$accent1_$accent2-824&amp;2655"/>
          <p:cNvSpPr/>
          <p:nvPr>
            <p:custDataLst>
              <p:tags r:id="rId4"/>
            </p:custDataLst>
          </p:nvPr>
        </p:nvSpPr>
        <p:spPr>
          <a:xfrm>
            <a:off x="6393815" y="1888490"/>
            <a:ext cx="4572000" cy="2532888"/>
          </a:xfrm>
          <a:custGeom>
            <a:avLst/>
            <a:gdLst/>
            <a:ahLst/>
            <a:cxnLst/>
            <a:rect l="l" t="t" r="r" b="b"/>
            <a:pathLst>
              <a:path w="4572000" h="2532888">
                <a:moveTo>
                  <a:pt x="256032" y="0"/>
                </a:moveTo>
                <a:cubicBezTo>
                  <a:pt x="109728" y="0"/>
                  <a:pt x="0" y="109728"/>
                  <a:pt x="0" y="256032"/>
                </a:cubicBezTo>
                <a:lnTo>
                  <a:pt x="0" y="2057400"/>
                </a:lnTo>
                <a:cubicBezTo>
                  <a:pt x="0" y="2194560"/>
                  <a:pt x="109728" y="2313432"/>
                  <a:pt x="256032" y="2313432"/>
                </a:cubicBezTo>
                <a:lnTo>
                  <a:pt x="649224" y="2313432"/>
                </a:lnTo>
                <a:lnTo>
                  <a:pt x="832104" y="2496312"/>
                </a:lnTo>
                <a:cubicBezTo>
                  <a:pt x="886968" y="2551176"/>
                  <a:pt x="960120" y="2551176"/>
                  <a:pt x="1014984" y="2496312"/>
                </a:cubicBezTo>
                <a:lnTo>
                  <a:pt x="1197864" y="2313432"/>
                </a:lnTo>
                <a:lnTo>
                  <a:pt x="4315968" y="2313432"/>
                </a:lnTo>
                <a:cubicBezTo>
                  <a:pt x="4462272" y="2313432"/>
                  <a:pt x="4572000" y="2194560"/>
                  <a:pt x="4572000" y="2057400"/>
                </a:cubicBezTo>
                <a:lnTo>
                  <a:pt x="4572000" y="256032"/>
                </a:lnTo>
                <a:cubicBezTo>
                  <a:pt x="4572000" y="109728"/>
                  <a:pt x="4462272" y="0"/>
                  <a:pt x="4315968" y="0"/>
                </a:cubicBezTo>
                <a:lnTo>
                  <a:pt x="256032" y="0"/>
                </a:lnTo>
              </a:path>
            </a:pathLst>
          </a:custGeom>
          <a:gradFill>
            <a:gsLst>
              <a:gs pos="0">
                <a:schemeClr val="accent1">
                  <a:lumMod val="75000"/>
                </a:schemeClr>
              </a:gs>
              <a:gs pos="100000">
                <a:schemeClr val="accent1"/>
              </a:gs>
            </a:gsLst>
            <a:lin ang="20750833" scaled="false"/>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439200" tIns="396000" rIns="439200" bIns="0">
            <a:noAutofit/>
          </a:bodyPr>
          <a:p>
            <a:pPr algn="just">
              <a:lnSpc>
                <a:spcPct val="150000"/>
              </a:lnSpc>
            </a:pPr>
            <a:r>
              <a:rPr lang="zh-CN" altLang="en-US" sz="1600">
                <a:solidFill>
                  <a:srgbClr val="FFFFFF"/>
                </a:solidFill>
                <a:latin typeface="+mn-ea"/>
                <a:cs typeface="+mn-ea"/>
                <a:sym typeface="+mn-ea"/>
              </a:rPr>
              <a:t>（</a:t>
            </a:r>
            <a:r>
              <a:rPr lang="en-US" altLang="zh-CN" sz="1600">
                <a:solidFill>
                  <a:srgbClr val="FFFFFF"/>
                </a:solidFill>
                <a:latin typeface="+mn-ea"/>
                <a:cs typeface="+mn-ea"/>
                <a:sym typeface="+mn-ea"/>
              </a:rPr>
              <a:t>1</a:t>
            </a:r>
            <a:r>
              <a:rPr lang="zh-CN" altLang="en-US" sz="1600">
                <a:solidFill>
                  <a:srgbClr val="FFFFFF"/>
                </a:solidFill>
                <a:latin typeface="+mn-ea"/>
                <a:cs typeface="+mn-ea"/>
                <a:sym typeface="+mn-ea"/>
              </a:rPr>
              <a:t>）实现预期的软件功能满足用户要求。</a:t>
            </a:r>
            <a:endParaRPr lang="zh-CN" altLang="en-US" sz="1600">
              <a:solidFill>
                <a:srgbClr val="FFFFFF"/>
              </a:solidFill>
              <a:latin typeface="+mn-ea"/>
              <a:cs typeface="+mn-ea"/>
              <a:sym typeface="+mn-ea"/>
            </a:endParaRPr>
          </a:p>
          <a:p>
            <a:pPr algn="just">
              <a:lnSpc>
                <a:spcPct val="150000"/>
              </a:lnSpc>
            </a:pPr>
            <a:r>
              <a:rPr lang="zh-CN" altLang="en-US" sz="1600">
                <a:solidFill>
                  <a:srgbClr val="FFFFFF"/>
                </a:solidFill>
                <a:latin typeface="+mn-ea"/>
                <a:cs typeface="+mn-ea"/>
                <a:sym typeface="+mn-ea"/>
              </a:rPr>
              <a:t>（</a:t>
            </a:r>
            <a:r>
              <a:rPr lang="en-US" altLang="zh-CN" sz="1600">
                <a:solidFill>
                  <a:srgbClr val="FFFFFF"/>
                </a:solidFill>
                <a:latin typeface="+mn-ea"/>
                <a:cs typeface="+mn-ea"/>
                <a:sym typeface="+mn-ea"/>
              </a:rPr>
              <a:t>2</a:t>
            </a:r>
            <a:r>
              <a:rPr lang="zh-CN" altLang="en-US" sz="1600">
                <a:solidFill>
                  <a:srgbClr val="FFFFFF"/>
                </a:solidFill>
                <a:latin typeface="+mn-ea"/>
                <a:cs typeface="+mn-ea"/>
                <a:sym typeface="+mn-ea"/>
              </a:rPr>
              <a:t>）增强软件过程的可见性和可控性。</a:t>
            </a:r>
            <a:endParaRPr lang="zh-CN" altLang="en-US" sz="1600">
              <a:solidFill>
                <a:srgbClr val="FFFFFF"/>
              </a:solidFill>
              <a:latin typeface="+mn-ea"/>
              <a:cs typeface="+mn-ea"/>
              <a:sym typeface="+mn-ea"/>
            </a:endParaRPr>
          </a:p>
          <a:p>
            <a:pPr algn="just">
              <a:lnSpc>
                <a:spcPct val="150000"/>
              </a:lnSpc>
            </a:pPr>
            <a:r>
              <a:rPr lang="zh-CN" altLang="en-US" sz="1600">
                <a:solidFill>
                  <a:srgbClr val="FFFFFF"/>
                </a:solidFill>
                <a:latin typeface="+mn-ea"/>
                <a:cs typeface="+mn-ea"/>
                <a:sym typeface="+mn-ea"/>
              </a:rPr>
              <a:t>（</a:t>
            </a:r>
            <a:r>
              <a:rPr lang="en-US" altLang="zh-CN" sz="1600">
                <a:solidFill>
                  <a:srgbClr val="FFFFFF"/>
                </a:solidFill>
                <a:latin typeface="+mn-ea"/>
                <a:cs typeface="+mn-ea"/>
                <a:sym typeface="+mn-ea"/>
              </a:rPr>
              <a:t>3</a:t>
            </a:r>
            <a:r>
              <a:rPr lang="zh-CN" altLang="en-US" sz="1600">
                <a:solidFill>
                  <a:srgbClr val="FFFFFF"/>
                </a:solidFill>
                <a:latin typeface="+mn-ea"/>
                <a:cs typeface="+mn-ea"/>
                <a:sym typeface="+mn-ea"/>
              </a:rPr>
              <a:t>）提高开发软件的可维护性。</a:t>
            </a:r>
            <a:endParaRPr lang="zh-CN" altLang="en-US" sz="1600">
              <a:solidFill>
                <a:srgbClr val="FFFFFF"/>
              </a:solidFill>
              <a:latin typeface="+mn-ea"/>
              <a:cs typeface="+mn-ea"/>
              <a:sym typeface="+mn-ea"/>
            </a:endParaRPr>
          </a:p>
          <a:p>
            <a:pPr algn="just">
              <a:lnSpc>
                <a:spcPct val="150000"/>
              </a:lnSpc>
            </a:pPr>
            <a:r>
              <a:rPr lang="zh-CN" altLang="en-US" sz="1600">
                <a:solidFill>
                  <a:srgbClr val="FFFFFF"/>
                </a:solidFill>
                <a:latin typeface="+mn-ea"/>
                <a:cs typeface="+mn-ea"/>
                <a:sym typeface="+mn-ea"/>
              </a:rPr>
              <a:t>（</a:t>
            </a:r>
            <a:r>
              <a:rPr lang="en-US" altLang="zh-CN" sz="1600">
                <a:solidFill>
                  <a:srgbClr val="FFFFFF"/>
                </a:solidFill>
                <a:latin typeface="+mn-ea"/>
                <a:cs typeface="+mn-ea"/>
                <a:sym typeface="+mn-ea"/>
              </a:rPr>
              <a:t>4</a:t>
            </a:r>
            <a:r>
              <a:rPr lang="zh-CN" altLang="en-US" sz="1600">
                <a:solidFill>
                  <a:srgbClr val="FFFFFF"/>
                </a:solidFill>
                <a:latin typeface="+mn-ea"/>
                <a:cs typeface="+mn-ea"/>
                <a:sym typeface="+mn-ea"/>
              </a:rPr>
              <a:t>）提高开发生产率，及时交付使用。</a:t>
            </a:r>
            <a:endParaRPr lang="en-US" altLang="zh-CN" sz="1600">
              <a:solidFill>
                <a:srgbClr val="FFFFFF"/>
              </a:solidFill>
              <a:latin typeface="+mn-ea"/>
              <a:cs typeface="+mn-ea"/>
              <a:sym typeface="+mn-ea"/>
            </a:endParaRPr>
          </a:p>
        </p:txBody>
      </p:sp>
      <p:pic>
        <p:nvPicPr>
          <p:cNvPr id="8" name="图片 7" descr="/data/temp/f07d5ed5-9c1a-11ef-9c6d-766ca3f0055e.jpg@base@tag=imgScale&amp;m=1&amp;w=247&amp;h=247&amp;q=95f07d5ed5-9c1a-11ef-9c6d-766ca3f0055e"/>
          <p:cNvPicPr>
            <a:picLocks noChangeAspect="true"/>
          </p:cNvPicPr>
          <p:nvPr>
            <p:custDataLst>
              <p:tags r:id="rId5"/>
            </p:custDataLst>
          </p:nvPr>
        </p:nvPicPr>
        <p:blipFill>
          <a:blip r:embed="rId6"/>
          <a:srcRect l="18750" r="4062"/>
          <a:stretch>
            <a:fillRect/>
          </a:stretch>
        </p:blipFill>
        <p:spPr>
          <a:xfrm>
            <a:off x="1708785" y="4637405"/>
            <a:ext cx="889000" cy="889000"/>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9" name="矩形 8"/>
          <p:cNvSpPr/>
          <p:nvPr>
            <p:custDataLst>
              <p:tags r:id="rId7"/>
            </p:custDataLst>
          </p:nvPr>
        </p:nvSpPr>
        <p:spPr>
          <a:xfrm>
            <a:off x="2826385" y="4703445"/>
            <a:ext cx="2876268" cy="756338"/>
          </a:xfrm>
          <a:prstGeom prst="rect">
            <a:avLst/>
          </a:prstGeom>
          <a:noFill/>
        </p:spPr>
        <p:txBody>
          <a:bodyPr wrap="square" lIns="0" tIns="0" rIns="0" bIns="0" rtlCol="0" anchor="ctr" anchorCtr="false">
            <a:noAutofit/>
          </a:bodyPr>
          <a:p>
            <a:pPr>
              <a:spcBef>
                <a:spcPct val="0"/>
              </a:spcBef>
              <a:spcAft>
                <a:spcPct val="0"/>
              </a:spcAft>
            </a:pPr>
            <a:r>
              <a:rPr lang="zh-CN" altLang="en-US" sz="2400" b="1" dirty="0">
                <a:solidFill>
                  <a:schemeClr val="accent1"/>
                </a:solidFill>
                <a:latin typeface="+mn-ea"/>
                <a:cs typeface="+mn-ea"/>
                <a:sym typeface="+mn-ea"/>
              </a:rPr>
              <a:t>定义</a:t>
            </a:r>
            <a:endParaRPr lang="zh-CN" altLang="en-US" sz="2400" b="1" dirty="0">
              <a:solidFill>
                <a:schemeClr val="accent1"/>
              </a:solidFill>
              <a:latin typeface="+mn-ea"/>
              <a:cs typeface="+mn-ea"/>
              <a:sym typeface="+mn-ea"/>
            </a:endParaRPr>
          </a:p>
        </p:txBody>
      </p:sp>
      <p:sp>
        <p:nvSpPr>
          <p:cNvPr id="10" name="“_#color-824&amp;2668"/>
          <p:cNvSpPr/>
          <p:nvPr>
            <p:custDataLst>
              <p:tags r:id="rId8"/>
            </p:custDataLst>
          </p:nvPr>
        </p:nvSpPr>
        <p:spPr>
          <a:xfrm>
            <a:off x="10060941" y="3598545"/>
            <a:ext cx="448056" cy="384048"/>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noAutofit/>
          </a:bodyPr>
          <a:p>
            <a:endParaRPr lang="zh-CN" altLang="en-US"/>
          </a:p>
        </p:txBody>
      </p:sp>
      <p:sp>
        <p:nvSpPr>
          <p:cNvPr id="11" name="矩形 10"/>
          <p:cNvSpPr/>
          <p:nvPr>
            <p:custDataLst>
              <p:tags r:id="rId9"/>
            </p:custDataLst>
          </p:nvPr>
        </p:nvSpPr>
        <p:spPr>
          <a:xfrm>
            <a:off x="7994016" y="4703445"/>
            <a:ext cx="2876268" cy="756338"/>
          </a:xfrm>
          <a:prstGeom prst="rect">
            <a:avLst/>
          </a:prstGeom>
          <a:noFill/>
        </p:spPr>
        <p:txBody>
          <a:bodyPr wrap="square" lIns="0" tIns="0" rIns="0" bIns="0" rtlCol="0" anchor="ctr" anchorCtr="false">
            <a:noAutofit/>
          </a:bodyPr>
          <a:p>
            <a:pPr>
              <a:spcBef>
                <a:spcPct val="0"/>
              </a:spcBef>
              <a:spcAft>
                <a:spcPct val="0"/>
              </a:spcAft>
            </a:pPr>
            <a:r>
              <a:rPr lang="zh-CN" altLang="en-US" sz="2400" b="1">
                <a:solidFill>
                  <a:schemeClr val="accent1"/>
                </a:solidFill>
                <a:latin typeface="+mn-ea"/>
                <a:cs typeface="+mn-ea"/>
                <a:sym typeface="+mn-ea"/>
              </a:rPr>
              <a:t>目标</a:t>
            </a:r>
            <a:endParaRPr lang="zh-CN" altLang="en-US" sz="2400" b="1">
              <a:solidFill>
                <a:schemeClr val="accent1"/>
              </a:solidFill>
              <a:latin typeface="+mn-ea"/>
              <a:cs typeface="+mn-ea"/>
              <a:sym typeface="+mn-ea"/>
            </a:endParaRPr>
          </a:p>
        </p:txBody>
      </p:sp>
      <p:pic>
        <p:nvPicPr>
          <p:cNvPr id="12" name="图片 11" descr="/data/temp/f07d5f04-9c1a-11ef-9c6d-766ca3f0055e.jpg@base@tag=imgScale&amp;m=1&amp;w=247&amp;h=247&amp;q=95f07d5f04-9c1a-11ef-9c6d-766ca3f0055e"/>
          <p:cNvPicPr>
            <a:picLocks noChangeAspect="true"/>
          </p:cNvPicPr>
          <p:nvPr>
            <p:custDataLst>
              <p:tags r:id="rId10"/>
            </p:custDataLst>
          </p:nvPr>
        </p:nvPicPr>
        <p:blipFill>
          <a:blip r:embed="rId11"/>
          <a:srcRect l="16622" r="16622"/>
          <a:stretch>
            <a:fillRect/>
          </a:stretch>
        </p:blipFill>
        <p:spPr>
          <a:xfrm>
            <a:off x="6908801" y="4638040"/>
            <a:ext cx="888365" cy="888365"/>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Tree>
    <p:custDataLst>
      <p:tags r:id="rId1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custDataLst>
              <p:tags r:id="rId1"/>
            </p:custDataLst>
          </p:nvPr>
        </p:nvSpPr>
        <p:spPr/>
        <p:txBody>
          <a:bodyPr/>
          <a:lstStyle/>
          <a:p>
            <a:r>
              <a:rPr lang="zh-CN" altLang="en-US"/>
              <a:t>软件工程的</a:t>
            </a:r>
            <a:r>
              <a:rPr lang="en-US" altLang="zh-CN"/>
              <a:t>7</a:t>
            </a:r>
            <a:r>
              <a:rPr>
                <a:ea typeface="宋体" pitchFamily="2" charset="-122"/>
              </a:rPr>
              <a:t>条基本原理</a:t>
            </a:r>
            <a:endParaRPr>
              <a:ea typeface="宋体" pitchFamily="2" charset="-122"/>
            </a:endParaRPr>
          </a:p>
        </p:txBody>
      </p:sp>
      <p:sp>
        <p:nvSpPr>
          <p:cNvPr id="5" name="矩形 4"/>
          <p:cNvSpPr/>
          <p:nvPr>
            <p:custDataLst>
              <p:tags r:id="rId2"/>
            </p:custDataLst>
          </p:nvPr>
        </p:nvSpPr>
        <p:spPr>
          <a:xfrm>
            <a:off x="544830" y="1588135"/>
            <a:ext cx="10544175" cy="740410"/>
          </a:xfrm>
          <a:prstGeom prst="rect">
            <a:avLst/>
          </a:prstGeom>
          <a:noFill/>
        </p:spPr>
        <p:txBody>
          <a:bodyPr wrap="square" lIns="360045" tIns="0" rIns="0" bIns="0" rtlCol="0" anchor="t" anchorCtr="false">
            <a:noAutofit/>
          </a:bodyPr>
          <a:p>
            <a:pPr>
              <a:lnSpc>
                <a:spcPct val="150000"/>
              </a:lnSpc>
              <a:spcBef>
                <a:spcPct val="0"/>
              </a:spcBef>
              <a:spcAft>
                <a:spcPct val="0"/>
              </a:spcAft>
            </a:pPr>
            <a:r>
              <a:rPr lang="zh-CN" altLang="en-US" sz="1400">
                <a:solidFill>
                  <a:schemeClr val="tx1">
                    <a:lumMod val="65000"/>
                    <a:lumOff val="35000"/>
                  </a:schemeClr>
                </a:solidFill>
                <a:latin typeface="+mn-ea"/>
                <a:cs typeface="+mn-ea"/>
              </a:rPr>
              <a:t>在软件开发与维护的漫长生命过程中，需要完成许多性质各异的工作。因此，应该把软件生命周期划分成若干个阶段，并相应地制定出切实可行的计划，按照计划对软件的开发</a:t>
            </a:r>
            <a:r>
              <a:rPr lang="en-US" altLang="zh-CN" sz="1400">
                <a:solidFill>
                  <a:schemeClr val="tx1">
                    <a:lumMod val="65000"/>
                    <a:lumOff val="35000"/>
                  </a:schemeClr>
                </a:solidFill>
                <a:latin typeface="+mn-ea"/>
                <a:cs typeface="+mn-ea"/>
              </a:rPr>
              <a:t> </a:t>
            </a:r>
            <a:r>
              <a:rPr lang="zh-CN" altLang="en-US" sz="1400">
                <a:solidFill>
                  <a:schemeClr val="tx1">
                    <a:lumMod val="65000"/>
                    <a:lumOff val="35000"/>
                  </a:schemeClr>
                </a:solidFill>
                <a:latin typeface="+mn-ea"/>
                <a:cs typeface="+mn-ea"/>
              </a:rPr>
              <a:t>与维护工作进行控制。</a:t>
            </a:r>
            <a:endParaRPr lang="zh-CN" altLang="en-US" sz="1400">
              <a:solidFill>
                <a:schemeClr val="tx1">
                  <a:lumMod val="65000"/>
                  <a:lumOff val="35000"/>
                </a:schemeClr>
              </a:solidFill>
              <a:latin typeface="+mn-ea"/>
              <a:cs typeface="+mn-ea"/>
            </a:endParaRPr>
          </a:p>
        </p:txBody>
      </p:sp>
      <p:sp>
        <p:nvSpPr>
          <p:cNvPr id="6" name="矩形 5"/>
          <p:cNvSpPr/>
          <p:nvPr>
            <p:custDataLst>
              <p:tags r:id="rId3"/>
            </p:custDataLst>
          </p:nvPr>
        </p:nvSpPr>
        <p:spPr>
          <a:xfrm>
            <a:off x="544830" y="1350645"/>
            <a:ext cx="10544175" cy="234950"/>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charset="0"/>
              <a:buChar char="l"/>
            </a:pPr>
            <a:r>
              <a:rPr lang="zh-CN" altLang="en-US" sz="1600" b="1">
                <a:solidFill>
                  <a:schemeClr val="accent1"/>
                </a:solidFill>
                <a:latin typeface="+mn-ea"/>
                <a:cs typeface="+mn-ea"/>
              </a:rPr>
              <a:t>用分阶段的生命周期计划严格管理</a:t>
            </a:r>
            <a:endParaRPr lang="zh-CN" altLang="en-US" sz="1600" b="1">
              <a:solidFill>
                <a:schemeClr val="accent1"/>
              </a:solidFill>
              <a:latin typeface="+mn-ea"/>
              <a:cs typeface="+mn-ea"/>
            </a:endParaRPr>
          </a:p>
        </p:txBody>
      </p:sp>
      <p:sp>
        <p:nvSpPr>
          <p:cNvPr id="7" name="矩形 6"/>
          <p:cNvSpPr/>
          <p:nvPr>
            <p:custDataLst>
              <p:tags r:id="rId4"/>
            </p:custDataLst>
          </p:nvPr>
        </p:nvSpPr>
        <p:spPr>
          <a:xfrm>
            <a:off x="647065" y="3018155"/>
            <a:ext cx="10544810" cy="716915"/>
          </a:xfrm>
          <a:prstGeom prst="rect">
            <a:avLst/>
          </a:prstGeom>
          <a:noFill/>
        </p:spPr>
        <p:txBody>
          <a:bodyPr wrap="square" lIns="360045" tIns="0" rIns="0" bIns="0" rtlCol="0" anchor="t" anchorCtr="false">
            <a:noAutofit/>
          </a:bodyPr>
          <a:p>
            <a:pPr>
              <a:lnSpc>
                <a:spcPct val="150000"/>
              </a:lnSpc>
              <a:spcBef>
                <a:spcPct val="0"/>
              </a:spcBef>
              <a:spcAft>
                <a:spcPct val="0"/>
              </a:spcAft>
            </a:pPr>
            <a:r>
              <a:rPr lang="zh-CN" altLang="en-US" sz="1400" dirty="0">
                <a:solidFill>
                  <a:schemeClr val="tx1">
                    <a:lumMod val="65000"/>
                    <a:lumOff val="35000"/>
                  </a:schemeClr>
                </a:solidFill>
                <a:latin typeface="+mn-ea"/>
                <a:cs typeface="+mn-ea"/>
              </a:rPr>
              <a:t>软件质量保证工作不能等到编码阶段结束之后再进行，错误发现与改正的越晚，所付出的代价越高。因此每个阶段都应该进行严格的评审，以便尽早发现软件开发过程中的错误，这是一条必须遵守的重要原则。</a:t>
            </a:r>
            <a:endParaRPr lang="zh-CN" altLang="en-US" sz="1400" dirty="0">
              <a:solidFill>
                <a:schemeClr val="tx1">
                  <a:lumMod val="65000"/>
                  <a:lumOff val="35000"/>
                </a:schemeClr>
              </a:solidFill>
              <a:latin typeface="+mn-ea"/>
              <a:cs typeface="+mn-ea"/>
            </a:endParaRPr>
          </a:p>
        </p:txBody>
      </p:sp>
      <p:sp>
        <p:nvSpPr>
          <p:cNvPr id="8" name="矩形 7"/>
          <p:cNvSpPr/>
          <p:nvPr>
            <p:custDataLst>
              <p:tags r:id="rId5"/>
            </p:custDataLst>
          </p:nvPr>
        </p:nvSpPr>
        <p:spPr>
          <a:xfrm>
            <a:off x="512445" y="2446655"/>
            <a:ext cx="10679430" cy="416560"/>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charset="0"/>
              <a:buChar char="l"/>
            </a:pPr>
            <a:r>
              <a:rPr lang="zh-CN" altLang="en-US" sz="1600" b="1">
                <a:solidFill>
                  <a:schemeClr val="accent1"/>
                </a:solidFill>
                <a:latin typeface="+mn-ea"/>
                <a:cs typeface="+mn-ea"/>
              </a:rPr>
              <a:t>坚持进行阶段评审</a:t>
            </a:r>
            <a:r>
              <a:rPr lang="en-US" altLang="zh-CN" sz="1600" b="1">
                <a:solidFill>
                  <a:schemeClr val="accent1"/>
                </a:solidFill>
                <a:latin typeface="+mn-ea"/>
                <a:cs typeface="+mn-ea"/>
              </a:rPr>
              <a:t> </a:t>
            </a:r>
            <a:endParaRPr lang="en-US" altLang="zh-CN" sz="1600" b="1">
              <a:solidFill>
                <a:schemeClr val="accent1"/>
              </a:solidFill>
              <a:latin typeface="+mn-ea"/>
              <a:cs typeface="+mn-ea"/>
            </a:endParaRPr>
          </a:p>
        </p:txBody>
      </p:sp>
      <p:sp>
        <p:nvSpPr>
          <p:cNvPr id="10" name="矩形 9"/>
          <p:cNvSpPr/>
          <p:nvPr>
            <p:custDataLst>
              <p:tags r:id="rId6"/>
            </p:custDataLst>
          </p:nvPr>
        </p:nvSpPr>
        <p:spPr>
          <a:xfrm>
            <a:off x="544830" y="4599940"/>
            <a:ext cx="10551795" cy="626110"/>
          </a:xfrm>
          <a:prstGeom prst="rect">
            <a:avLst/>
          </a:prstGeom>
          <a:noFill/>
        </p:spPr>
        <p:txBody>
          <a:bodyPr wrap="square" lIns="360045" tIns="0" rIns="0" bIns="0" rtlCol="0" anchor="t" anchorCtr="false">
            <a:noAutofit/>
          </a:bodyPr>
          <a:p>
            <a:pPr>
              <a:lnSpc>
                <a:spcPct val="150000"/>
              </a:lnSpc>
              <a:spcBef>
                <a:spcPct val="0"/>
              </a:spcBef>
              <a:spcAft>
                <a:spcPct val="0"/>
              </a:spcAft>
            </a:pPr>
            <a:r>
              <a:rPr lang="zh-CN" altLang="en-US" sz="1400">
                <a:solidFill>
                  <a:schemeClr val="tx1">
                    <a:lumMod val="65000"/>
                    <a:lumOff val="35000"/>
                  </a:schemeClr>
                </a:solidFill>
                <a:latin typeface="+mn-ea"/>
                <a:cs typeface="+mn-ea"/>
              </a:rPr>
              <a:t>在软件开发过程中，只能依靠科学的产品控制技术来改变需求。其中最主要的技术是实行基准配置管理，即对一切有关修改软件的建议，需按照严格的规程进行评审和及控制，获得批准以后实施改变。</a:t>
            </a:r>
            <a:endParaRPr lang="zh-CN" altLang="en-US" sz="1400">
              <a:solidFill>
                <a:schemeClr val="tx1">
                  <a:lumMod val="65000"/>
                  <a:lumOff val="35000"/>
                </a:schemeClr>
              </a:solidFill>
              <a:latin typeface="+mn-ea"/>
              <a:cs typeface="+mn-ea"/>
            </a:endParaRPr>
          </a:p>
        </p:txBody>
      </p:sp>
      <p:sp>
        <p:nvSpPr>
          <p:cNvPr id="9" name="矩形 8"/>
          <p:cNvSpPr/>
          <p:nvPr>
            <p:custDataLst>
              <p:tags r:id="rId7"/>
            </p:custDataLst>
          </p:nvPr>
        </p:nvSpPr>
        <p:spPr>
          <a:xfrm>
            <a:off x="544845" y="4105580"/>
            <a:ext cx="4978546" cy="235407"/>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charset="0"/>
              <a:buChar char="l"/>
            </a:pPr>
            <a:r>
              <a:rPr lang="zh-CN" altLang="en-US" sz="1600" b="1">
                <a:solidFill>
                  <a:schemeClr val="accent1"/>
                </a:solidFill>
                <a:latin typeface="+mn-ea"/>
                <a:cs typeface="+mn-ea"/>
              </a:rPr>
              <a:t>实行严格的产品控制</a:t>
            </a:r>
            <a:endParaRPr lang="zh-CN" altLang="en-US" sz="1600" b="1">
              <a:solidFill>
                <a:schemeClr val="accent1"/>
              </a:solidFill>
              <a:latin typeface="+mn-ea"/>
              <a:cs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1.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16.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CONTENT_GROUP_TYPE" val="contentchip"/>
</p:tagLst>
</file>

<file path=ppt/tags/tag117.xml><?xml version="1.0" encoding="utf-8"?>
<p:tagLst xmlns:p="http://schemas.openxmlformats.org/presentationml/2006/main">
  <p:tag name="KSO_WM_UNIT_ISCONTENTSTITLE" val="0"/>
  <p:tag name="KSO_WM_UNIT_ISNUMDGMTITLE" val="0"/>
  <p:tag name="KSO_WM_UNIT_PRESET_TEXT" val="THANK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266"/>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66"/>
</p:tagLst>
</file>

<file path=ppt/tags/tag128.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66"/>
  <p:tag name="KSO_WM_SPECIAL_SOURCE" val="bdnull"/>
  <p:tag name="KSO_WM_TEMPLATE_THUMBS_INDEX" val="1、9"/>
</p:tagLst>
</file>

<file path=ppt/tags/tag1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1*a*1"/>
  <p:tag name="KSO_WM_TEMPLATE_CATEGORY" val="custom"/>
  <p:tag name="KSO_WM_TEMPLATE_INDEX" val="20230266"/>
  <p:tag name="KSO_WM_UNIT_LAYERLEVEL" val="1"/>
  <p:tag name="KSO_WM_TAG_VERSION" val="3.0"/>
  <p:tag name="KSO_WM_BEAUTIFY_FLAG" val="#wm#"/>
  <p:tag name="KSO_WM_UNIT_CONTENT_GROUP_TYPE" val="contentchip"/>
  <p:tag name="KSO_WM_UNIT_PRESET_TEXT" val="单击添加&#10;文档标题内容"/>
  <p:tag name="KSO_WM_UNIT_TEXT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266_1*f*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131.xml><?xml version="1.0" encoding="utf-8"?>
<p:tagLst xmlns:p="http://schemas.openxmlformats.org/presentationml/2006/main">
  <p:tag name="KSO_WM_SLIDE_ID" val="custom20230266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266"/>
  <p:tag name="KSO_WM_SLIDE_TYPE" val="title"/>
  <p:tag name="KSO_WM_SLIDE_SUBTYPE" val="pureTxt"/>
  <p:tag name="KSO_WM_SLIDE_LAYOUT" val="a_f"/>
  <p:tag name="KSO_WM_SLIDE_LAYOUT_CNT" val="1_1"/>
  <p:tag name="KSO_WM_SPECIAL_SOURCE" val="bdnull"/>
  <p:tag name="KSO_WM_TEMPLATE_THUMBS_INDEX" val="1、9"/>
  <p:tag name="KSO_WM_SLIDE_CONTENT_AREA" val="{&quot;left&quot;:&quot;70.15&quot;,&quot;top&quot;:&quot;137.55&quot;,&quot;width&quot;:&quot;465.9&quot;,&quot;height&quot;:&quot;256.5&quot;}"/>
</p:tagLst>
</file>

<file path=ppt/tags/tag132.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6*a*1"/>
  <p:tag name="KSO_WM_TEMPLATE_CATEGORY" val="custom"/>
  <p:tag name="KSO_WM_TEMPLATE_INDEX" val="20230266"/>
  <p:tag name="KSO_WM_UNIT_LAYERLEVEL" val="1"/>
  <p:tag name="KSO_WM_TAG_VERSION" val="3.0"/>
  <p:tag name="KSO_WM_BEAUTIFY_FLAG" val="#wm#"/>
  <p:tag name="KSO_WM_DIAGRAM_GROUP_CODE" val="l1-1"/>
  <p:tag name="KSO_WM_UNIT_TEXT_FILL_FORE_SCHEMECOLOR_INDEX" val="13"/>
  <p:tag name="KSO_WM_UNIT_TEXT_FILL_TYPE" val="1"/>
  <p:tag name="KSO_WM_UNIT_USESOURCEFORMAT_APPLY" val="0"/>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266_6*l_h_i*1_1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1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0266_6*l_h_i*1_2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2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266_6*l_h_i*1_3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3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3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1"/>
  <p:tag name="KSO_WM_UNIT_ID" val="custom20230266_6*l_h_i*1_6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6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6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266_6*l_h_i*1_4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4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4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custom20230266_6*l_h_i*1_5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4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5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5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5.xml><?xml version="1.0" encoding="utf-8"?>
<p:tagLst xmlns:p="http://schemas.openxmlformats.org/presentationml/2006/main">
  <p:tag name="KSO_WM_SLIDE_ID" val="custom20230266_6"/>
  <p:tag name="KSO_WM_TEMPLATE_SUBCATEGORY" val="29"/>
  <p:tag name="KSO_WM_TEMPLATE_MASTER_TYPE" val="0"/>
  <p:tag name="KSO_WM_TEMPLATE_COLOR_TYPE" val="0"/>
  <p:tag name="KSO_WM_SLIDE_ITEM_CNT" val="6"/>
  <p:tag name="KSO_WM_SLIDE_INDEX" val="6"/>
  <p:tag name="KSO_WM_TAG_VERSION" val="3.0"/>
  <p:tag name="KSO_WM_BEAUTIFY_FLAG" val="#wm#"/>
  <p:tag name="KSO_WM_TEMPLATE_CATEGORY" val="custom"/>
  <p:tag name="KSO_WM_TEMPLATE_INDEX" val="20230266"/>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146.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28_1*a*1"/>
  <p:tag name="KSO_WM_TEMPLATE_CATEGORY" val="diagram"/>
  <p:tag name="KSO_WM_TEMPLATE_INDEX" val="2023312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4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48.xml><?xml version="1.0" encoding="utf-8"?>
<p:tagLst xmlns:p="http://schemas.openxmlformats.org/presentationml/2006/main">
  <p:tag name="KSO_WM_DIAGRAM_VERSION" val="3"/>
  <p:tag name="KSO_WM_DIAGRAM_COLOR_TRICK" val="1"/>
  <p:tag name="KSO_WM_DIAGRAM_COLOR_TEXT_CAN_REMOVE" val="n"/>
  <p:tag name="KSO_WM_UNIT_VALUE" val="995*72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128_1*l_h_d*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MH_PIC_SOURCE_TYPE" val="generate_slide_ai*VCG41N1150973800*ai_v1.7.4.241014_ONLINE*1730882497183_2.27_17e465249f71-slide-4"/>
  <p:tag name="KSO_WM_UNIT_LINE_FILL_TYPE" val="2"/>
  <p:tag name="KSO_WM_UNIT_USESOURCEFORMAT_APPLY" val="0"/>
</p:tagLst>
</file>

<file path=ppt/tags/tag1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28_1*l_h_a*1_1_1"/>
  <p:tag name="KSO_WM_TEMPLATE_CATEGORY" val="diagram"/>
  <p:tag name="KSO_WM_TEMPLATE_INDEX" val="20233128"/>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48858642578125,&quot;left&quot;:54.799948422889976,&quot;top&quot;:144.46043119655823,&quot;width&quot;:850.400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128_1*l_h_i*1_1_2"/>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51.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152.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28_1*a*1"/>
  <p:tag name="KSO_WM_TEMPLATE_CATEGORY" val="diagram"/>
  <p:tag name="KSO_WM_TEMPLATE_INDEX" val="2023312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5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54.xml><?xml version="1.0" encoding="utf-8"?>
<p:tagLst xmlns:p="http://schemas.openxmlformats.org/presentationml/2006/main">
  <p:tag name="KSO_WM_DIAGRAM_VERSION" val="3"/>
  <p:tag name="KSO_WM_DIAGRAM_COLOR_TRICK" val="1"/>
  <p:tag name="KSO_WM_DIAGRAM_COLOR_TEXT_CAN_REMOVE" val="n"/>
  <p:tag name="KSO_WM_UNIT_VALUE" val="995*72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128_1*l_h_d*1_2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MH_PIC_SOURCE_TYPE" val="generate_slide_ai*VCG41N1506384477*ai_v1.7.4.241014_ONLINE*1730882497183_2.27_17e465249f71-slide-4"/>
  <p:tag name="KSO_WM_UNIT_LINE_FILL_TYPE" val="2"/>
  <p:tag name="KSO_WM_UNIT_USESOURCEFORMAT_APPLY" val="0"/>
</p:tagLst>
</file>

<file path=ppt/tags/tag1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128_1*l_h_a*1_2_1"/>
  <p:tag name="KSO_WM_TEMPLATE_CATEGORY" val="diagram"/>
  <p:tag name="KSO_WM_TEMPLATE_INDEX" val="20233128"/>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0"/>
</p:tagLst>
</file>

<file path=ppt/tags/tag156.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1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5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6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6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6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3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6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66.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16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28_1*l_h_a*1_1_1"/>
  <p:tag name="KSO_WM_TEMPLATE_CATEGORY" val="diagram"/>
  <p:tag name="KSO_WM_TEMPLATE_INDEX" val="20233128"/>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48858642578125,&quot;left&quot;:54.799948422889976,&quot;top&quot;:144.46043119655823,&quot;width&quot;:850.400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0"/>
</p:tagLst>
</file>

<file path=ppt/tags/tag1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17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7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7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7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78.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3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7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181.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2474_1*a*1"/>
  <p:tag name="KSO_WM_TEMPLATE_CATEGORY" val="diagram"/>
  <p:tag name="KSO_WM_TEMPLATE_INDEX" val="20232474"/>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8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1*l_h_f*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18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74_1*l_h_i*1_1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184.xml><?xml version="1.0" encoding="utf-8"?>
<p:tagLst xmlns:p="http://schemas.openxmlformats.org/presentationml/2006/main">
  <p:tag name="KSO_WM_UNIT_ISNUMDGMTITLE" val="0"/>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1*l_h_f*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UNIT_VALUE" val="54"/>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185.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1*l_h_d*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604354276*ai_v1.7.4.241014_ONLINE*1730882497183_2.27_17e465249f71-slide-6"/>
  <p:tag name="KSO_WM_UNIT_LINE_FILL_TYPE" val="2"/>
  <p:tag name="KSO_WM_UNIT_USESOURCEFORMAT_APPLY" val="0"/>
</p:tagLst>
</file>

<file path=ppt/tags/tag186.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8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74_1*l_h_i*1_2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18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1*l_h_a*1_2_1"/>
  <p:tag name="KSO_WM_TEMPLATE_CATEGORY" val="diagram"/>
  <p:tag name="KSO_WM_TEMPLATE_INDEX" val="20232474"/>
  <p:tag name="KSO_WM_UNIT_LAYERLEVEL" val="1_1_1"/>
  <p:tag name="KSO_WM_TAG_VERSION" val="3.0"/>
  <p:tag name="KSO_WM_BEAUTIFY_FLAG" val="#wm#"/>
  <p:tag name="KSO_WM_UNIT_VALUE" val="12"/>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89.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1*l_h_d*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1462999284*ai_v1.7.4.241014_ONLINE*1730882497183_2.27_17e465249f71-slide-6"/>
  <p:tag name="KSO_WM_UNIT_LINE_FILL_TYPE" val="2"/>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ID" val="diagram20232474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66.91*286.45"/>
  <p:tag name="KSO_WM_SLIDE_POSITION" val="96.545*148.7"/>
  <p:tag name="KSO_WM_DIAGRAM_GROUP_CODE" val="l1-1"/>
  <p:tag name="KSO_WM_SLIDE_DIAGTYPE" val="l"/>
  <p:tag name="KSO_WM_TAG_VERSION" val="3.0"/>
  <p:tag name="KSO_WM_BEAUTIFY_FLAG" val="#wm#"/>
  <p:tag name="KSO_WM_TEMPLATE_CATEGORY" val="custom"/>
  <p:tag name="KSO_WM_TEMPLATE_INDEX" val="20230266"/>
  <p:tag name="KSO_WM_SLIDE_LAYOUT" val="a_l"/>
  <p:tag name="KSO_WM_SLIDE_LAYOUT_CNT" val="1_1"/>
</p:tagLst>
</file>

<file path=ppt/tags/tag19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9"/>
  <p:tag name="KSO_WM_UNIT_TEXT_FILL_FORE_SCHEMECOLOR_INDEX" val="13"/>
  <p:tag name="KSO_WM_UNIT_TEXT_FILL_TYPE" val="1"/>
  <p:tag name="KSO_WM_UNIT_USESOURCEFORMAT_APPLY" val="0"/>
  <p:tag name="KSO_WM_TEMPLATE_INDEX" val="20233280"/>
  <p:tag name="KSO_WM_UNIT_ID" val="custom20233280_1*a*1"/>
  <p:tag name="KSO_WM_UNIT_TEXT_TYPE" val="1"/>
  <p:tag name="KSO_WM_UNIT_PRESET_TEXT" val="单击此处添加标题内容"/>
</p:tagLst>
</file>

<file path=ppt/tags/tag1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30_4*l_h_f*1_1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PRESET_TEXT" val="输入你的智能图形项正文，请尽量言简意赅的阐述观点。"/>
  <p:tag name="KSO_WM_DIAGRAM_MAX_ITEMCNT" val="6"/>
  <p:tag name="KSO_WM_DIAGRAM_MIN_ITEMCNT" val="2"/>
  <p:tag name="KSO_WM_DIAGRAM_VIRTUALLY_FRAME" val="{&quot;height&quot;:393.91709369809604,&quot;left&quot;:32.25,&quot;top&quot;:106.35,&quot;width&quot;:8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30_4*l_h_a*1_1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PRESET_TEXT" val="添加项标题"/>
  <p:tag name="KSO_WM_UNIT_TEXT_FILL_FORE_SCHEMECOLOR_INDEX" val="5"/>
  <p:tag name="KSO_WM_DIAGRAM_MAX_ITEMCNT" val="6"/>
  <p:tag name="KSO_WM_DIAGRAM_MIN_ITEMCNT" val="2"/>
  <p:tag name="KSO_WM_DIAGRAM_VIRTUALLY_FRAME" val="{&quot;height&quot;:393.91709369809604,&quot;left&quot;:32.25,&quot;top&quot;:106.35,&quot;width&quot;:8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USESOURCEFORMAT_APPLY" val="0"/>
</p:tagLst>
</file>

<file path=ppt/tags/tag1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30_4*l_h_f*1_2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93.91709369809604,&quot;left&quot;:32.25,&quot;top&quot;:106.35,&quot;width&quot;:8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形项正文，请尽量言简意赅的阐述观点。"/>
  <p:tag name="KSO_WM_UNIT_TEXT_FILL_FORE_SCHEMECOLOR_INDEX" val="13"/>
  <p:tag name="KSO_WM_UNIT_TEXT_FILL_TYPE" val="1"/>
  <p:tag name="KSO_WM_UNIT_USESOURCEFORMAT_APPLY" val="0"/>
</p:tagLst>
</file>

<file path=ppt/tags/tag1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30_4*l_h_a*1_2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TEXT_FILL_FORE_SCHEMECOLOR_INDEX" val="5"/>
  <p:tag name="KSO_WM_DIAGRAM_MAX_ITEMCNT" val="6"/>
  <p:tag name="KSO_WM_DIAGRAM_MIN_ITEMCNT" val="2"/>
  <p:tag name="KSO_WM_DIAGRAM_VIRTUALLY_FRAME" val="{&quot;height&quot;:393.91709369809604,&quot;left&quot;:32.25,&quot;top&quot;:106.35,&quot;width&quot;:8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TYPE" val="1"/>
  <p:tag name="KSO_WM_UNIT_USESOURCEFORMAT_APPLY" val="0"/>
</p:tagLst>
</file>

<file path=ppt/tags/tag1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30_4*l_h_f*1_3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93.91709369809604,&quot;left&quot;:32.25,&quot;top&quot;:106.35,&quot;width&quot;:8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形项正文，请尽量言简意赅的阐述观点。"/>
  <p:tag name="KSO_WM_UNIT_TEXT_FILL_FORE_SCHEMECOLOR_INDEX" val="13"/>
  <p:tag name="KSO_WM_UNIT_TEXT_FILL_TYPE" val="1"/>
  <p:tag name="KSO_WM_UNIT_USESOURCEFORMAT_APPLY" val="0"/>
</p:tagLst>
</file>

<file path=ppt/tags/tag1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30_4*l_h_a*1_3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TEXT_FILL_FORE_SCHEMECOLOR_INDEX" val="5"/>
  <p:tag name="KSO_WM_DIAGRAM_MAX_ITEMCNT" val="6"/>
  <p:tag name="KSO_WM_DIAGRAM_MIN_ITEMCNT" val="2"/>
  <p:tag name="KSO_WM_DIAGRAM_VIRTUALLY_FRAME" val="{&quot;height&quot;:393.91709369809604,&quot;left&quot;:32.25,&quot;top&quot;:106.35,&quot;width&quot;:8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TYPE" val="1"/>
  <p:tag name="KSO_WM_UNIT_USESOURCEFORMAT_APPLY" val="0"/>
</p:tagLst>
</file>

<file path=ppt/tags/tag198.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392*294.35"/>
  <p:tag name="KSO_WM_SLIDE_POSITION" val="481.164*175.9"/>
  <p:tag name="KSO_WM_DIAGRAM_GROUP_CODE" val="l1-1"/>
  <p:tag name="KSO_WM_SLIDE_DIAGTYPE" val="l"/>
  <p:tag name="KSO_WM_SLIDE_LAYOUT" val="a_d_l"/>
  <p:tag name="KSO_WM_SLIDE_LAYOUT_CNT" val="1_1_1"/>
  <p:tag name="KSO_WM_TEMPLATE_INDEX" val="20230266"/>
  <p:tag name="KSO_WM_TEMPLATE_SUBCATEGORY" val="0"/>
  <p:tag name="KSO_WM_SLIDE_INDEX" val="1"/>
  <p:tag name="KSO_WM_TAG_VERSION" val="3.0"/>
  <p:tag name="KSO_WM_SLIDE_ID" val="custom20233280_1"/>
  <p:tag name="KSO_WM_SLIDE_ITEM_CNT" val="3"/>
</p:tagLst>
</file>

<file path=ppt/tags/tag19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9"/>
  <p:tag name="KSO_WM_UNIT_TEXT_FILL_FORE_SCHEMECOLOR_INDEX" val="13"/>
  <p:tag name="KSO_WM_UNIT_TEXT_FILL_TYPE" val="1"/>
  <p:tag name="KSO_WM_UNIT_USESOURCEFORMAT_APPLY" val="0"/>
  <p:tag name="KSO_WM_TEMPLATE_INDEX" val="20233280"/>
  <p:tag name="KSO_WM_UNIT_ID" val="custom20233280_1*a*1"/>
  <p:tag name="KSO_WM_UNIT_TEXT_TYPE" val="1"/>
  <p:tag name="KSO_WM_UNIT_PRESET_TEXT" val="单击此处添加标题内容"/>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0930_4*l_h_f*1_4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93.91709369809604,&quot;left&quot;:32.25,&quot;top&quot;:106.35,&quot;width&quot;:879.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形项正文，请尽量言简意赅的阐述观点。"/>
  <p:tag name="KSO_WM_UNIT_TEXT_FILL_FORE_SCHEMECOLOR_INDEX" val="13"/>
  <p:tag name="KSO_WM_UNIT_TEXT_FILL_TYPE" val="1"/>
  <p:tag name="KSO_WM_UNIT_USESOURCEFORMAT_APPLY" val="0"/>
</p:tagLst>
</file>

<file path=ppt/tags/tag2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0930_4*l_h_a*1_4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TEXT_FILL_FORE_SCHEMECOLOR_INDEX" val="5"/>
  <p:tag name="KSO_WM_DIAGRAM_MAX_ITEMCNT" val="6"/>
  <p:tag name="KSO_WM_DIAGRAM_MIN_ITEMCNT" val="2"/>
  <p:tag name="KSO_WM_DIAGRAM_VIRTUALLY_FRAME" val="{&quot;height&quot;:393.91709369809604,&quot;left&quot;:32.25,&quot;top&quot;:106.35,&quot;width&quot;:879.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TYPE" val="1"/>
  <p:tag name="KSO_WM_UNIT_USESOURCEFORMAT_APPLY" val="0"/>
</p:tagLst>
</file>

<file path=ppt/tags/tag2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0930_4*l_h_f*1_5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93.91709369809604,&quot;left&quot;:32.25,&quot;top&quot;:106.35,&quot;width&quot;:879.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形项正文，请尽量言简意赅的阐述观点。"/>
  <p:tag name="KSO_WM_UNIT_TEXT_FILL_FORE_SCHEMECOLOR_INDEX" val="13"/>
  <p:tag name="KSO_WM_UNIT_TEXT_FILL_TYPE" val="1"/>
  <p:tag name="KSO_WM_UNIT_USESOURCEFORMAT_APPLY" val="0"/>
</p:tagLst>
</file>

<file path=ppt/tags/tag2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0930_4*l_h_a*1_5_1"/>
  <p:tag name="KSO_WM_TEMPLATE_CATEGORY" val="diagram"/>
  <p:tag name="KSO_WM_TEMPLATE_INDEX" val="2023093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TEXT_FILL_FORE_SCHEMECOLOR_INDEX" val="5"/>
  <p:tag name="KSO_WM_DIAGRAM_MAX_ITEMCNT" val="6"/>
  <p:tag name="KSO_WM_DIAGRAM_MIN_ITEMCNT" val="2"/>
  <p:tag name="KSO_WM_DIAGRAM_VIRTUALLY_FRAME" val="{&quot;height&quot;:393.91709369809604,&quot;left&quot;:32.25,&quot;top&quot;:106.35,&quot;width&quot;:879.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TYPE" val="1"/>
  <p:tag name="KSO_WM_UNIT_USESOURCEFORMAT_APPLY" val="0"/>
</p:tagLst>
</file>

<file path=ppt/tags/tag20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0930_4*l_h_a*1_5_1"/>
  <p:tag name="KSO_WM_TEMPLATE_CATEGORY" val="diagram"/>
  <p:tag name="KSO_WM_TEMPLATE_INDEX" val="20230930"/>
  <p:tag name="KSO_WM_UNIT_LAYERLEVEL" val="1_1_1"/>
  <p:tag name="KSO_WM_TAG_VERSION" val="3.0"/>
  <p:tag name="KSO_WM_DIAGRAM_GROUP_CODE" val="l1-1"/>
  <p:tag name="KSO_WM_DIAGRAM_VERSION" val="3"/>
  <p:tag name="KSO_WM_DIAGRAM_COLOR_TRICK" val="1"/>
  <p:tag name="KSO_WM_DIAGRAM_COLOR_TEXT_CAN_REMOVE" val="n"/>
  <p:tag name="KSO_WM_UNIT_TEXT_FILL_FORE_SCHEMECOLOR_INDEX" val="5"/>
  <p:tag name="KSO_WM_DIAGRAM_MAX_ITEMCNT" val="6"/>
  <p:tag name="KSO_WM_DIAGRAM_MIN_ITEMCNT" val="2"/>
  <p:tag name="KSO_WM_DIAGRAM_VIRTUALLY_FRAME" val="{&quot;height&quot;:393.91709369809604,&quot;left&quot;:32.25,&quot;top&quot;:106.35,&quot;width&quot;:8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TYPE" val="1"/>
  <p:tag name="KSO_WM_UNIT_USESOURCEFORMAT_APPLY" val="0"/>
</p:tagLst>
</file>

<file path=ppt/tags/tag205.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392*294.35"/>
  <p:tag name="KSO_WM_SLIDE_POSITION" val="481.164*175.9"/>
  <p:tag name="KSO_WM_DIAGRAM_GROUP_CODE" val="l1-1"/>
  <p:tag name="KSO_WM_SLIDE_DIAGTYPE" val="l"/>
  <p:tag name="KSO_WM_SLIDE_LAYOUT" val="a_d_l"/>
  <p:tag name="KSO_WM_SLIDE_LAYOUT_CNT" val="1_1_1"/>
  <p:tag name="KSO_WM_TEMPLATE_INDEX" val="20230266"/>
  <p:tag name="KSO_WM_TEMPLATE_SUBCATEGORY" val="0"/>
  <p:tag name="KSO_WM_SLIDE_INDEX" val="1"/>
  <p:tag name="KSO_WM_TAG_VERSION" val="3.0"/>
  <p:tag name="KSO_WM_SLIDE_ID" val="custom20233280_1"/>
  <p:tag name="KSO_WM_SLIDE_ITEM_CNT" val="3"/>
</p:tagLst>
</file>

<file path=ppt/tags/tag2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07.xml><?xml version="1.0" encoding="utf-8"?>
<p:tagLst xmlns:p="http://schemas.openxmlformats.org/presentationml/2006/main">
  <p:tag name="KSO_WM_BEAUTIFY_FLAG" val="#wm#"/>
  <p:tag name="KSO_WM_UNIT_VALUE" val="1289*91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17_1*d*1"/>
  <p:tag name="KSO_WM_TEMPLATE_CATEGORY" val="custom"/>
  <p:tag name="KSO_WM_TEMPLATE_INDEX" val="20231717"/>
  <p:tag name="KSO_WM_UNIT_LAYERLEVEL" val="1"/>
  <p:tag name="KSO_WM_TAG_VERSION" val="3.0"/>
  <p:tag name="MH_PIC_SOURCE_TYPE" val="generate_slide_ai*VCG41N652935396*ai_v1.7.4.241014_ONLINE*1730882497183_2.27_17e465249f71-slide-5"/>
  <p:tag name="KSO_WM_UNIT_LINE_FORE_SCHEMECOLOR_INDEX" val="5"/>
  <p:tag name="KSO_WM_UNIT_LINE_FILL_TYPE" val="2"/>
  <p:tag name="KSO_WM_UNIT_SHADOW_SCHEMECOLOR_INDEX" val="5"/>
  <p:tag name="KSO_WM_UNIT_USESOURCEFORMAT_APPLY" val="0"/>
</p:tagLst>
</file>

<file path=ppt/tags/tag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09.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11.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12.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13.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2*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15.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3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16.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1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19.xml><?xml version="1.0" encoding="utf-8"?>
<p:tagLst xmlns:p="http://schemas.openxmlformats.org/presentationml/2006/main">
  <p:tag name="KSO_WM_BEAUTIFY_FLAG" val="#wm#"/>
  <p:tag name="KSO_WM_UNIT_VALUE" val="1289*91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17_1*d*1"/>
  <p:tag name="KSO_WM_TEMPLATE_CATEGORY" val="custom"/>
  <p:tag name="KSO_WM_TEMPLATE_INDEX" val="20231717"/>
  <p:tag name="KSO_WM_UNIT_LAYERLEVEL" val="1"/>
  <p:tag name="KSO_WM_TAG_VERSION" val="3.0"/>
  <p:tag name="MH_PIC_SOURCE_TYPE" val="generate_slide_ai*VCG41N652935396*ai_v1.7.4.241014_ONLINE*1730882497183_2.27_17e465249f71-slide-5"/>
  <p:tag name="KSO_WM_UNIT_LINE_FORE_SCHEMECOLOR_INDEX" val="5"/>
  <p:tag name="KSO_WM_UNIT_LINE_FILL_TYPE" val="2"/>
  <p:tag name="KSO_WM_UNIT_SHADOW_SCHEMECOLOR_INDEX" val="5"/>
  <p:tag name="KSO_WM_UNIT_USESOURCEFORMAT_APPLY"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21.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23.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24.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25.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2*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27.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3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28.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48.174881889763775,&quot;top&quot;:157.43118110236222,&quot;width&quot;:666.42511811023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2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31.xml><?xml version="1.0" encoding="utf-8"?>
<p:tagLst xmlns:p="http://schemas.openxmlformats.org/presentationml/2006/main">
  <p:tag name="KSO_WM_BEAUTIFY_FLAG" val="#wm#"/>
  <p:tag name="KSO_WM_UNIT_VALUE" val="1289*91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17_1*d*1"/>
  <p:tag name="KSO_WM_TEMPLATE_CATEGORY" val="custom"/>
  <p:tag name="KSO_WM_TEMPLATE_INDEX" val="20231717"/>
  <p:tag name="KSO_WM_UNIT_LAYERLEVEL" val="1"/>
  <p:tag name="KSO_WM_TAG_VERSION" val="3.0"/>
  <p:tag name="MH_PIC_SOURCE_TYPE" val="generate_slide_ai*VCG41N652935396*ai_v1.7.4.241014_ONLINE*1730882497183_2.27_17e465249f71-slide-5"/>
  <p:tag name="KSO_WM_UNIT_LINE_FORE_SCHEMECOLOR_INDEX" val="5"/>
  <p:tag name="KSO_WM_UNIT_LINE_FILL_TYPE" val="2"/>
  <p:tag name="KSO_WM_UNIT_SHADOW_SCHEMECOLOR_INDEX" val="5"/>
  <p:tag name="KSO_WM_UNIT_USESOURCEFORMAT_APPLY" val="0"/>
</p:tagLst>
</file>

<file path=ppt/tags/tag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4"/>
  <p:tag name="KSO_WM_DIAGRAM_MIN_ITEMCNT" val="2"/>
  <p:tag name="KSO_WM_DIAGRAM_VIRTUALLY_FRAME" val="{&quot;height&quot;:369,&quot;left&quot;:45.874881889763756,&quot;top&quot;:154.1,&quot;width&quot;:668.7251181102363}"/>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33.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9,&quot;left&quot;:45.874881889763756,&quot;top&quot;:154.1,&quot;width&quot;:668.7251181102363}"/>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9,&quot;left&quot;:45.874881889763756,&quot;top&quot;:154.1,&quot;width&quot;:668.7251181102363}"/>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35.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9,&quot;left&quot;:45.874881889763756,&quot;top&quot;:154.1,&quot;width&quot;:668.7251181102363}"/>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36.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9,&quot;left&quot;:45.874881889763756,&quot;top&quot;:154.1,&quot;width&quot;:668.72511811023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37.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2*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9,&quot;left&quot;:45.874881889763756,&quot;top&quot;:154.1,&quot;width&quot;:668.72511811023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38.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3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TEXT_TYPE" val="1"/>
  <p:tag name="KSO_WM_UNIT_PRESET_TEXT" val="单击此处添加标题"/>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59_1*l_h_f*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请尽量言简意赅的阐述观点。单击输入您的项正文，请尽量言简意赅的阐述观点。"/>
  <p:tag name="KSO_WM_UNIT_TEXT_FILL_FORE_SCHEMECOLOR_INDEX" val="1"/>
  <p:tag name="KSO_WM_UNIT_TEXT_FILL_TYPE" val="1"/>
  <p:tag name="KSO_WM_UNIT_USESOURCEFORMAT_APPLY" val="0"/>
</p:tagLst>
</file>

<file path=ppt/tags/tag2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1*l_h_a*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759_1*l_h_i*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4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9_1*l_h_a*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759_1*l_h_i*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59_1*l_h_f*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请尽量言简意赅的阐述观点。单击输入您的项正文，请尽量言简意赅的阐述观点。"/>
  <p:tag name="KSO_WM_UNIT_TEXT_FILL_FORE_SCHEMECOLOR_INDEX" val="1"/>
  <p:tag name="KSO_WM_UNIT_TEXT_FILL_TYPE" val="1"/>
  <p:tag name="KSO_WM_UNIT_USESOURCEFORMAT_APPLY" val="0"/>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759_1*l_h_i*1_2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1*l_h_a*1_1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48.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5*136.56"/>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804_1"/>
  <p:tag name="KSO_WM_SLIDE_ITEM_CNT" val="3"/>
</p:tagLst>
</file>

<file path=ppt/tags/tag24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TEXT_TYPE" val="1"/>
  <p:tag name="KSO_WM_UNIT_PRESET_TEXT" val="单击此处添加标题"/>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59_1*l_h_f*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请尽量言简意赅的阐述观点。单击输入您的项正文，请尽量言简意赅的阐述观点。"/>
  <p:tag name="KSO_WM_UNIT_TEXT_FILL_FORE_SCHEMECOLOR_INDEX" val="1"/>
  <p:tag name="KSO_WM_UNIT_TEXT_FILL_TYPE" val="1"/>
  <p:tag name="KSO_WM_UNIT_USESOURCEFORMAT_APPLY" val="0"/>
</p:tagLst>
</file>

<file path=ppt/tags/tag2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1*l_h_a*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759_1*l_h_i*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9_1*l_h_a*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759_1*l_h_i*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59_1*l_h_f*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请尽量言简意赅的阐述观点。单击输入您的项正文，请尽量言简意赅的阐述观点。"/>
  <p:tag name="KSO_WM_UNIT_TEXT_FILL_FORE_SCHEMECOLOR_INDEX" val="1"/>
  <p:tag name="KSO_WM_UNIT_TEXT_FILL_TYPE" val="1"/>
  <p:tag name="KSO_WM_UNIT_USESOURCEFORMAT_APPLY"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759_1*l_h_i*1_2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5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1*l_h_a*1_1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58.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5*136.56"/>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804_1"/>
  <p:tag name="KSO_WM_SLIDE_ITEM_CNT" val="3"/>
</p:tagLst>
</file>

<file path=ppt/tags/tag25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TEXT_TYPE" val="1"/>
  <p:tag name="KSO_WM_UNIT_PRESET_TEXT" val="单击此处添加标题"/>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59_1*l_h_f*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请尽量言简意赅的阐述观点。单击输入您的项正文，请尽量言简意赅的阐述观点。"/>
  <p:tag name="KSO_WM_UNIT_TEXT_FILL_FORE_SCHEMECOLOR_INDEX" val="1"/>
  <p:tag name="KSO_WM_UNIT_TEXT_FILL_TYPE" val="1"/>
  <p:tag name="KSO_WM_UNIT_USESOURCEFORMAT_APPLY" val="0"/>
</p:tagLst>
</file>

<file path=ppt/tags/tag26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1*l_h_a*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759_1*l_h_i*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9_1*l_h_a*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3003025834,&quot;left&quot;:54.3903937007874,&quot;top&quot;:134.91622047244093,&quot;width&quot;:880.50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759_1*l_h_i*1_2_1"/>
  <p:tag name="KSO_WM_TEMPLATE_CATEGORY" val="diagram"/>
  <p:tag name="KSO_WM_TEMPLATE_INDEX" val="2023175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4,&quot;left&quot;:54.3903937007874,&quot;top&quot;:134.91622193824588,&quot;width&quot;:880.50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6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5*136.56"/>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804_1"/>
  <p:tag name="KSO_WM_SLIDE_ITEM_CNT" val="3"/>
</p:tagLst>
</file>

<file path=ppt/tags/tag266.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2474_1*a*1"/>
  <p:tag name="KSO_WM_TEMPLATE_CATEGORY" val="diagram"/>
  <p:tag name="KSO_WM_TEMPLATE_INDEX" val="20232474"/>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26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1*l_h_f*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2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74_1*l_h_i*1_1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269.xml><?xml version="1.0" encoding="utf-8"?>
<p:tagLst xmlns:p="http://schemas.openxmlformats.org/presentationml/2006/main">
  <p:tag name="KSO_WM_UNIT_ISNUMDGMTITLE" val="0"/>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1*l_h_f*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UNIT_VALUE" val="54"/>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1*l_h_d*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604354276*ai_v1.7.4.241014_ONLINE*1730882497183_2.27_17e465249f71-slide-6"/>
  <p:tag name="KSO_WM_UNIT_LINE_FILL_TYPE" val="2"/>
  <p:tag name="KSO_WM_UNIT_USESOURCEFORMAT_APPLY" val="0"/>
</p:tagLst>
</file>

<file path=ppt/tags/tag27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27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74_1*l_h_i*1_2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273.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1*l_h_a*1_2_1"/>
  <p:tag name="KSO_WM_TEMPLATE_CATEGORY" val="diagram"/>
  <p:tag name="KSO_WM_TEMPLATE_INDEX" val="20232474"/>
  <p:tag name="KSO_WM_UNIT_LAYERLEVEL" val="1_1_1"/>
  <p:tag name="KSO_WM_TAG_VERSION" val="3.0"/>
  <p:tag name="KSO_WM_BEAUTIFY_FLAG" val="#wm#"/>
  <p:tag name="KSO_WM_UNIT_VALUE" val="12"/>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274.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1*l_h_d*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1462999284*ai_v1.7.4.241014_ONLINE*1730882497183_2.27_17e465249f71-slide-6"/>
  <p:tag name="KSO_WM_UNIT_LINE_FILL_TYPE" val="2"/>
  <p:tag name="KSO_WM_UNIT_USESOURCEFORMAT_APPLY" val="0"/>
</p:tagLst>
</file>

<file path=ppt/tags/tag275.xml><?xml version="1.0" encoding="utf-8"?>
<p:tagLst xmlns:p="http://schemas.openxmlformats.org/presentationml/2006/main">
  <p:tag name="KSO_WM_SLIDE_ID" val="diagram20232474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66.91*286.45"/>
  <p:tag name="KSO_WM_SLIDE_POSITION" val="96.545*148.7"/>
  <p:tag name="KSO_WM_DIAGRAM_GROUP_CODE" val="l1-1"/>
  <p:tag name="KSO_WM_SLIDE_DIAGTYPE" val="l"/>
  <p:tag name="KSO_WM_TAG_VERSION" val="3.0"/>
  <p:tag name="KSO_WM_BEAUTIFY_FLAG" val="#wm#"/>
  <p:tag name="KSO_WM_TEMPLATE_CATEGORY" val="custom"/>
  <p:tag name="KSO_WM_TEMPLATE_INDEX" val="20230266"/>
  <p:tag name="KSO_WM_SLIDE_LAYOUT" val="a_l"/>
  <p:tag name="KSO_WM_SLIDE_LAYOUT_CNT" val="1_1"/>
</p:tagLst>
</file>

<file path=ppt/tags/tag276.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2474_1*a*1"/>
  <p:tag name="KSO_WM_TEMPLATE_CATEGORY" val="diagram"/>
  <p:tag name="KSO_WM_TEMPLATE_INDEX" val="20232474"/>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27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1*l_h_f*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27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74_1*l_h_i*1_1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279.xml><?xml version="1.0" encoding="utf-8"?>
<p:tagLst xmlns:p="http://schemas.openxmlformats.org/presentationml/2006/main">
  <p:tag name="KSO_WM_UNIT_ISNUMDGMTITLE" val="0"/>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1*l_h_f*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UNIT_VALUE" val="54"/>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1*l_h_d*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604354276*ai_v1.7.4.241014_ONLINE*1730882497183_2.27_17e465249f71-slide-6"/>
  <p:tag name="KSO_WM_UNIT_LINE_FILL_TYPE" val="2"/>
  <p:tag name="KSO_WM_UNIT_USESOURCEFORMAT_APPLY" val="0"/>
</p:tagLst>
</file>

<file path=ppt/tags/tag28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28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74_1*l_h_i*1_2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283.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1*l_h_a*1_2_1"/>
  <p:tag name="KSO_WM_TEMPLATE_CATEGORY" val="diagram"/>
  <p:tag name="KSO_WM_TEMPLATE_INDEX" val="20232474"/>
  <p:tag name="KSO_WM_UNIT_LAYERLEVEL" val="1_1_1"/>
  <p:tag name="KSO_WM_TAG_VERSION" val="3.0"/>
  <p:tag name="KSO_WM_BEAUTIFY_FLAG" val="#wm#"/>
  <p:tag name="KSO_WM_UNIT_VALUE" val="12"/>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284.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1*l_h_d*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1462999284*ai_v1.7.4.241014_ONLINE*1730882497183_2.27_17e465249f71-slide-6"/>
  <p:tag name="KSO_WM_UNIT_LINE_FILL_TYPE" val="2"/>
  <p:tag name="KSO_WM_UNIT_USESOURCEFORMAT_APPLY" val="0"/>
</p:tagLst>
</file>

<file path=ppt/tags/tag285.xml><?xml version="1.0" encoding="utf-8"?>
<p:tagLst xmlns:p="http://schemas.openxmlformats.org/presentationml/2006/main">
  <p:tag name="KSO_WM_SLIDE_ID" val="diagram20232474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66.91*286.45"/>
  <p:tag name="KSO_WM_SLIDE_POSITION" val="96.545*148.7"/>
  <p:tag name="KSO_WM_DIAGRAM_GROUP_CODE" val="l1-1"/>
  <p:tag name="KSO_WM_SLIDE_DIAGTYPE" val="l"/>
  <p:tag name="KSO_WM_TAG_VERSION" val="3.0"/>
  <p:tag name="KSO_WM_BEAUTIFY_FLAG" val="#wm#"/>
  <p:tag name="KSO_WM_TEMPLATE_CATEGORY" val="custom"/>
  <p:tag name="KSO_WM_TEMPLATE_INDEX" val="20230266"/>
  <p:tag name="KSO_WM_SLIDE_LAYOUT" val="a_l"/>
  <p:tag name="KSO_WM_SLIDE_LAYOUT_CNT" val="1_1"/>
</p:tagLst>
</file>

<file path=ppt/tags/tag28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2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28_1*l_h_a*1_1_1"/>
  <p:tag name="KSO_WM_TEMPLATE_CATEGORY" val="diagram"/>
  <p:tag name="KSO_WM_TEMPLATE_INDEX" val="20233128"/>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48858642578125,&quot;left&quot;:54.799948422889976,&quot;top&quot;:144.46043119655823,&quot;width&quot;:850.400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0"/>
</p:tagLst>
</file>

<file path=ppt/tags/tag2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291.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266_9*f*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2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9*a*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293.xml><?xml version="1.0" encoding="utf-8"?>
<p:tagLst xmlns:p="http://schemas.openxmlformats.org/presentationml/2006/main">
  <p:tag name="KSO_WM_SLIDE_ID" val="custom20230266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66"/>
  <p:tag name="KSO_WM_SLIDE_TYPE" val="endPage"/>
  <p:tag name="KSO_WM_SLIDE_SUBTYPE" val="pureTxt"/>
  <p:tag name="KSO_WM_SLIDE_LAYOUT" val="a_f"/>
  <p:tag name="KSO_WM_SLIDE_LAYOUT_CNT" val="1_1"/>
  <p:tag name="KSO_WM_SPECIAL_SOURCE" val="bdnull"/>
  <p:tag name="KSO_WM_SLIDE_CONTENT_AREA" val="{&quot;left&quot;:&quot;70.15&quot;,&quot;top&quot;:&quot;137.55&quot;,&quot;width&quot;:&quot;465.9&quot;,&quot;height&quot;:&quot;256.5&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ISNUMDGMTITLE" val="0"/>
  <p:tag name="KSO_WM_UNIT_PRESET_TEXT" val="单击添加&#10;文档标题内容"/>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63.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CONTENT_GROUP_TYPE" val="contentchip"/>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76.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83.xml><?xml version="1.0" encoding="utf-8"?>
<p:tagLst xmlns:p="http://schemas.openxmlformats.org/presentationml/2006/main">
  <p:tag name="KSO_WM_UNIT_PRESET_TEXT" val="PART 01  "/>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84.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false"/>
        </a:gradFill>
        <a:gradFill>
          <a:gsLst>
            <a:gs pos="0">
              <a:schemeClr val="phClr">
                <a:hueOff val="-2520000"/>
              </a:schemeClr>
            </a:gs>
            <a:gs pos="100000">
              <a:schemeClr val="phClr"/>
            </a:gs>
          </a:gsLst>
          <a:lin ang="2700000" scaled="false"/>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true"/>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44546A"/>
      </a:dk2>
      <a:lt2>
        <a:srgbClr val="F3F5FB"/>
      </a:lt2>
      <a:accent1>
        <a:srgbClr val="0CA9F8"/>
      </a:accent1>
      <a:accent2>
        <a:srgbClr val="6DAAF9"/>
      </a:accent2>
      <a:accent3>
        <a:srgbClr val="8993F8"/>
      </a:accent3>
      <a:accent4>
        <a:srgbClr val="A67CF7"/>
      </a:accent4>
      <a:accent5>
        <a:srgbClr val="C265F6"/>
      </a:accent5>
      <a:accent6>
        <a:srgbClr val="DF4EF5"/>
      </a:accent6>
      <a:hlink>
        <a:srgbClr val="0563C1"/>
      </a:hlink>
      <a:folHlink>
        <a:srgbClr val="954F72"/>
      </a:folHlink>
    </a:clrScheme>
    <a:fontScheme name="自定义 23">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4337</Words>
  <Application>WPS 演示</Application>
  <PresentationFormat>宽屏</PresentationFormat>
  <Paragraphs>267</Paragraphs>
  <Slides>20</Slides>
  <Notes>4</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20</vt:i4>
      </vt:variant>
    </vt:vector>
  </HeadingPairs>
  <TitlesOfParts>
    <vt:vector size="40" baseType="lpstr">
      <vt:lpstr>Arial</vt:lpstr>
      <vt:lpstr>宋体</vt:lpstr>
      <vt:lpstr>Wingdings</vt:lpstr>
      <vt:lpstr>DejaVu Sans</vt:lpstr>
      <vt:lpstr>Wingdings</vt:lpstr>
      <vt:lpstr>华文仿宋</vt:lpstr>
      <vt:lpstr>MiSans Normal</vt:lpstr>
      <vt:lpstr>+中文标题</vt:lpstr>
      <vt:lpstr>微软雅黑</vt:lpstr>
      <vt:lpstr>方正黑体_GBK</vt:lpstr>
      <vt:lpstr>方正书宋_GBK</vt:lpstr>
      <vt:lpstr>MiSans Heavy</vt:lpstr>
      <vt:lpstr>URW Bookman</vt:lpstr>
      <vt:lpstr>宋体</vt:lpstr>
      <vt:lpstr>Arial Unicode MS</vt:lpstr>
      <vt:lpstr>Calibri</vt:lpstr>
      <vt:lpstr>MiSans Normal</vt:lpstr>
      <vt:lpstr>Standard Symbols PS</vt:lpstr>
      <vt:lpstr>WPS</vt:lpstr>
      <vt:lpstr>Office 主题</vt:lpstr>
      <vt:lpstr>软件工程</vt:lpstr>
      <vt:lpstr>Contents</vt:lpstr>
      <vt:lpstr>软件与软件危机</vt:lpstr>
      <vt:lpstr>软件与软件危机</vt:lpstr>
      <vt:lpstr>我国软件企业的发展历程</vt:lpstr>
      <vt:lpstr>PowerPoint 演示文稿</vt:lpstr>
      <vt:lpstr>软件工程发展简史：1968年在德国举行的学术会议上，北大西洋公约组织正视提出了“软件工程”这一术语。软件工程成为了工程学科家族中的新成员</vt:lpstr>
      <vt:lpstr>软件工程的定义和目标</vt:lpstr>
      <vt:lpstr>软件工程的7条基本原理</vt:lpstr>
      <vt:lpstr>软件工程的7条基本原理</vt:lpstr>
      <vt:lpstr>软件生命周期模型</vt:lpstr>
      <vt:lpstr>软件生命周期</vt:lpstr>
      <vt:lpstr>软件生命周期模型</vt:lpstr>
      <vt:lpstr>软件生命周期模型</vt:lpstr>
      <vt:lpstr>软件生命周期模型</vt:lpstr>
      <vt:lpstr>软件生命周期模型</vt:lpstr>
      <vt:lpstr>软件开发方法</vt:lpstr>
      <vt:lpstr>软件开发方法</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kd221</cp:lastModifiedBy>
  <cp:revision>192</cp:revision>
  <dcterms:created xsi:type="dcterms:W3CDTF">2025-10-14T00:55:36Z</dcterms:created>
  <dcterms:modified xsi:type="dcterms:W3CDTF">2025-10-14T00:55:36Z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2052-11.8.2.10591</vt:lpwstr>
  </property>
  <property fmtid="{D5CDD505-2E9C-101B-9397-08002B2CF9AE}" pid="3" name="ICV">
    <vt:lpwstr>34830DD3E31A4FA289A6D571D40C9157_11</vt:lpwstr>
  </property>
</Properties>
</file>