
<file path=[Content_Types].xml><?xml version="1.0" encoding="utf-8"?>
<Types xmlns="http://schemas.openxmlformats.org/package/2006/content-types">
  <Default Extension="png" ContentType="image/png"/>
  <Default Extension="jfif"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410" r:id="rId2"/>
    <p:sldId id="411" r:id="rId3"/>
    <p:sldId id="412" r:id="rId4"/>
    <p:sldId id="417" r:id="rId5"/>
    <p:sldId id="437" r:id="rId6"/>
    <p:sldId id="438" r:id="rId7"/>
    <p:sldId id="439" r:id="rId8"/>
    <p:sldId id="440" r:id="rId9"/>
    <p:sldId id="432" r:id="rId10"/>
    <p:sldId id="424" r:id="rId11"/>
    <p:sldId id="443" r:id="rId12"/>
    <p:sldId id="445" r:id="rId13"/>
    <p:sldId id="444" r:id="rId14"/>
    <p:sldId id="446" r:id="rId15"/>
    <p:sldId id="431" r:id="rId16"/>
    <p:sldId id="419" r:id="rId17"/>
    <p:sldId id="449" r:id="rId18"/>
    <p:sldId id="447" r:id="rId19"/>
    <p:sldId id="430" r:id="rId2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7879D"/>
    <a:srgbClr val="334B6C"/>
    <a:srgbClr val="58B6E5"/>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p:cViewPr>
        <p:scale>
          <a:sx n="80" d="100"/>
          <a:sy n="80" d="100"/>
        </p:scale>
        <p:origin x="-184" y="-48"/>
      </p:cViewPr>
      <p:guideLst>
        <p:guide orient="horz" pos="2138"/>
        <p:guide pos="3844"/>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2024/11/19</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2024/11/19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2024/11/19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2024/11/19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2024/11/19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2024/11/19</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2024/11/19</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2024/11/19</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2024/11/19</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dirty="0">
              <a:sym typeface="+mn-ea"/>
            </a:endParaRPr>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2024/11/19</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2024/11/19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2024/11/19</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ags" Target="../tags/tag7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ags" Target="../tags/tag73.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ags" Target="../tags/tag74.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ags" Target="../tags/tag75.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ags" Target="../tags/tag76.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ags" Target="../tags/tag77.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1.xml"/><Relationship Id="rId1" Type="http://schemas.openxmlformats.org/officeDocument/2006/relationships/tags" Target="../tags/tag78.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1.xml"/><Relationship Id="rId1" Type="http://schemas.openxmlformats.org/officeDocument/2006/relationships/tags" Target="../tags/tag79.xml"/></Relationships>
</file>

<file path=ppt/slides/_rels/slide18.xml.rels><?xml version="1.0" encoding="UTF-8" standalone="yes"?>
<Relationships xmlns="http://schemas.openxmlformats.org/package/2006/relationships"><Relationship Id="rId3" Type="http://schemas.openxmlformats.org/officeDocument/2006/relationships/image" Target="../media/image7.jfif"/><Relationship Id="rId2" Type="http://schemas.openxmlformats.org/officeDocument/2006/relationships/slideLayout" Target="../slideLayouts/slideLayout1.xml"/><Relationship Id="rId1" Type="http://schemas.openxmlformats.org/officeDocument/2006/relationships/tags" Target="../tags/tag80.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8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ags" Target="../tags/tag6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ags" Target="../tags/tag65.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ags" Target="../tags/tag66.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ags" Target="../tags/tag6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ags" Target="../tags/tag68.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ags" Target="../tags/tag69.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ags" Target="../tags/tag70.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ags" Target="../tags/tag7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bwMode="auto">
          <a:xfrm rot="5400000" flipH="1" flipV="1">
            <a:off x="6273803" y="939803"/>
            <a:ext cx="6857999" cy="4978400"/>
          </a:xfrm>
          <a:custGeom>
            <a:avLst/>
            <a:gdLst>
              <a:gd name="connsiteX0" fmla="*/ 5143499 w 5143499"/>
              <a:gd name="connsiteY0" fmla="*/ 2190882 h 4038601"/>
              <a:gd name="connsiteX1" fmla="*/ 5143499 w 5143499"/>
              <a:gd name="connsiteY1" fmla="*/ 4038601 h 4038601"/>
              <a:gd name="connsiteX2" fmla="*/ 0 w 5143499"/>
              <a:gd name="connsiteY2" fmla="*/ 4038601 h 4038601"/>
              <a:gd name="connsiteX3" fmla="*/ 0 w 5143499"/>
              <a:gd name="connsiteY3" fmla="*/ 0 h 4038601"/>
              <a:gd name="connsiteX4" fmla="*/ 57794 w 5143499"/>
              <a:gd name="connsiteY4" fmla="*/ 529 h 4038601"/>
              <a:gd name="connsiteX5" fmla="*/ 1043808 w 5143499"/>
              <a:gd name="connsiteY5" fmla="*/ 1242921 h 4038601"/>
              <a:gd name="connsiteX6" fmla="*/ 4008401 w 5143499"/>
              <a:gd name="connsiteY6" fmla="*/ 2079203 h 4038601"/>
              <a:gd name="connsiteX7" fmla="*/ 5058616 w 5143499"/>
              <a:gd name="connsiteY7" fmla="*/ 2165153 h 4038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43499" h="4038601">
                <a:moveTo>
                  <a:pt x="5143499" y="2190882"/>
                </a:moveTo>
                <a:lnTo>
                  <a:pt x="5143499" y="4038601"/>
                </a:lnTo>
                <a:lnTo>
                  <a:pt x="0" y="4038601"/>
                </a:lnTo>
                <a:lnTo>
                  <a:pt x="0" y="0"/>
                </a:lnTo>
                <a:lnTo>
                  <a:pt x="57794" y="529"/>
                </a:lnTo>
                <a:cubicBezTo>
                  <a:pt x="445656" y="77848"/>
                  <a:pt x="744732" y="648380"/>
                  <a:pt x="1043808" y="1242921"/>
                </a:cubicBezTo>
                <a:cubicBezTo>
                  <a:pt x="1880869" y="2925936"/>
                  <a:pt x="3289924" y="2141923"/>
                  <a:pt x="4008401" y="2079203"/>
                </a:cubicBezTo>
                <a:cubicBezTo>
                  <a:pt x="4390965" y="2049803"/>
                  <a:pt x="4741001" y="2083185"/>
                  <a:pt x="5058616" y="2165153"/>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nvGrpSpPr>
          <p:cNvPr id="3" name="组合 2"/>
          <p:cNvGrpSpPr/>
          <p:nvPr/>
        </p:nvGrpSpPr>
        <p:grpSpPr>
          <a:xfrm>
            <a:off x="0" y="4319270"/>
            <a:ext cx="7213600" cy="2538730"/>
            <a:chOff x="-5339" y="3434388"/>
            <a:chExt cx="6329938" cy="1709111"/>
          </a:xfrm>
        </p:grpSpPr>
        <p:sp>
          <p:nvSpPr>
            <p:cNvPr id="4" name="任意多边形 3"/>
            <p:cNvSpPr/>
            <p:nvPr/>
          </p:nvSpPr>
          <p:spPr bwMode="auto">
            <a:xfrm>
              <a:off x="-5339" y="3434388"/>
              <a:ext cx="6055856" cy="1709111"/>
            </a:xfrm>
            <a:custGeom>
              <a:avLst/>
              <a:gdLst>
                <a:gd name="connsiteX0" fmla="*/ 0 w 4337504"/>
                <a:gd name="connsiteY0" fmla="*/ 0 h 1641901"/>
                <a:gd name="connsiteX1" fmla="*/ 0 w 4337504"/>
                <a:gd name="connsiteY1" fmla="*/ 1641901 h 1641901"/>
                <a:gd name="connsiteX2" fmla="*/ 4337504 w 4337504"/>
                <a:gd name="connsiteY2" fmla="*/ 1641901 h 1641901"/>
                <a:gd name="connsiteX3" fmla="*/ 4280892 w 4337504"/>
                <a:gd name="connsiteY3" fmla="*/ 1557659 h 1641901"/>
                <a:gd name="connsiteX4" fmla="*/ 2435822 w 4337504"/>
                <a:gd name="connsiteY4" fmla="*/ 845304 h 1641901"/>
                <a:gd name="connsiteX5" fmla="*/ 634300 w 4337504"/>
                <a:gd name="connsiteY5" fmla="*/ 505312 h 1641901"/>
                <a:gd name="connsiteX6" fmla="*/ 35120 w 4337504"/>
                <a:gd name="connsiteY6" fmla="*/ 215 h 1641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7504" h="1641901">
                  <a:moveTo>
                    <a:pt x="0" y="0"/>
                  </a:moveTo>
                  <a:lnTo>
                    <a:pt x="0" y="1641901"/>
                  </a:lnTo>
                  <a:lnTo>
                    <a:pt x="4337504" y="1641901"/>
                  </a:lnTo>
                  <a:lnTo>
                    <a:pt x="4280892" y="1557659"/>
                  </a:lnTo>
                  <a:cubicBezTo>
                    <a:pt x="3979369" y="1158070"/>
                    <a:pt x="3365725" y="797493"/>
                    <a:pt x="2435822" y="845304"/>
                  </a:cubicBezTo>
                  <a:cubicBezTo>
                    <a:pt x="1999218" y="870803"/>
                    <a:pt x="1142965" y="1189545"/>
                    <a:pt x="634300" y="505312"/>
                  </a:cubicBezTo>
                  <a:cubicBezTo>
                    <a:pt x="452558" y="263600"/>
                    <a:pt x="270816" y="31649"/>
                    <a:pt x="35120" y="215"/>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sp>
          <p:nvSpPr>
            <p:cNvPr id="5" name="任意多边形 4"/>
            <p:cNvSpPr/>
            <p:nvPr/>
          </p:nvSpPr>
          <p:spPr bwMode="auto">
            <a:xfrm flipH="1">
              <a:off x="-1" y="4383894"/>
              <a:ext cx="6324600" cy="759313"/>
            </a:xfrm>
            <a:custGeom>
              <a:avLst/>
              <a:gdLst>
                <a:gd name="connsiteX0" fmla="*/ 2979415 w 3473134"/>
                <a:gd name="connsiteY0" fmla="*/ 270 h 514960"/>
                <a:gd name="connsiteX1" fmla="*/ 1647307 w 3473134"/>
                <a:gd name="connsiteY1" fmla="*/ 416129 h 514960"/>
                <a:gd name="connsiteX2" fmla="*/ 101925 w 3473134"/>
                <a:gd name="connsiteY2" fmla="*/ 487891 h 514960"/>
                <a:gd name="connsiteX3" fmla="*/ 0 w 3473134"/>
                <a:gd name="connsiteY3" fmla="*/ 514960 h 514960"/>
                <a:gd name="connsiteX4" fmla="*/ 3466200 w 3473134"/>
                <a:gd name="connsiteY4" fmla="*/ 514960 h 514960"/>
                <a:gd name="connsiteX5" fmla="*/ 3471927 w 3473134"/>
                <a:gd name="connsiteY5" fmla="*/ 480241 h 514960"/>
                <a:gd name="connsiteX6" fmla="*/ 3318044 w 3473134"/>
                <a:gd name="connsiteY6" fmla="*/ 97535 h 514960"/>
                <a:gd name="connsiteX7" fmla="*/ 2979415 w 3473134"/>
                <a:gd name="connsiteY7" fmla="*/ 270 h 514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3134" h="514960">
                  <a:moveTo>
                    <a:pt x="2979415" y="270"/>
                  </a:moveTo>
                  <a:cubicBezTo>
                    <a:pt x="2615172" y="10228"/>
                    <a:pt x="2173353" y="293592"/>
                    <a:pt x="1647307" y="416129"/>
                  </a:cubicBezTo>
                  <a:cubicBezTo>
                    <a:pt x="1170515" y="528456"/>
                    <a:pt x="541001" y="397526"/>
                    <a:pt x="101925" y="487891"/>
                  </a:cubicBezTo>
                  <a:lnTo>
                    <a:pt x="0" y="514960"/>
                  </a:lnTo>
                  <a:lnTo>
                    <a:pt x="3466200" y="514960"/>
                  </a:lnTo>
                  <a:lnTo>
                    <a:pt x="3471927" y="480241"/>
                  </a:lnTo>
                  <a:cubicBezTo>
                    <a:pt x="3481511" y="318077"/>
                    <a:pt x="3434410" y="181779"/>
                    <a:pt x="3318044" y="97535"/>
                  </a:cubicBezTo>
                  <a:cubicBezTo>
                    <a:pt x="3213624" y="24012"/>
                    <a:pt x="3100829" y="-3048"/>
                    <a:pt x="2979415" y="270"/>
                  </a:cubicBezTo>
                  <a:close/>
                </a:path>
              </a:pathLst>
            </a:custGeom>
            <a:solidFill>
              <a:srgbClr val="334B6C"/>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grpSp>
        <p:nvGrpSpPr>
          <p:cNvPr id="8" name="组合 7"/>
          <p:cNvGrpSpPr/>
          <p:nvPr/>
        </p:nvGrpSpPr>
        <p:grpSpPr>
          <a:xfrm>
            <a:off x="1273175" y="1449705"/>
            <a:ext cx="8161020" cy="1375410"/>
            <a:chOff x="2005" y="2283"/>
            <a:chExt cx="12852" cy="2166"/>
          </a:xfrm>
        </p:grpSpPr>
        <p:sp>
          <p:nvSpPr>
            <p:cNvPr id="9" name="signing-contract_66138"/>
            <p:cNvSpPr>
              <a:spLocks noChangeAspect="1"/>
            </p:cNvSpPr>
            <p:nvPr/>
          </p:nvSpPr>
          <p:spPr bwMode="auto">
            <a:xfrm>
              <a:off x="2005" y="2283"/>
              <a:ext cx="1929" cy="1928"/>
            </a:xfrm>
            <a:custGeom>
              <a:avLst/>
              <a:gdLst>
                <a:gd name="connsiteX0" fmla="*/ 177088 w 577759"/>
                <a:gd name="connsiteY0" fmla="*/ 396051 h 577432"/>
                <a:gd name="connsiteX1" fmla="*/ 185388 w 577759"/>
                <a:gd name="connsiteY1" fmla="*/ 400653 h 577432"/>
                <a:gd name="connsiteX2" fmla="*/ 178010 w 577759"/>
                <a:gd name="connsiteY2" fmla="*/ 436543 h 577432"/>
                <a:gd name="connsiteX3" fmla="*/ 184466 w 577759"/>
                <a:gd name="connsiteY3" fmla="*/ 440224 h 577432"/>
                <a:gd name="connsiteX4" fmla="*/ 186310 w 577759"/>
                <a:gd name="connsiteY4" fmla="*/ 442985 h 577432"/>
                <a:gd name="connsiteX5" fmla="*/ 201988 w 577759"/>
                <a:gd name="connsiteY5" fmla="*/ 452188 h 577432"/>
                <a:gd name="connsiteX6" fmla="*/ 204755 w 577759"/>
                <a:gd name="connsiteY6" fmla="*/ 458630 h 577432"/>
                <a:gd name="connsiteX7" fmla="*/ 274843 w 577759"/>
                <a:gd name="connsiteY7" fmla="*/ 460470 h 577432"/>
                <a:gd name="connsiteX8" fmla="*/ 274843 w 577759"/>
                <a:gd name="connsiteY8" fmla="*/ 480716 h 577432"/>
                <a:gd name="connsiteX9" fmla="*/ 206599 w 577759"/>
                <a:gd name="connsiteY9" fmla="*/ 478876 h 577432"/>
                <a:gd name="connsiteX10" fmla="*/ 194610 w 577759"/>
                <a:gd name="connsiteY10" fmla="*/ 481636 h 577432"/>
                <a:gd name="connsiteX11" fmla="*/ 183544 w 577759"/>
                <a:gd name="connsiteY11" fmla="*/ 473354 h 577432"/>
                <a:gd name="connsiteX12" fmla="*/ 183544 w 577759"/>
                <a:gd name="connsiteY12" fmla="*/ 466912 h 577432"/>
                <a:gd name="connsiteX13" fmla="*/ 178933 w 577759"/>
                <a:gd name="connsiteY13" fmla="*/ 474274 h 577432"/>
                <a:gd name="connsiteX14" fmla="*/ 161410 w 577759"/>
                <a:gd name="connsiteY14" fmla="*/ 465992 h 577432"/>
                <a:gd name="connsiteX15" fmla="*/ 162333 w 577759"/>
                <a:gd name="connsiteY15" fmla="*/ 464151 h 577432"/>
                <a:gd name="connsiteX16" fmla="*/ 163255 w 577759"/>
                <a:gd name="connsiteY16" fmla="*/ 460470 h 577432"/>
                <a:gd name="connsiteX17" fmla="*/ 156799 w 577759"/>
                <a:gd name="connsiteY17" fmla="*/ 466912 h 577432"/>
                <a:gd name="connsiteX18" fmla="*/ 140199 w 577759"/>
                <a:gd name="connsiteY18" fmla="*/ 456789 h 577432"/>
                <a:gd name="connsiteX19" fmla="*/ 154033 w 577759"/>
                <a:gd name="connsiteY19" fmla="*/ 435623 h 577432"/>
                <a:gd name="connsiteX20" fmla="*/ 103311 w 577759"/>
                <a:gd name="connsiteY20" fmla="*/ 495441 h 577432"/>
                <a:gd name="connsiteX21" fmla="*/ 85789 w 577759"/>
                <a:gd name="connsiteY21" fmla="*/ 485318 h 577432"/>
                <a:gd name="connsiteX22" fmla="*/ 143888 w 577759"/>
                <a:gd name="connsiteY22" fmla="*/ 417217 h 577432"/>
                <a:gd name="connsiteX23" fmla="*/ 177088 w 577759"/>
                <a:gd name="connsiteY23" fmla="*/ 396051 h 577432"/>
                <a:gd name="connsiteX24" fmla="*/ 326592 w 577759"/>
                <a:gd name="connsiteY24" fmla="*/ 382185 h 577432"/>
                <a:gd name="connsiteX25" fmla="*/ 324748 w 577759"/>
                <a:gd name="connsiteY25" fmla="*/ 412582 h 577432"/>
                <a:gd name="connsiteX26" fmla="*/ 340423 w 577759"/>
                <a:gd name="connsiteY26" fmla="*/ 420871 h 577432"/>
                <a:gd name="connsiteX27" fmla="*/ 355177 w 577759"/>
                <a:gd name="connsiteY27" fmla="*/ 430082 h 577432"/>
                <a:gd name="connsiteX28" fmla="*/ 380995 w 577759"/>
                <a:gd name="connsiteY28" fmla="*/ 413503 h 577432"/>
                <a:gd name="connsiteX29" fmla="*/ 356099 w 577759"/>
                <a:gd name="connsiteY29" fmla="*/ 393238 h 577432"/>
                <a:gd name="connsiteX30" fmla="*/ 326592 w 577759"/>
                <a:gd name="connsiteY30" fmla="*/ 382185 h 577432"/>
                <a:gd name="connsiteX31" fmla="*/ 125443 w 577759"/>
                <a:gd name="connsiteY31" fmla="*/ 299294 h 577432"/>
                <a:gd name="connsiteX32" fmla="*/ 224189 w 577759"/>
                <a:gd name="connsiteY32" fmla="*/ 299294 h 577432"/>
                <a:gd name="connsiteX33" fmla="*/ 250029 w 577759"/>
                <a:gd name="connsiteY33" fmla="*/ 326015 h 577432"/>
                <a:gd name="connsiteX34" fmla="*/ 224189 w 577759"/>
                <a:gd name="connsiteY34" fmla="*/ 351815 h 577432"/>
                <a:gd name="connsiteX35" fmla="*/ 125443 w 577759"/>
                <a:gd name="connsiteY35" fmla="*/ 351815 h 577432"/>
                <a:gd name="connsiteX36" fmla="*/ 98680 w 577759"/>
                <a:gd name="connsiteY36" fmla="*/ 326015 h 577432"/>
                <a:gd name="connsiteX37" fmla="*/ 125443 w 577759"/>
                <a:gd name="connsiteY37" fmla="*/ 299294 h 577432"/>
                <a:gd name="connsiteX38" fmla="*/ 125436 w 577759"/>
                <a:gd name="connsiteY38" fmla="*/ 200762 h 577432"/>
                <a:gd name="connsiteX39" fmla="*/ 321952 w 577759"/>
                <a:gd name="connsiteY39" fmla="*/ 200762 h 577432"/>
                <a:gd name="connsiteX40" fmla="*/ 348708 w 577759"/>
                <a:gd name="connsiteY40" fmla="*/ 227483 h 577432"/>
                <a:gd name="connsiteX41" fmla="*/ 321952 w 577759"/>
                <a:gd name="connsiteY41" fmla="*/ 253283 h 577432"/>
                <a:gd name="connsiteX42" fmla="*/ 125436 w 577759"/>
                <a:gd name="connsiteY42" fmla="*/ 253283 h 577432"/>
                <a:gd name="connsiteX43" fmla="*/ 98680 w 577759"/>
                <a:gd name="connsiteY43" fmla="*/ 227483 h 577432"/>
                <a:gd name="connsiteX44" fmla="*/ 125436 w 577759"/>
                <a:gd name="connsiteY44" fmla="*/ 200762 h 577432"/>
                <a:gd name="connsiteX45" fmla="*/ 125436 w 577759"/>
                <a:gd name="connsiteY45" fmla="*/ 103118 h 577432"/>
                <a:gd name="connsiteX46" fmla="*/ 321952 w 577759"/>
                <a:gd name="connsiteY46" fmla="*/ 103118 h 577432"/>
                <a:gd name="connsiteX47" fmla="*/ 348708 w 577759"/>
                <a:gd name="connsiteY47" fmla="*/ 128918 h 577432"/>
                <a:gd name="connsiteX48" fmla="*/ 321952 w 577759"/>
                <a:gd name="connsiteY48" fmla="*/ 155639 h 577432"/>
                <a:gd name="connsiteX49" fmla="*/ 125436 w 577759"/>
                <a:gd name="connsiteY49" fmla="*/ 155639 h 577432"/>
                <a:gd name="connsiteX50" fmla="*/ 98680 w 577759"/>
                <a:gd name="connsiteY50" fmla="*/ 128918 h 577432"/>
                <a:gd name="connsiteX51" fmla="*/ 125436 w 577759"/>
                <a:gd name="connsiteY51" fmla="*/ 103118 h 577432"/>
                <a:gd name="connsiteX52" fmla="*/ 497753 w 577759"/>
                <a:gd name="connsiteY52" fmla="*/ 64639 h 577432"/>
                <a:gd name="connsiteX53" fmla="*/ 537748 w 577759"/>
                <a:gd name="connsiteY53" fmla="*/ 78225 h 577432"/>
                <a:gd name="connsiteX54" fmla="*/ 577398 w 577759"/>
                <a:gd name="connsiteY54" fmla="*/ 121516 h 577432"/>
                <a:gd name="connsiteX55" fmla="*/ 575554 w 577759"/>
                <a:gd name="connsiteY55" fmla="*/ 130727 h 577432"/>
                <a:gd name="connsiteX56" fmla="*/ 411424 w 577759"/>
                <a:gd name="connsiteY56" fmla="*/ 415345 h 577432"/>
                <a:gd name="connsiteX57" fmla="*/ 407735 w 577759"/>
                <a:gd name="connsiteY57" fmla="*/ 419029 h 577432"/>
                <a:gd name="connsiteX58" fmla="*/ 321982 w 577759"/>
                <a:gd name="connsiteY58" fmla="*/ 476137 h 577432"/>
                <a:gd name="connsiteX59" fmla="*/ 308151 w 577759"/>
                <a:gd name="connsiteY59" fmla="*/ 476137 h 577432"/>
                <a:gd name="connsiteX60" fmla="*/ 301696 w 577759"/>
                <a:gd name="connsiteY60" fmla="*/ 464163 h 577432"/>
                <a:gd name="connsiteX61" fmla="*/ 307229 w 577759"/>
                <a:gd name="connsiteY61" fmla="*/ 361921 h 577432"/>
                <a:gd name="connsiteX62" fmla="*/ 309073 w 577759"/>
                <a:gd name="connsiteY62" fmla="*/ 355473 h 577432"/>
                <a:gd name="connsiteX63" fmla="*/ 473203 w 577759"/>
                <a:gd name="connsiteY63" fmla="*/ 71777 h 577432"/>
                <a:gd name="connsiteX64" fmla="*/ 480580 w 577759"/>
                <a:gd name="connsiteY64" fmla="*/ 66250 h 577432"/>
                <a:gd name="connsiteX65" fmla="*/ 497753 w 577759"/>
                <a:gd name="connsiteY65" fmla="*/ 64639 h 577432"/>
                <a:gd name="connsiteX66" fmla="*/ 26751 w 577759"/>
                <a:gd name="connsiteY66" fmla="*/ 0 h 577432"/>
                <a:gd name="connsiteX67" fmla="*/ 420637 w 577759"/>
                <a:gd name="connsiteY67" fmla="*/ 0 h 577432"/>
                <a:gd name="connsiteX68" fmla="*/ 447388 w 577759"/>
                <a:gd name="connsiteY68" fmla="*/ 25786 h 577432"/>
                <a:gd name="connsiteX69" fmla="*/ 447388 w 577759"/>
                <a:gd name="connsiteY69" fmla="*/ 65387 h 577432"/>
                <a:gd name="connsiteX70" fmla="*/ 394808 w 577759"/>
                <a:gd name="connsiteY70" fmla="*/ 156560 h 577432"/>
                <a:gd name="connsiteX71" fmla="*/ 394808 w 577759"/>
                <a:gd name="connsiteY71" fmla="*/ 52494 h 577432"/>
                <a:gd name="connsiteX72" fmla="*/ 52580 w 577759"/>
                <a:gd name="connsiteY72" fmla="*/ 52494 h 577432"/>
                <a:gd name="connsiteX73" fmla="*/ 52580 w 577759"/>
                <a:gd name="connsiteY73" fmla="*/ 524938 h 577432"/>
                <a:gd name="connsiteX74" fmla="*/ 394808 w 577759"/>
                <a:gd name="connsiteY74" fmla="*/ 524938 h 577432"/>
                <a:gd name="connsiteX75" fmla="*/ 394808 w 577759"/>
                <a:gd name="connsiteY75" fmla="*/ 459551 h 577432"/>
                <a:gd name="connsiteX76" fmla="*/ 422482 w 577759"/>
                <a:gd name="connsiteY76" fmla="*/ 441132 h 577432"/>
                <a:gd name="connsiteX77" fmla="*/ 434474 w 577759"/>
                <a:gd name="connsiteY77" fmla="*/ 428239 h 577432"/>
                <a:gd name="connsiteX78" fmla="*/ 447388 w 577759"/>
                <a:gd name="connsiteY78" fmla="*/ 406137 h 577432"/>
                <a:gd name="connsiteX79" fmla="*/ 447388 w 577759"/>
                <a:gd name="connsiteY79" fmla="*/ 550725 h 577432"/>
                <a:gd name="connsiteX80" fmla="*/ 420637 w 577759"/>
                <a:gd name="connsiteY80" fmla="*/ 577432 h 577432"/>
                <a:gd name="connsiteX81" fmla="*/ 26751 w 577759"/>
                <a:gd name="connsiteY81" fmla="*/ 577432 h 577432"/>
                <a:gd name="connsiteX82" fmla="*/ 0 w 577759"/>
                <a:gd name="connsiteY82" fmla="*/ 550725 h 577432"/>
                <a:gd name="connsiteX83" fmla="*/ 0 w 577759"/>
                <a:gd name="connsiteY83" fmla="*/ 25786 h 577432"/>
                <a:gd name="connsiteX84" fmla="*/ 26751 w 577759"/>
                <a:gd name="connsiteY84" fmla="*/ 0 h 57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577759" h="577432">
                  <a:moveTo>
                    <a:pt x="177088" y="396051"/>
                  </a:moveTo>
                  <a:cubicBezTo>
                    <a:pt x="179855" y="396051"/>
                    <a:pt x="183544" y="397892"/>
                    <a:pt x="185388" y="400653"/>
                  </a:cubicBezTo>
                  <a:cubicBezTo>
                    <a:pt x="189999" y="411696"/>
                    <a:pt x="185388" y="423659"/>
                    <a:pt x="178010" y="436543"/>
                  </a:cubicBezTo>
                  <a:cubicBezTo>
                    <a:pt x="180777" y="436543"/>
                    <a:pt x="182621" y="438384"/>
                    <a:pt x="184466" y="440224"/>
                  </a:cubicBezTo>
                  <a:cubicBezTo>
                    <a:pt x="185388" y="441145"/>
                    <a:pt x="185388" y="442065"/>
                    <a:pt x="186310" y="442985"/>
                  </a:cubicBezTo>
                  <a:cubicBezTo>
                    <a:pt x="191844" y="442065"/>
                    <a:pt x="197377" y="444826"/>
                    <a:pt x="201988" y="452188"/>
                  </a:cubicBezTo>
                  <a:cubicBezTo>
                    <a:pt x="203832" y="454949"/>
                    <a:pt x="204755" y="456789"/>
                    <a:pt x="204755" y="458630"/>
                  </a:cubicBezTo>
                  <a:cubicBezTo>
                    <a:pt x="229654" y="454028"/>
                    <a:pt x="249943" y="460470"/>
                    <a:pt x="274843" y="460470"/>
                  </a:cubicBezTo>
                  <a:cubicBezTo>
                    <a:pt x="287754" y="460470"/>
                    <a:pt x="287754" y="480716"/>
                    <a:pt x="274843" y="480716"/>
                  </a:cubicBezTo>
                  <a:cubicBezTo>
                    <a:pt x="253632" y="480716"/>
                    <a:pt x="226888" y="468753"/>
                    <a:pt x="206599" y="478876"/>
                  </a:cubicBezTo>
                  <a:cubicBezTo>
                    <a:pt x="202910" y="480716"/>
                    <a:pt x="198299" y="483477"/>
                    <a:pt x="194610" y="481636"/>
                  </a:cubicBezTo>
                  <a:cubicBezTo>
                    <a:pt x="189999" y="479796"/>
                    <a:pt x="184466" y="478876"/>
                    <a:pt x="183544" y="473354"/>
                  </a:cubicBezTo>
                  <a:cubicBezTo>
                    <a:pt x="183544" y="470593"/>
                    <a:pt x="183544" y="468753"/>
                    <a:pt x="183544" y="466912"/>
                  </a:cubicBezTo>
                  <a:cubicBezTo>
                    <a:pt x="181699" y="469673"/>
                    <a:pt x="180777" y="471513"/>
                    <a:pt x="178933" y="474274"/>
                  </a:cubicBezTo>
                  <a:cubicBezTo>
                    <a:pt x="173399" y="482557"/>
                    <a:pt x="156799" y="477035"/>
                    <a:pt x="161410" y="465992"/>
                  </a:cubicBezTo>
                  <a:cubicBezTo>
                    <a:pt x="161410" y="465992"/>
                    <a:pt x="161410" y="465072"/>
                    <a:pt x="162333" y="464151"/>
                  </a:cubicBezTo>
                  <a:cubicBezTo>
                    <a:pt x="162333" y="462311"/>
                    <a:pt x="163255" y="461391"/>
                    <a:pt x="163255" y="460470"/>
                  </a:cubicBezTo>
                  <a:cubicBezTo>
                    <a:pt x="161410" y="462311"/>
                    <a:pt x="158644" y="464151"/>
                    <a:pt x="156799" y="466912"/>
                  </a:cubicBezTo>
                  <a:cubicBezTo>
                    <a:pt x="150344" y="477035"/>
                    <a:pt x="132822" y="467832"/>
                    <a:pt x="140199" y="456789"/>
                  </a:cubicBezTo>
                  <a:cubicBezTo>
                    <a:pt x="144811" y="449427"/>
                    <a:pt x="149422" y="442985"/>
                    <a:pt x="154033" y="435623"/>
                  </a:cubicBezTo>
                  <a:cubicBezTo>
                    <a:pt x="135588" y="454028"/>
                    <a:pt x="118988" y="474274"/>
                    <a:pt x="103311" y="495441"/>
                  </a:cubicBezTo>
                  <a:cubicBezTo>
                    <a:pt x="95011" y="504643"/>
                    <a:pt x="78411" y="495441"/>
                    <a:pt x="85789" y="485318"/>
                  </a:cubicBezTo>
                  <a:cubicBezTo>
                    <a:pt x="104233" y="462311"/>
                    <a:pt x="122677" y="438384"/>
                    <a:pt x="143888" y="417217"/>
                  </a:cubicBezTo>
                  <a:cubicBezTo>
                    <a:pt x="152188" y="408935"/>
                    <a:pt x="163255" y="396051"/>
                    <a:pt x="177088" y="396051"/>
                  </a:cubicBezTo>
                  <a:close/>
                  <a:moveTo>
                    <a:pt x="326592" y="382185"/>
                  </a:moveTo>
                  <a:lnTo>
                    <a:pt x="324748" y="412582"/>
                  </a:lnTo>
                  <a:cubicBezTo>
                    <a:pt x="329358" y="414424"/>
                    <a:pt x="334891" y="417187"/>
                    <a:pt x="340423" y="420871"/>
                  </a:cubicBezTo>
                  <a:cubicBezTo>
                    <a:pt x="345956" y="423635"/>
                    <a:pt x="350566" y="427319"/>
                    <a:pt x="355177" y="430082"/>
                  </a:cubicBezTo>
                  <a:lnTo>
                    <a:pt x="380995" y="413503"/>
                  </a:lnTo>
                  <a:cubicBezTo>
                    <a:pt x="376385" y="407976"/>
                    <a:pt x="369008" y="400607"/>
                    <a:pt x="356099" y="393238"/>
                  </a:cubicBezTo>
                  <a:cubicBezTo>
                    <a:pt x="343190" y="385869"/>
                    <a:pt x="333047" y="383106"/>
                    <a:pt x="326592" y="382185"/>
                  </a:cubicBezTo>
                  <a:close/>
                  <a:moveTo>
                    <a:pt x="125443" y="299294"/>
                  </a:moveTo>
                  <a:lnTo>
                    <a:pt x="224189" y="299294"/>
                  </a:lnTo>
                  <a:cubicBezTo>
                    <a:pt x="238032" y="299294"/>
                    <a:pt x="250029" y="311272"/>
                    <a:pt x="250029" y="326015"/>
                  </a:cubicBezTo>
                  <a:cubicBezTo>
                    <a:pt x="250029" y="339836"/>
                    <a:pt x="238032" y="351815"/>
                    <a:pt x="224189" y="351815"/>
                  </a:cubicBezTo>
                  <a:lnTo>
                    <a:pt x="125443" y="351815"/>
                  </a:lnTo>
                  <a:cubicBezTo>
                    <a:pt x="110677" y="351815"/>
                    <a:pt x="98680" y="339836"/>
                    <a:pt x="98680" y="326015"/>
                  </a:cubicBezTo>
                  <a:cubicBezTo>
                    <a:pt x="98680" y="311272"/>
                    <a:pt x="110677" y="299294"/>
                    <a:pt x="125443" y="299294"/>
                  </a:cubicBezTo>
                  <a:close/>
                  <a:moveTo>
                    <a:pt x="125436" y="200762"/>
                  </a:moveTo>
                  <a:lnTo>
                    <a:pt x="321952" y="200762"/>
                  </a:lnTo>
                  <a:cubicBezTo>
                    <a:pt x="336714" y="200762"/>
                    <a:pt x="348708" y="212740"/>
                    <a:pt x="348708" y="227483"/>
                  </a:cubicBezTo>
                  <a:cubicBezTo>
                    <a:pt x="348708" y="242226"/>
                    <a:pt x="336714" y="253283"/>
                    <a:pt x="321952" y="253283"/>
                  </a:cubicBezTo>
                  <a:lnTo>
                    <a:pt x="125436" y="253283"/>
                  </a:lnTo>
                  <a:cubicBezTo>
                    <a:pt x="110674" y="253283"/>
                    <a:pt x="98680" y="242226"/>
                    <a:pt x="98680" y="227483"/>
                  </a:cubicBezTo>
                  <a:cubicBezTo>
                    <a:pt x="98680" y="212740"/>
                    <a:pt x="110674" y="200762"/>
                    <a:pt x="125436" y="200762"/>
                  </a:cubicBezTo>
                  <a:close/>
                  <a:moveTo>
                    <a:pt x="125436" y="103118"/>
                  </a:moveTo>
                  <a:lnTo>
                    <a:pt x="321952" y="103118"/>
                  </a:lnTo>
                  <a:cubicBezTo>
                    <a:pt x="336714" y="103118"/>
                    <a:pt x="348708" y="114175"/>
                    <a:pt x="348708" y="128918"/>
                  </a:cubicBezTo>
                  <a:cubicBezTo>
                    <a:pt x="348708" y="143660"/>
                    <a:pt x="336714" y="155639"/>
                    <a:pt x="321952" y="155639"/>
                  </a:cubicBezTo>
                  <a:lnTo>
                    <a:pt x="125436" y="155639"/>
                  </a:lnTo>
                  <a:cubicBezTo>
                    <a:pt x="110674" y="155639"/>
                    <a:pt x="98680" y="143660"/>
                    <a:pt x="98680" y="128918"/>
                  </a:cubicBezTo>
                  <a:cubicBezTo>
                    <a:pt x="98680" y="114175"/>
                    <a:pt x="110674" y="103118"/>
                    <a:pt x="125436" y="103118"/>
                  </a:cubicBezTo>
                  <a:close/>
                  <a:moveTo>
                    <a:pt x="497753" y="64639"/>
                  </a:moveTo>
                  <a:cubicBezTo>
                    <a:pt x="507550" y="65329"/>
                    <a:pt x="521151" y="68553"/>
                    <a:pt x="537748" y="78225"/>
                  </a:cubicBezTo>
                  <a:cubicBezTo>
                    <a:pt x="570943" y="97568"/>
                    <a:pt x="576476" y="118753"/>
                    <a:pt x="577398" y="121516"/>
                  </a:cubicBezTo>
                  <a:cubicBezTo>
                    <a:pt x="578320" y="124279"/>
                    <a:pt x="577398" y="127964"/>
                    <a:pt x="575554" y="130727"/>
                  </a:cubicBezTo>
                  <a:lnTo>
                    <a:pt x="411424" y="415345"/>
                  </a:lnTo>
                  <a:cubicBezTo>
                    <a:pt x="410501" y="416266"/>
                    <a:pt x="409579" y="418108"/>
                    <a:pt x="407735" y="419029"/>
                  </a:cubicBezTo>
                  <a:lnTo>
                    <a:pt x="321982" y="476137"/>
                  </a:lnTo>
                  <a:cubicBezTo>
                    <a:pt x="317371" y="478900"/>
                    <a:pt x="312761" y="478900"/>
                    <a:pt x="308151" y="476137"/>
                  </a:cubicBezTo>
                  <a:cubicBezTo>
                    <a:pt x="303540" y="473374"/>
                    <a:pt x="300774" y="468768"/>
                    <a:pt x="301696" y="464163"/>
                  </a:cubicBezTo>
                  <a:lnTo>
                    <a:pt x="307229" y="361921"/>
                  </a:lnTo>
                  <a:cubicBezTo>
                    <a:pt x="308151" y="359158"/>
                    <a:pt x="308151" y="357316"/>
                    <a:pt x="309073" y="355473"/>
                  </a:cubicBezTo>
                  <a:lnTo>
                    <a:pt x="473203" y="71777"/>
                  </a:lnTo>
                  <a:cubicBezTo>
                    <a:pt x="475047" y="69014"/>
                    <a:pt x="477813" y="67172"/>
                    <a:pt x="480580" y="66250"/>
                  </a:cubicBezTo>
                  <a:cubicBezTo>
                    <a:pt x="481963" y="65790"/>
                    <a:pt x="487956" y="63948"/>
                    <a:pt x="497753" y="64639"/>
                  </a:cubicBezTo>
                  <a:close/>
                  <a:moveTo>
                    <a:pt x="26751" y="0"/>
                  </a:moveTo>
                  <a:lnTo>
                    <a:pt x="420637" y="0"/>
                  </a:lnTo>
                  <a:cubicBezTo>
                    <a:pt x="435396" y="0"/>
                    <a:pt x="447388" y="11972"/>
                    <a:pt x="447388" y="25786"/>
                  </a:cubicBezTo>
                  <a:lnTo>
                    <a:pt x="447388" y="65387"/>
                  </a:lnTo>
                  <a:lnTo>
                    <a:pt x="394808" y="156560"/>
                  </a:lnTo>
                  <a:lnTo>
                    <a:pt x="394808" y="52494"/>
                  </a:lnTo>
                  <a:lnTo>
                    <a:pt x="52580" y="52494"/>
                  </a:lnTo>
                  <a:lnTo>
                    <a:pt x="52580" y="524938"/>
                  </a:lnTo>
                  <a:lnTo>
                    <a:pt x="394808" y="524938"/>
                  </a:lnTo>
                  <a:lnTo>
                    <a:pt x="394808" y="459551"/>
                  </a:lnTo>
                  <a:lnTo>
                    <a:pt x="422482" y="441132"/>
                  </a:lnTo>
                  <a:cubicBezTo>
                    <a:pt x="427094" y="437449"/>
                    <a:pt x="431706" y="432844"/>
                    <a:pt x="434474" y="428239"/>
                  </a:cubicBezTo>
                  <a:lnTo>
                    <a:pt x="447388" y="406137"/>
                  </a:lnTo>
                  <a:lnTo>
                    <a:pt x="447388" y="550725"/>
                  </a:lnTo>
                  <a:cubicBezTo>
                    <a:pt x="447388" y="565460"/>
                    <a:pt x="435396" y="577432"/>
                    <a:pt x="420637" y="577432"/>
                  </a:cubicBezTo>
                  <a:lnTo>
                    <a:pt x="26751" y="577432"/>
                  </a:lnTo>
                  <a:cubicBezTo>
                    <a:pt x="11992" y="577432"/>
                    <a:pt x="0" y="565460"/>
                    <a:pt x="0" y="550725"/>
                  </a:cubicBezTo>
                  <a:lnTo>
                    <a:pt x="0" y="25786"/>
                  </a:lnTo>
                  <a:cubicBezTo>
                    <a:pt x="0" y="11972"/>
                    <a:pt x="11992" y="0"/>
                    <a:pt x="26751" y="0"/>
                  </a:cubicBezTo>
                  <a:close/>
                </a:path>
              </a:pathLst>
            </a:custGeom>
            <a:solidFill>
              <a:srgbClr val="334B6C"/>
            </a:solidFill>
            <a:ln>
              <a:noFill/>
            </a:ln>
          </p:spPr>
        </p:sp>
        <p:sp>
          <p:nvSpPr>
            <p:cNvPr id="6" name="文本框 5"/>
            <p:cNvSpPr txBox="1"/>
            <p:nvPr/>
          </p:nvSpPr>
          <p:spPr>
            <a:xfrm>
              <a:off x="4140" y="3140"/>
              <a:ext cx="10717" cy="1309"/>
            </a:xfrm>
            <a:prstGeom prst="rect">
              <a:avLst/>
            </a:prstGeom>
            <a:noFill/>
          </p:spPr>
          <p:txBody>
            <a:bodyPr wrap="square" lIns="0" rIns="72000" rtlCol="0">
              <a:spAutoFit/>
            </a:bodyPr>
            <a:lstStyle/>
            <a:p>
              <a:r>
                <a:rPr lang="zh-CN" altLang="en-US" sz="4800" b="1" spc="300" dirty="0" smtClean="0">
                  <a:solidFill>
                    <a:srgbClr val="334B6C"/>
                  </a:solidFill>
                </a:rPr>
                <a:t>专利权概述</a:t>
              </a:r>
            </a:p>
          </p:txBody>
        </p:sp>
        <p:sp>
          <p:nvSpPr>
            <p:cNvPr id="7" name="矩形 6"/>
            <p:cNvSpPr/>
            <p:nvPr/>
          </p:nvSpPr>
          <p:spPr>
            <a:xfrm>
              <a:off x="4140" y="2316"/>
              <a:ext cx="3305" cy="824"/>
            </a:xfrm>
            <a:prstGeom prst="rect">
              <a:avLst/>
            </a:prstGeom>
          </p:spPr>
          <p:txBody>
            <a:bodyPr wrap="square" lIns="0">
              <a:spAutoFit/>
            </a:bodyPr>
            <a:lstStyle/>
            <a:p>
              <a:endParaRPr lang="zh-CN" altLang="en-US" sz="2800" spc="300" dirty="0" smtClean="0">
                <a:solidFill>
                  <a:srgbClr val="58B6E5"/>
                </a:solidFill>
              </a:endParaRPr>
            </a:p>
          </p:txBody>
        </p:sp>
      </p:grpSp>
      <p:sp>
        <p:nvSpPr>
          <p:cNvPr id="20" name="矩形 19"/>
          <p:cNvSpPr/>
          <p:nvPr/>
        </p:nvSpPr>
        <p:spPr>
          <a:xfrm>
            <a:off x="1255395" y="4149090"/>
            <a:ext cx="4506595" cy="379335"/>
          </a:xfrm>
          <a:prstGeom prst="rect">
            <a:avLst/>
          </a:prstGeom>
        </p:spPr>
        <p:txBody>
          <a:bodyPr wrap="square">
            <a:spAutoFit/>
          </a:bodyPr>
          <a:lstStyle/>
          <a:p>
            <a:r>
              <a:rPr lang="zh-CN" altLang="en-US" sz="1865" dirty="0" smtClean="0">
                <a:solidFill>
                  <a:srgbClr val="334B6C"/>
                </a:solidFill>
                <a:latin typeface="+mn-ea"/>
              </a:rPr>
              <a:t>教师：范晓燕</a:t>
            </a:r>
            <a:r>
              <a:rPr lang="en-US" altLang="zh-CN" sz="1865" dirty="0" smtClean="0">
                <a:solidFill>
                  <a:srgbClr val="334B6C"/>
                </a:solidFill>
                <a:latin typeface="+mn-ea"/>
              </a:rPr>
              <a:t>  </a:t>
            </a:r>
            <a:r>
              <a:rPr lang="zh-CN" altLang="en-US" sz="1865" dirty="0" smtClean="0">
                <a:solidFill>
                  <a:srgbClr val="334B6C"/>
                </a:solidFill>
                <a:latin typeface="+mn-ea"/>
              </a:rPr>
              <a:t>   </a:t>
            </a:r>
            <a:r>
              <a:rPr lang="zh-CN" altLang="en-US" sz="1865" dirty="0">
                <a:solidFill>
                  <a:srgbClr val="334B6C"/>
                </a:solidFill>
                <a:latin typeface="+mn-ea"/>
              </a:rPr>
              <a:t>时间：</a:t>
            </a:r>
            <a:r>
              <a:rPr lang="en-US" altLang="zh-CN" sz="1865" dirty="0" smtClean="0">
                <a:solidFill>
                  <a:srgbClr val="334B6C"/>
                </a:solidFill>
                <a:latin typeface="+mn-ea"/>
              </a:rPr>
              <a:t>2024.12.09</a:t>
            </a:r>
            <a:endParaRPr lang="en-US" altLang="zh-CN" sz="1865" dirty="0">
              <a:solidFill>
                <a:srgbClr val="334B6C"/>
              </a:solidFill>
              <a:latin typeface="+mn-ea"/>
            </a:endParaRPr>
          </a:p>
        </p:txBody>
      </p:sp>
      <p:pic>
        <p:nvPicPr>
          <p:cNvPr id="10" name="图片 9" descr="454696b252a867b7ca41680cc98655cf"/>
          <p:cNvPicPr/>
          <p:nvPr/>
        </p:nvPicPr>
        <p:blipFill>
          <a:blip r:embed="rId3">
            <a:clrChange>
              <a:clrFrom>
                <a:srgbClr val="000000">
                  <a:alpha val="0"/>
                </a:srgbClr>
              </a:clrFrom>
              <a:clrTo>
                <a:srgbClr val="000000">
                  <a:alpha val="0"/>
                  <a:alpha val="0"/>
                </a:srgbClr>
              </a:clrTo>
            </a:clrChange>
          </a:blip>
          <a:srcRect l="26954" t="48972" r="47741" b="29009"/>
          <a:stretch>
            <a:fillRect/>
          </a:stretch>
        </p:blipFill>
        <p:spPr>
          <a:xfrm flipH="1">
            <a:off x="7522845" y="2824480"/>
            <a:ext cx="4088765" cy="4033520"/>
          </a:xfrm>
          <a:prstGeom prst="rect">
            <a:avLst/>
          </a:prstGeom>
        </p:spPr>
      </p:pic>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zh-CN" altLang="en-US" sz="2200" b="1" spc="300" dirty="0" smtClean="0">
                <a:solidFill>
                  <a:srgbClr val="334B6C"/>
                </a:solidFill>
                <a:sym typeface="Arial" panose="020B0604020202020204" pitchFamily="34" charset="0"/>
              </a:rPr>
              <a:t>二、实质条件</a:t>
            </a:r>
            <a:endParaRPr lang="en-US" altLang="zh-CN" sz="2200" b="1" spc="300" dirty="0" smtClean="0">
              <a:solidFill>
                <a:srgbClr val="334B6C"/>
              </a:solidFill>
              <a:sym typeface="Arial" panose="020B0604020202020204" pitchFamily="34" charset="0"/>
            </a:endParaRPr>
          </a:p>
        </p:txBody>
      </p:sp>
      <p:grpSp>
        <p:nvGrpSpPr>
          <p:cNvPr id="24" name="组合 23"/>
          <p:cNvGrpSpPr/>
          <p:nvPr/>
        </p:nvGrpSpPr>
        <p:grpSpPr>
          <a:xfrm>
            <a:off x="1757680" y="1555115"/>
            <a:ext cx="3594735" cy="883920"/>
            <a:chOff x="2456" y="2089"/>
            <a:chExt cx="5661" cy="1392"/>
          </a:xfrm>
        </p:grpSpPr>
        <p:sp>
          <p:nvSpPr>
            <p:cNvPr id="14" name="矩形 13"/>
            <p:cNvSpPr/>
            <p:nvPr/>
          </p:nvSpPr>
          <p:spPr>
            <a:xfrm>
              <a:off x="3990" y="2089"/>
              <a:ext cx="291" cy="679"/>
            </a:xfrm>
            <a:prstGeom prst="rect">
              <a:avLst/>
            </a:prstGeom>
          </p:spPr>
          <p:txBody>
            <a:bodyPr wrap="none">
              <a:spAutoFit/>
            </a:bodyPr>
            <a:lstStyle/>
            <a:p>
              <a:endParaRPr lang="zh-CN" sz="2200" b="1" dirty="0">
                <a:solidFill>
                  <a:srgbClr val="334B6C"/>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8" name="矩形 17"/>
            <p:cNvSpPr/>
            <p:nvPr/>
          </p:nvSpPr>
          <p:spPr>
            <a:xfrm>
              <a:off x="2456" y="2950"/>
              <a:ext cx="5661" cy="531"/>
            </a:xfrm>
            <a:prstGeom prst="rect">
              <a:avLst/>
            </a:prstGeom>
          </p:spPr>
          <p:txBody>
            <a:bodyPr wrap="square">
              <a:spAutoFit/>
            </a:bodyPr>
            <a:lstStyle/>
            <a:p>
              <a:endParaRPr lang="zh-CN" altLang="en-US" sz="16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grpSp>
      <p:grpSp>
        <p:nvGrpSpPr>
          <p:cNvPr id="12" name="组合 11"/>
          <p:cNvGrpSpPr/>
          <p:nvPr/>
        </p:nvGrpSpPr>
        <p:grpSpPr>
          <a:xfrm>
            <a:off x="5881370" y="875347"/>
            <a:ext cx="5123180" cy="895350"/>
            <a:chOff x="3912" y="8432"/>
            <a:chExt cx="8068" cy="1410"/>
          </a:xfrm>
        </p:grpSpPr>
        <p:grpSp>
          <p:nvGrpSpPr>
            <p:cNvPr id="48" name="组合 47"/>
            <p:cNvGrpSpPr/>
            <p:nvPr/>
          </p:nvGrpSpPr>
          <p:grpSpPr>
            <a:xfrm>
              <a:off x="4044" y="8432"/>
              <a:ext cx="4866" cy="804"/>
              <a:chOff x="10452" y="4578"/>
              <a:chExt cx="4866" cy="804"/>
            </a:xfrm>
          </p:grpSpPr>
          <p:sp>
            <p:nvSpPr>
              <p:cNvPr id="28" name="圆角矩形 27"/>
              <p:cNvSpPr/>
              <p:nvPr/>
            </p:nvSpPr>
            <p:spPr>
              <a:xfrm>
                <a:off x="10452" y="4578"/>
                <a:ext cx="4866" cy="804"/>
              </a:xfrm>
              <a:prstGeom prst="roundRect">
                <a:avLst/>
              </a:prstGeom>
              <a:solidFill>
                <a:srgbClr val="58B6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39" name="文本框 38"/>
              <p:cNvSpPr txBox="1"/>
              <p:nvPr/>
            </p:nvSpPr>
            <p:spPr>
              <a:xfrm>
                <a:off x="12265" y="4635"/>
                <a:ext cx="2335" cy="628"/>
              </a:xfrm>
              <a:prstGeom prst="rect">
                <a:avLst/>
              </a:prstGeom>
              <a:noFill/>
            </p:spPr>
            <p:txBody>
              <a:bodyPr wrap="square" rtlCol="0">
                <a:spAutoFit/>
              </a:bodyPr>
              <a:lstStyle/>
              <a:p>
                <a:pPr algn="dist"/>
                <a:r>
                  <a:rPr lang="zh-CN" altLang="en-US" sz="2000" b="1" dirty="0" smtClean="0">
                    <a:solidFill>
                      <a:schemeClr val="bg1"/>
                    </a:solidFill>
                  </a:rPr>
                  <a:t>新颖性</a:t>
                </a:r>
                <a:endParaRPr lang="zh-CN" altLang="en-US" sz="2000" b="1" dirty="0">
                  <a:solidFill>
                    <a:schemeClr val="bg1"/>
                  </a:solidFill>
                </a:endParaRPr>
              </a:p>
            </p:txBody>
          </p:sp>
        </p:grpSp>
        <p:sp>
          <p:nvSpPr>
            <p:cNvPr id="58" name="文本框 57"/>
            <p:cNvSpPr txBox="1"/>
            <p:nvPr/>
          </p:nvSpPr>
          <p:spPr>
            <a:xfrm>
              <a:off x="3912" y="9251"/>
              <a:ext cx="8068" cy="591"/>
            </a:xfrm>
            <a:prstGeom prst="rect">
              <a:avLst/>
            </a:prstGeom>
            <a:noFill/>
          </p:spPr>
          <p:txBody>
            <a:bodyPr wrap="square" rtlCol="0">
              <a:spAutoFit/>
            </a:bodyPr>
            <a:lstStyle/>
            <a:p>
              <a:pPr fontAlgn="auto">
                <a:lnSpc>
                  <a:spcPct val="150000"/>
                </a:lnSpc>
              </a:pPr>
              <a:endParaRPr lang="zh-CN" altLang="en-US" sz="1400" dirty="0"/>
            </a:p>
          </p:txBody>
        </p:sp>
      </p:grpSp>
      <p:pic>
        <p:nvPicPr>
          <p:cNvPr id="3" name="图片 2"/>
          <p:cNvPicPr>
            <a:picLocks noChangeAspect="1"/>
          </p:cNvPicPr>
          <p:nvPr/>
        </p:nvPicPr>
        <p:blipFill>
          <a:blip r:embed="rId3">
            <a:clrChange>
              <a:clrFrom>
                <a:srgbClr val="F6F6F6">
                  <a:alpha val="100000"/>
                </a:srgbClr>
              </a:clrFrom>
              <a:clrTo>
                <a:srgbClr val="F6F6F6">
                  <a:alpha val="100000"/>
                  <a:alpha val="0"/>
                </a:srgbClr>
              </a:clrTo>
            </a:clrChange>
          </a:blip>
          <a:stretch>
            <a:fillRect/>
          </a:stretch>
        </p:blipFill>
        <p:spPr>
          <a:xfrm>
            <a:off x="1388745" y="3296920"/>
            <a:ext cx="4137660" cy="2230120"/>
          </a:xfrm>
          <a:prstGeom prst="rect">
            <a:avLst/>
          </a:prstGeom>
        </p:spPr>
      </p:pic>
      <p:sp>
        <p:nvSpPr>
          <p:cNvPr id="2" name="TextBox 1"/>
          <p:cNvSpPr txBox="1"/>
          <p:nvPr/>
        </p:nvSpPr>
        <p:spPr>
          <a:xfrm>
            <a:off x="629431" y="1663114"/>
            <a:ext cx="4204677" cy="646331"/>
          </a:xfrm>
          <a:prstGeom prst="rect">
            <a:avLst/>
          </a:prstGeom>
          <a:noFill/>
        </p:spPr>
        <p:txBody>
          <a:bodyPr wrap="square" rtlCol="0">
            <a:spAutoFit/>
          </a:bodyPr>
          <a:lstStyle/>
          <a:p>
            <a:r>
              <a:rPr lang="zh-CN" altLang="en-US" dirty="0" smtClean="0"/>
              <a:t>授予专利权的发明和实用新型应当具备的实质条件：</a:t>
            </a:r>
            <a:endParaRPr lang="zh-CN" altLang="en-US" dirty="0"/>
          </a:p>
        </p:txBody>
      </p:sp>
      <p:sp>
        <p:nvSpPr>
          <p:cNvPr id="4" name="TextBox 3"/>
          <p:cNvSpPr txBox="1"/>
          <p:nvPr/>
        </p:nvSpPr>
        <p:spPr>
          <a:xfrm>
            <a:off x="5774104" y="1918750"/>
            <a:ext cx="5480050" cy="2031325"/>
          </a:xfrm>
          <a:prstGeom prst="rect">
            <a:avLst/>
          </a:prstGeom>
          <a:noFill/>
        </p:spPr>
        <p:txBody>
          <a:bodyPr wrap="square" rtlCol="0">
            <a:spAutoFit/>
          </a:bodyPr>
          <a:lstStyle/>
          <a:p>
            <a:r>
              <a:rPr lang="zh-CN" altLang="en-US" dirty="0" smtClean="0"/>
              <a:t>新颖</a:t>
            </a:r>
            <a:r>
              <a:rPr lang="zh-CN" altLang="en-US" dirty="0"/>
              <a:t>性是指在申请日以前没有同样的发明或者实用新型在国内外出版物上公开发表过、在国内公开使用过或者以其他方式为公众所知</a:t>
            </a:r>
            <a:r>
              <a:rPr lang="zh-CN" altLang="en-US" dirty="0" smtClean="0"/>
              <a:t>。</a:t>
            </a:r>
            <a:endParaRPr lang="en-US" altLang="zh-CN" dirty="0" smtClean="0"/>
          </a:p>
          <a:p>
            <a:endParaRPr lang="en-US" altLang="zh-CN" dirty="0"/>
          </a:p>
          <a:p>
            <a:endParaRPr lang="en-US" altLang="zh-CN" dirty="0" smtClean="0"/>
          </a:p>
          <a:p>
            <a:r>
              <a:rPr lang="zh-CN" altLang="en-US" dirty="0" smtClean="0"/>
              <a:t>申请</a:t>
            </a:r>
            <a:r>
              <a:rPr lang="zh-CN" altLang="en-US" dirty="0"/>
              <a:t>专利的发明或者实用新型满足新颖性的标准，必须不同于现有技术，同时还不得出现抵触申请。</a:t>
            </a:r>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zh-CN" altLang="en-US" sz="2200" b="1" spc="300" dirty="0" smtClean="0">
                <a:solidFill>
                  <a:srgbClr val="334B6C"/>
                </a:solidFill>
                <a:sym typeface="Arial" panose="020B0604020202020204" pitchFamily="34" charset="0"/>
              </a:rPr>
              <a:t>二、实质条件</a:t>
            </a:r>
            <a:endParaRPr lang="en-US" altLang="zh-CN" sz="2200" b="1" spc="300" dirty="0" smtClean="0">
              <a:solidFill>
                <a:srgbClr val="334B6C"/>
              </a:solidFill>
              <a:sym typeface="Arial" panose="020B0604020202020204" pitchFamily="34" charset="0"/>
            </a:endParaRPr>
          </a:p>
        </p:txBody>
      </p:sp>
      <p:grpSp>
        <p:nvGrpSpPr>
          <p:cNvPr id="24" name="组合 23"/>
          <p:cNvGrpSpPr/>
          <p:nvPr/>
        </p:nvGrpSpPr>
        <p:grpSpPr>
          <a:xfrm>
            <a:off x="1757680" y="1555115"/>
            <a:ext cx="3594735" cy="883920"/>
            <a:chOff x="2456" y="2089"/>
            <a:chExt cx="5661" cy="1392"/>
          </a:xfrm>
        </p:grpSpPr>
        <p:sp>
          <p:nvSpPr>
            <p:cNvPr id="14" name="矩形 13"/>
            <p:cNvSpPr/>
            <p:nvPr/>
          </p:nvSpPr>
          <p:spPr>
            <a:xfrm>
              <a:off x="3990" y="2089"/>
              <a:ext cx="291" cy="679"/>
            </a:xfrm>
            <a:prstGeom prst="rect">
              <a:avLst/>
            </a:prstGeom>
          </p:spPr>
          <p:txBody>
            <a:bodyPr wrap="none">
              <a:spAutoFit/>
            </a:bodyPr>
            <a:lstStyle/>
            <a:p>
              <a:endParaRPr lang="zh-CN" sz="2200" b="1" dirty="0">
                <a:solidFill>
                  <a:srgbClr val="334B6C"/>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8" name="矩形 17"/>
            <p:cNvSpPr/>
            <p:nvPr/>
          </p:nvSpPr>
          <p:spPr>
            <a:xfrm>
              <a:off x="2456" y="2950"/>
              <a:ext cx="5661" cy="531"/>
            </a:xfrm>
            <a:prstGeom prst="rect">
              <a:avLst/>
            </a:prstGeom>
          </p:spPr>
          <p:txBody>
            <a:bodyPr wrap="square">
              <a:spAutoFit/>
            </a:bodyPr>
            <a:lstStyle/>
            <a:p>
              <a:endParaRPr lang="zh-CN" altLang="en-US" sz="16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grpSp>
      <p:grpSp>
        <p:nvGrpSpPr>
          <p:cNvPr id="12" name="组合 11"/>
          <p:cNvGrpSpPr/>
          <p:nvPr/>
        </p:nvGrpSpPr>
        <p:grpSpPr>
          <a:xfrm>
            <a:off x="5881370" y="875347"/>
            <a:ext cx="5123180" cy="895350"/>
            <a:chOff x="3912" y="8432"/>
            <a:chExt cx="8068" cy="1410"/>
          </a:xfrm>
        </p:grpSpPr>
        <p:grpSp>
          <p:nvGrpSpPr>
            <p:cNvPr id="48" name="组合 47"/>
            <p:cNvGrpSpPr/>
            <p:nvPr/>
          </p:nvGrpSpPr>
          <p:grpSpPr>
            <a:xfrm>
              <a:off x="4044" y="8432"/>
              <a:ext cx="4866" cy="804"/>
              <a:chOff x="10452" y="4578"/>
              <a:chExt cx="4866" cy="804"/>
            </a:xfrm>
          </p:grpSpPr>
          <p:sp>
            <p:nvSpPr>
              <p:cNvPr id="28" name="圆角矩形 27"/>
              <p:cNvSpPr/>
              <p:nvPr/>
            </p:nvSpPr>
            <p:spPr>
              <a:xfrm>
                <a:off x="10452" y="4578"/>
                <a:ext cx="4866" cy="804"/>
              </a:xfrm>
              <a:prstGeom prst="roundRect">
                <a:avLst/>
              </a:prstGeom>
              <a:solidFill>
                <a:srgbClr val="58B6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文本框 38"/>
              <p:cNvSpPr txBox="1"/>
              <p:nvPr/>
            </p:nvSpPr>
            <p:spPr>
              <a:xfrm>
                <a:off x="12265" y="4635"/>
                <a:ext cx="2335" cy="628"/>
              </a:xfrm>
              <a:prstGeom prst="rect">
                <a:avLst/>
              </a:prstGeom>
              <a:noFill/>
            </p:spPr>
            <p:txBody>
              <a:bodyPr wrap="square" rtlCol="0">
                <a:spAutoFit/>
              </a:bodyPr>
              <a:lstStyle/>
              <a:p>
                <a:pPr algn="dist"/>
                <a:r>
                  <a:rPr lang="zh-CN" altLang="en-US" sz="2000" b="1" dirty="0" smtClean="0">
                    <a:solidFill>
                      <a:schemeClr val="bg1"/>
                    </a:solidFill>
                  </a:rPr>
                  <a:t>新颖性</a:t>
                </a:r>
                <a:endParaRPr lang="zh-CN" altLang="en-US" sz="2000" b="1" dirty="0">
                  <a:solidFill>
                    <a:schemeClr val="bg1"/>
                  </a:solidFill>
                </a:endParaRPr>
              </a:p>
            </p:txBody>
          </p:sp>
        </p:grpSp>
        <p:sp>
          <p:nvSpPr>
            <p:cNvPr id="58" name="文本框 57"/>
            <p:cNvSpPr txBox="1"/>
            <p:nvPr/>
          </p:nvSpPr>
          <p:spPr>
            <a:xfrm>
              <a:off x="3912" y="9251"/>
              <a:ext cx="8068" cy="591"/>
            </a:xfrm>
            <a:prstGeom prst="rect">
              <a:avLst/>
            </a:prstGeom>
            <a:noFill/>
          </p:spPr>
          <p:txBody>
            <a:bodyPr wrap="square" rtlCol="0">
              <a:spAutoFit/>
            </a:bodyPr>
            <a:lstStyle/>
            <a:p>
              <a:pPr fontAlgn="auto">
                <a:lnSpc>
                  <a:spcPct val="150000"/>
                </a:lnSpc>
              </a:pPr>
              <a:endParaRPr lang="zh-CN" altLang="en-US" sz="1400" dirty="0"/>
            </a:p>
          </p:txBody>
        </p:sp>
      </p:grpSp>
      <p:pic>
        <p:nvPicPr>
          <p:cNvPr id="3" name="图片 2"/>
          <p:cNvPicPr>
            <a:picLocks noChangeAspect="1"/>
          </p:cNvPicPr>
          <p:nvPr/>
        </p:nvPicPr>
        <p:blipFill>
          <a:blip r:embed="rId3">
            <a:clrChange>
              <a:clrFrom>
                <a:srgbClr val="F6F6F6">
                  <a:alpha val="100000"/>
                </a:srgbClr>
              </a:clrFrom>
              <a:clrTo>
                <a:srgbClr val="F6F6F6">
                  <a:alpha val="100000"/>
                  <a:alpha val="0"/>
                </a:srgbClr>
              </a:clrTo>
            </a:clrChange>
          </a:blip>
          <a:stretch>
            <a:fillRect/>
          </a:stretch>
        </p:blipFill>
        <p:spPr>
          <a:xfrm>
            <a:off x="1388745" y="3296920"/>
            <a:ext cx="4137660" cy="2230120"/>
          </a:xfrm>
          <a:prstGeom prst="rect">
            <a:avLst/>
          </a:prstGeom>
        </p:spPr>
      </p:pic>
      <p:sp>
        <p:nvSpPr>
          <p:cNvPr id="2" name="TextBox 1"/>
          <p:cNvSpPr txBox="1"/>
          <p:nvPr/>
        </p:nvSpPr>
        <p:spPr>
          <a:xfrm>
            <a:off x="629431" y="1663114"/>
            <a:ext cx="4204677" cy="646331"/>
          </a:xfrm>
          <a:prstGeom prst="rect">
            <a:avLst/>
          </a:prstGeom>
          <a:noFill/>
        </p:spPr>
        <p:txBody>
          <a:bodyPr wrap="square" rtlCol="0">
            <a:spAutoFit/>
          </a:bodyPr>
          <a:lstStyle/>
          <a:p>
            <a:r>
              <a:rPr lang="zh-CN" altLang="en-US" dirty="0" smtClean="0"/>
              <a:t>授予专利权的发明和实用新型应当具备的实质条件：</a:t>
            </a:r>
            <a:endParaRPr lang="zh-CN" altLang="en-US" dirty="0"/>
          </a:p>
        </p:txBody>
      </p:sp>
      <p:sp>
        <p:nvSpPr>
          <p:cNvPr id="4" name="TextBox 3"/>
          <p:cNvSpPr txBox="1"/>
          <p:nvPr/>
        </p:nvSpPr>
        <p:spPr>
          <a:xfrm>
            <a:off x="5774104" y="1663114"/>
            <a:ext cx="5480050" cy="1200329"/>
          </a:xfrm>
          <a:prstGeom prst="rect">
            <a:avLst/>
          </a:prstGeom>
          <a:noFill/>
        </p:spPr>
        <p:txBody>
          <a:bodyPr wrap="square" rtlCol="0">
            <a:spAutoFit/>
          </a:bodyPr>
          <a:lstStyle/>
          <a:p>
            <a:r>
              <a:rPr lang="en-US" altLang="zh-CN" dirty="0"/>
              <a:t>2.</a:t>
            </a:r>
            <a:r>
              <a:rPr lang="zh-CN" altLang="en-US" dirty="0"/>
              <a:t>抵触申请。抵触申请是指一项申请专利的发明或者实用新型在申请日以前，已有同样的发明或者实用新型由他人向专利局提出过</a:t>
            </a:r>
            <a:r>
              <a:rPr lang="zh-CN" altLang="en-US" dirty="0" smtClean="0"/>
              <a:t>申请。</a:t>
            </a:r>
            <a:endParaRPr lang="en-US" altLang="zh-CN" dirty="0"/>
          </a:p>
          <a:p>
            <a:endParaRPr lang="en-US" altLang="zh-CN" dirty="0" smtClean="0"/>
          </a:p>
        </p:txBody>
      </p:sp>
      <p:sp>
        <p:nvSpPr>
          <p:cNvPr id="6" name="TextBox 5"/>
          <p:cNvSpPr txBox="1"/>
          <p:nvPr/>
        </p:nvSpPr>
        <p:spPr>
          <a:xfrm>
            <a:off x="5774104" y="3296920"/>
            <a:ext cx="5988050" cy="1754326"/>
          </a:xfrm>
          <a:prstGeom prst="rect">
            <a:avLst/>
          </a:prstGeom>
          <a:noFill/>
        </p:spPr>
        <p:txBody>
          <a:bodyPr wrap="square" rtlCol="0">
            <a:spAutoFit/>
          </a:bodyPr>
          <a:lstStyle/>
          <a:p>
            <a:r>
              <a:rPr lang="zh-CN" altLang="en-US" dirty="0"/>
              <a:t>申请专利的发明、实用新型和外观设计在申请日以前</a:t>
            </a:r>
            <a:r>
              <a:rPr lang="en-US" altLang="zh-CN" dirty="0"/>
              <a:t>6</a:t>
            </a:r>
            <a:r>
              <a:rPr lang="zh-CN" altLang="en-US" dirty="0"/>
              <a:t>个月内，有下列情形之一的，不丧失新颖性：</a:t>
            </a:r>
          </a:p>
          <a:p>
            <a:r>
              <a:rPr lang="zh-CN" altLang="en-US" dirty="0"/>
              <a:t>   </a:t>
            </a:r>
            <a:r>
              <a:rPr lang="en-US" altLang="zh-CN" dirty="0" smtClean="0"/>
              <a:t>(</a:t>
            </a:r>
            <a:r>
              <a:rPr lang="en-US" altLang="zh-CN" dirty="0"/>
              <a:t>1)</a:t>
            </a:r>
            <a:r>
              <a:rPr lang="zh-CN" altLang="en-US" dirty="0"/>
              <a:t>在中国政府主办或者承认的国际展览会上首次展出的；    </a:t>
            </a:r>
            <a:r>
              <a:rPr lang="en-US" altLang="zh-CN" dirty="0"/>
              <a:t>(2)</a:t>
            </a:r>
            <a:r>
              <a:rPr lang="zh-CN" altLang="en-US" dirty="0"/>
              <a:t>在国务院有关主管部门和全国性学术团体组织召开的学术会议或者技术会议上首次发表的；    </a:t>
            </a:r>
            <a:r>
              <a:rPr lang="en-US" altLang="zh-CN" dirty="0"/>
              <a:t>(3)</a:t>
            </a:r>
            <a:r>
              <a:rPr lang="zh-CN" altLang="en-US" dirty="0"/>
              <a:t>他人未经申请人同意而泄露其内容的。</a:t>
            </a:r>
          </a:p>
        </p:txBody>
      </p:sp>
    </p:spTree>
    <p:custDataLst>
      <p:tags r:id="rId1"/>
    </p:custDataLst>
    <p:extLst>
      <p:ext uri="{BB962C8B-B14F-4D97-AF65-F5344CB8AC3E}">
        <p14:creationId xmlns:p14="http://schemas.microsoft.com/office/powerpoint/2010/main" val="414042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zh-CN" altLang="en-US" sz="2200" b="1" spc="300" dirty="0" smtClean="0">
                <a:solidFill>
                  <a:srgbClr val="334B6C"/>
                </a:solidFill>
                <a:sym typeface="Arial" panose="020B0604020202020204" pitchFamily="34" charset="0"/>
              </a:rPr>
              <a:t>二、实质条件</a:t>
            </a:r>
            <a:endParaRPr lang="en-US" altLang="zh-CN" sz="2200" b="1" spc="300" dirty="0" smtClean="0">
              <a:solidFill>
                <a:srgbClr val="334B6C"/>
              </a:solidFill>
              <a:sym typeface="Arial" panose="020B0604020202020204" pitchFamily="34" charset="0"/>
            </a:endParaRPr>
          </a:p>
        </p:txBody>
      </p:sp>
      <p:grpSp>
        <p:nvGrpSpPr>
          <p:cNvPr id="24" name="组合 23"/>
          <p:cNvGrpSpPr/>
          <p:nvPr/>
        </p:nvGrpSpPr>
        <p:grpSpPr>
          <a:xfrm>
            <a:off x="1757680" y="1555115"/>
            <a:ext cx="3594735" cy="883920"/>
            <a:chOff x="2456" y="2089"/>
            <a:chExt cx="5661" cy="1392"/>
          </a:xfrm>
        </p:grpSpPr>
        <p:sp>
          <p:nvSpPr>
            <p:cNvPr id="14" name="矩形 13"/>
            <p:cNvSpPr/>
            <p:nvPr/>
          </p:nvSpPr>
          <p:spPr>
            <a:xfrm>
              <a:off x="3990" y="2089"/>
              <a:ext cx="291" cy="679"/>
            </a:xfrm>
            <a:prstGeom prst="rect">
              <a:avLst/>
            </a:prstGeom>
          </p:spPr>
          <p:txBody>
            <a:bodyPr wrap="none">
              <a:spAutoFit/>
            </a:bodyPr>
            <a:lstStyle/>
            <a:p>
              <a:endParaRPr lang="zh-CN" sz="2200" b="1" dirty="0">
                <a:solidFill>
                  <a:srgbClr val="334B6C"/>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8" name="矩形 17"/>
            <p:cNvSpPr/>
            <p:nvPr/>
          </p:nvSpPr>
          <p:spPr>
            <a:xfrm>
              <a:off x="2456" y="2950"/>
              <a:ext cx="5661" cy="531"/>
            </a:xfrm>
            <a:prstGeom prst="rect">
              <a:avLst/>
            </a:prstGeom>
          </p:spPr>
          <p:txBody>
            <a:bodyPr wrap="square">
              <a:spAutoFit/>
            </a:bodyPr>
            <a:lstStyle/>
            <a:p>
              <a:endParaRPr lang="zh-CN" altLang="en-US" sz="16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grpSp>
      <p:grpSp>
        <p:nvGrpSpPr>
          <p:cNvPr id="12" name="组合 11"/>
          <p:cNvGrpSpPr/>
          <p:nvPr/>
        </p:nvGrpSpPr>
        <p:grpSpPr>
          <a:xfrm>
            <a:off x="5881370" y="875347"/>
            <a:ext cx="5123180" cy="895350"/>
            <a:chOff x="3912" y="8432"/>
            <a:chExt cx="8068" cy="1410"/>
          </a:xfrm>
        </p:grpSpPr>
        <p:grpSp>
          <p:nvGrpSpPr>
            <p:cNvPr id="48" name="组合 47"/>
            <p:cNvGrpSpPr/>
            <p:nvPr/>
          </p:nvGrpSpPr>
          <p:grpSpPr>
            <a:xfrm>
              <a:off x="4044" y="8432"/>
              <a:ext cx="4866" cy="804"/>
              <a:chOff x="10452" y="4578"/>
              <a:chExt cx="4866" cy="804"/>
            </a:xfrm>
          </p:grpSpPr>
          <p:sp>
            <p:nvSpPr>
              <p:cNvPr id="28" name="圆角矩形 27"/>
              <p:cNvSpPr/>
              <p:nvPr/>
            </p:nvSpPr>
            <p:spPr>
              <a:xfrm>
                <a:off x="10452" y="4578"/>
                <a:ext cx="4866" cy="804"/>
              </a:xfrm>
              <a:prstGeom prst="roundRect">
                <a:avLst/>
              </a:prstGeom>
              <a:solidFill>
                <a:srgbClr val="58B6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文本框 38"/>
              <p:cNvSpPr txBox="1"/>
              <p:nvPr/>
            </p:nvSpPr>
            <p:spPr>
              <a:xfrm>
                <a:off x="12265" y="4635"/>
                <a:ext cx="2335" cy="630"/>
              </a:xfrm>
              <a:prstGeom prst="rect">
                <a:avLst/>
              </a:prstGeom>
              <a:noFill/>
            </p:spPr>
            <p:txBody>
              <a:bodyPr wrap="square" rtlCol="0">
                <a:spAutoFit/>
              </a:bodyPr>
              <a:lstStyle/>
              <a:p>
                <a:pPr algn="dist"/>
                <a:r>
                  <a:rPr lang="zh-CN" altLang="en-US" sz="2000" b="1" dirty="0" smtClean="0">
                    <a:solidFill>
                      <a:schemeClr val="bg1"/>
                    </a:solidFill>
                  </a:rPr>
                  <a:t>创造性</a:t>
                </a:r>
                <a:endParaRPr lang="zh-CN" altLang="en-US" sz="2000" b="1" dirty="0">
                  <a:solidFill>
                    <a:schemeClr val="bg1"/>
                  </a:solidFill>
                </a:endParaRPr>
              </a:p>
            </p:txBody>
          </p:sp>
        </p:grpSp>
        <p:sp>
          <p:nvSpPr>
            <p:cNvPr id="58" name="文本框 57"/>
            <p:cNvSpPr txBox="1"/>
            <p:nvPr/>
          </p:nvSpPr>
          <p:spPr>
            <a:xfrm>
              <a:off x="3912" y="9251"/>
              <a:ext cx="8068" cy="591"/>
            </a:xfrm>
            <a:prstGeom prst="rect">
              <a:avLst/>
            </a:prstGeom>
            <a:noFill/>
          </p:spPr>
          <p:txBody>
            <a:bodyPr wrap="square" rtlCol="0">
              <a:spAutoFit/>
            </a:bodyPr>
            <a:lstStyle/>
            <a:p>
              <a:pPr fontAlgn="auto">
                <a:lnSpc>
                  <a:spcPct val="150000"/>
                </a:lnSpc>
              </a:pPr>
              <a:endParaRPr lang="zh-CN" altLang="en-US" sz="1400" dirty="0"/>
            </a:p>
          </p:txBody>
        </p:sp>
      </p:grpSp>
      <p:pic>
        <p:nvPicPr>
          <p:cNvPr id="3" name="图片 2"/>
          <p:cNvPicPr>
            <a:picLocks noChangeAspect="1"/>
          </p:cNvPicPr>
          <p:nvPr/>
        </p:nvPicPr>
        <p:blipFill>
          <a:blip r:embed="rId3">
            <a:clrChange>
              <a:clrFrom>
                <a:srgbClr val="F6F6F6">
                  <a:alpha val="100000"/>
                </a:srgbClr>
              </a:clrFrom>
              <a:clrTo>
                <a:srgbClr val="F6F6F6">
                  <a:alpha val="100000"/>
                  <a:alpha val="0"/>
                </a:srgbClr>
              </a:clrTo>
            </a:clrChange>
          </a:blip>
          <a:stretch>
            <a:fillRect/>
          </a:stretch>
        </p:blipFill>
        <p:spPr>
          <a:xfrm>
            <a:off x="1388745" y="3296920"/>
            <a:ext cx="4137660" cy="2230120"/>
          </a:xfrm>
          <a:prstGeom prst="rect">
            <a:avLst/>
          </a:prstGeom>
        </p:spPr>
      </p:pic>
      <p:sp>
        <p:nvSpPr>
          <p:cNvPr id="2" name="TextBox 1"/>
          <p:cNvSpPr txBox="1"/>
          <p:nvPr/>
        </p:nvSpPr>
        <p:spPr>
          <a:xfrm>
            <a:off x="629431" y="1663114"/>
            <a:ext cx="4204677" cy="646331"/>
          </a:xfrm>
          <a:prstGeom prst="rect">
            <a:avLst/>
          </a:prstGeom>
          <a:noFill/>
        </p:spPr>
        <p:txBody>
          <a:bodyPr wrap="square" rtlCol="0">
            <a:spAutoFit/>
          </a:bodyPr>
          <a:lstStyle/>
          <a:p>
            <a:r>
              <a:rPr lang="zh-CN" altLang="en-US" dirty="0" smtClean="0"/>
              <a:t>授予专利权的发明和实用新型应当具备的实质条件：</a:t>
            </a:r>
            <a:endParaRPr lang="zh-CN" altLang="en-US" dirty="0"/>
          </a:p>
        </p:txBody>
      </p:sp>
      <p:sp>
        <p:nvSpPr>
          <p:cNvPr id="4" name="TextBox 3"/>
          <p:cNvSpPr txBox="1"/>
          <p:nvPr/>
        </p:nvSpPr>
        <p:spPr>
          <a:xfrm>
            <a:off x="5774104" y="1663114"/>
            <a:ext cx="5480050" cy="923330"/>
          </a:xfrm>
          <a:prstGeom prst="rect">
            <a:avLst/>
          </a:prstGeom>
          <a:noFill/>
        </p:spPr>
        <p:txBody>
          <a:bodyPr wrap="square" rtlCol="0">
            <a:spAutoFit/>
          </a:bodyPr>
          <a:lstStyle/>
          <a:p>
            <a:r>
              <a:rPr lang="zh-CN" altLang="en-US" dirty="0"/>
              <a:t>创造性是指同申请日以前已有的技术相比，该发明有突出的实质性特点和显著的进步，该实用新型有实质性特点和进步。</a:t>
            </a:r>
            <a:endParaRPr lang="en-US" altLang="zh-CN" dirty="0" smtClean="0"/>
          </a:p>
        </p:txBody>
      </p:sp>
      <p:sp>
        <p:nvSpPr>
          <p:cNvPr id="6" name="TextBox 5"/>
          <p:cNvSpPr txBox="1"/>
          <p:nvPr/>
        </p:nvSpPr>
        <p:spPr>
          <a:xfrm>
            <a:off x="5881370" y="2956733"/>
            <a:ext cx="5988050" cy="2308324"/>
          </a:xfrm>
          <a:prstGeom prst="rect">
            <a:avLst/>
          </a:prstGeom>
          <a:noFill/>
        </p:spPr>
        <p:txBody>
          <a:bodyPr wrap="square" rtlCol="0">
            <a:spAutoFit/>
          </a:bodyPr>
          <a:lstStyle/>
          <a:p>
            <a:r>
              <a:rPr lang="zh-CN" altLang="en-US" dirty="0"/>
              <a:t>申请专利的发明或实用新型，必须与申请日前已有的技术相比，在技术方案的构成上有实质性的差别，必须是通过创造性思维活动的</a:t>
            </a:r>
            <a:r>
              <a:rPr lang="zh-CN" altLang="en-US" dirty="0" smtClean="0"/>
              <a:t>结果。</a:t>
            </a:r>
            <a:endParaRPr lang="en-US" altLang="zh-CN" dirty="0" smtClean="0"/>
          </a:p>
          <a:p>
            <a:endParaRPr lang="en-US" altLang="zh-CN" dirty="0"/>
          </a:p>
          <a:p>
            <a:endParaRPr lang="en-US" altLang="zh-CN" dirty="0" smtClean="0"/>
          </a:p>
          <a:p>
            <a:endParaRPr lang="en-US" altLang="zh-CN" dirty="0"/>
          </a:p>
          <a:p>
            <a:r>
              <a:rPr lang="zh-CN" altLang="en-US" dirty="0" smtClean="0"/>
              <a:t>发明</a:t>
            </a:r>
            <a:r>
              <a:rPr lang="zh-CN" altLang="en-US" dirty="0"/>
              <a:t>的创造性比实用新型的创造性要求更高。创造性的判断以所属领域普通技术人员的知识和判断能力为准。</a:t>
            </a:r>
          </a:p>
        </p:txBody>
      </p:sp>
    </p:spTree>
    <p:custDataLst>
      <p:tags r:id="rId1"/>
    </p:custDataLst>
    <p:extLst>
      <p:ext uri="{BB962C8B-B14F-4D97-AF65-F5344CB8AC3E}">
        <p14:creationId xmlns:p14="http://schemas.microsoft.com/office/powerpoint/2010/main" val="41402342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zh-CN" altLang="en-US" sz="2200" b="1" spc="300" dirty="0" smtClean="0">
                <a:solidFill>
                  <a:srgbClr val="334B6C"/>
                </a:solidFill>
                <a:sym typeface="Arial" panose="020B0604020202020204" pitchFamily="34" charset="0"/>
              </a:rPr>
              <a:t>二、实质条件</a:t>
            </a:r>
            <a:endParaRPr lang="en-US" altLang="zh-CN" sz="2200" b="1" spc="300" dirty="0" smtClean="0">
              <a:solidFill>
                <a:srgbClr val="334B6C"/>
              </a:solidFill>
              <a:sym typeface="Arial" panose="020B0604020202020204" pitchFamily="34" charset="0"/>
            </a:endParaRPr>
          </a:p>
        </p:txBody>
      </p:sp>
      <p:grpSp>
        <p:nvGrpSpPr>
          <p:cNvPr id="24" name="组合 23"/>
          <p:cNvGrpSpPr/>
          <p:nvPr/>
        </p:nvGrpSpPr>
        <p:grpSpPr>
          <a:xfrm>
            <a:off x="1757680" y="1555115"/>
            <a:ext cx="3594735" cy="883920"/>
            <a:chOff x="2456" y="2089"/>
            <a:chExt cx="5661" cy="1392"/>
          </a:xfrm>
        </p:grpSpPr>
        <p:sp>
          <p:nvSpPr>
            <p:cNvPr id="14" name="矩形 13"/>
            <p:cNvSpPr/>
            <p:nvPr/>
          </p:nvSpPr>
          <p:spPr>
            <a:xfrm>
              <a:off x="3990" y="2089"/>
              <a:ext cx="291" cy="679"/>
            </a:xfrm>
            <a:prstGeom prst="rect">
              <a:avLst/>
            </a:prstGeom>
          </p:spPr>
          <p:txBody>
            <a:bodyPr wrap="none">
              <a:spAutoFit/>
            </a:bodyPr>
            <a:lstStyle/>
            <a:p>
              <a:endParaRPr lang="zh-CN" sz="2200" b="1" dirty="0">
                <a:solidFill>
                  <a:srgbClr val="334B6C"/>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8" name="矩形 17"/>
            <p:cNvSpPr/>
            <p:nvPr/>
          </p:nvSpPr>
          <p:spPr>
            <a:xfrm>
              <a:off x="2456" y="2950"/>
              <a:ext cx="5661" cy="531"/>
            </a:xfrm>
            <a:prstGeom prst="rect">
              <a:avLst/>
            </a:prstGeom>
          </p:spPr>
          <p:txBody>
            <a:bodyPr wrap="square">
              <a:spAutoFit/>
            </a:bodyPr>
            <a:lstStyle/>
            <a:p>
              <a:endParaRPr lang="zh-CN" altLang="en-US" sz="16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grpSp>
      <p:grpSp>
        <p:nvGrpSpPr>
          <p:cNvPr id="12" name="组合 11"/>
          <p:cNvGrpSpPr/>
          <p:nvPr/>
        </p:nvGrpSpPr>
        <p:grpSpPr>
          <a:xfrm>
            <a:off x="5881370" y="875347"/>
            <a:ext cx="5123180" cy="895350"/>
            <a:chOff x="3912" y="8432"/>
            <a:chExt cx="8068" cy="1410"/>
          </a:xfrm>
        </p:grpSpPr>
        <p:grpSp>
          <p:nvGrpSpPr>
            <p:cNvPr id="48" name="组合 47"/>
            <p:cNvGrpSpPr/>
            <p:nvPr/>
          </p:nvGrpSpPr>
          <p:grpSpPr>
            <a:xfrm>
              <a:off x="4044" y="8432"/>
              <a:ext cx="4866" cy="804"/>
              <a:chOff x="10452" y="4578"/>
              <a:chExt cx="4866" cy="804"/>
            </a:xfrm>
          </p:grpSpPr>
          <p:sp>
            <p:nvSpPr>
              <p:cNvPr id="28" name="圆角矩形 27"/>
              <p:cNvSpPr/>
              <p:nvPr/>
            </p:nvSpPr>
            <p:spPr>
              <a:xfrm>
                <a:off x="10452" y="4578"/>
                <a:ext cx="4866" cy="804"/>
              </a:xfrm>
              <a:prstGeom prst="roundRect">
                <a:avLst/>
              </a:prstGeom>
              <a:solidFill>
                <a:srgbClr val="58B6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文本框 38"/>
              <p:cNvSpPr txBox="1"/>
              <p:nvPr/>
            </p:nvSpPr>
            <p:spPr>
              <a:xfrm>
                <a:off x="12265" y="4635"/>
                <a:ext cx="2335" cy="630"/>
              </a:xfrm>
              <a:prstGeom prst="rect">
                <a:avLst/>
              </a:prstGeom>
              <a:noFill/>
            </p:spPr>
            <p:txBody>
              <a:bodyPr wrap="square" rtlCol="0">
                <a:spAutoFit/>
              </a:bodyPr>
              <a:lstStyle/>
              <a:p>
                <a:pPr algn="dist"/>
                <a:r>
                  <a:rPr lang="zh-CN" altLang="en-US" sz="2000" b="1" dirty="0" smtClean="0">
                    <a:solidFill>
                      <a:schemeClr val="bg1"/>
                    </a:solidFill>
                  </a:rPr>
                  <a:t>实用性</a:t>
                </a:r>
                <a:endParaRPr lang="zh-CN" altLang="en-US" sz="2000" b="1" dirty="0">
                  <a:solidFill>
                    <a:schemeClr val="bg1"/>
                  </a:solidFill>
                </a:endParaRPr>
              </a:p>
            </p:txBody>
          </p:sp>
        </p:grpSp>
        <p:sp>
          <p:nvSpPr>
            <p:cNvPr id="58" name="文本框 57"/>
            <p:cNvSpPr txBox="1"/>
            <p:nvPr/>
          </p:nvSpPr>
          <p:spPr>
            <a:xfrm>
              <a:off x="3912" y="9251"/>
              <a:ext cx="8068" cy="591"/>
            </a:xfrm>
            <a:prstGeom prst="rect">
              <a:avLst/>
            </a:prstGeom>
            <a:noFill/>
          </p:spPr>
          <p:txBody>
            <a:bodyPr wrap="square" rtlCol="0">
              <a:spAutoFit/>
            </a:bodyPr>
            <a:lstStyle/>
            <a:p>
              <a:pPr fontAlgn="auto">
                <a:lnSpc>
                  <a:spcPct val="150000"/>
                </a:lnSpc>
              </a:pPr>
              <a:endParaRPr lang="zh-CN" altLang="en-US" sz="1400" dirty="0"/>
            </a:p>
          </p:txBody>
        </p:sp>
      </p:grpSp>
      <p:pic>
        <p:nvPicPr>
          <p:cNvPr id="3" name="图片 2"/>
          <p:cNvPicPr>
            <a:picLocks noChangeAspect="1"/>
          </p:cNvPicPr>
          <p:nvPr/>
        </p:nvPicPr>
        <p:blipFill>
          <a:blip r:embed="rId3">
            <a:clrChange>
              <a:clrFrom>
                <a:srgbClr val="F6F6F6">
                  <a:alpha val="100000"/>
                </a:srgbClr>
              </a:clrFrom>
              <a:clrTo>
                <a:srgbClr val="F6F6F6">
                  <a:alpha val="100000"/>
                  <a:alpha val="0"/>
                </a:srgbClr>
              </a:clrTo>
            </a:clrChange>
          </a:blip>
          <a:stretch>
            <a:fillRect/>
          </a:stretch>
        </p:blipFill>
        <p:spPr>
          <a:xfrm>
            <a:off x="1388745" y="3296920"/>
            <a:ext cx="4137660" cy="2230120"/>
          </a:xfrm>
          <a:prstGeom prst="rect">
            <a:avLst/>
          </a:prstGeom>
        </p:spPr>
      </p:pic>
      <p:sp>
        <p:nvSpPr>
          <p:cNvPr id="2" name="TextBox 1"/>
          <p:cNvSpPr txBox="1"/>
          <p:nvPr/>
        </p:nvSpPr>
        <p:spPr>
          <a:xfrm>
            <a:off x="629431" y="1663114"/>
            <a:ext cx="4204677" cy="646331"/>
          </a:xfrm>
          <a:prstGeom prst="rect">
            <a:avLst/>
          </a:prstGeom>
          <a:noFill/>
        </p:spPr>
        <p:txBody>
          <a:bodyPr wrap="square" rtlCol="0">
            <a:spAutoFit/>
          </a:bodyPr>
          <a:lstStyle/>
          <a:p>
            <a:r>
              <a:rPr lang="zh-CN" altLang="en-US" dirty="0" smtClean="0"/>
              <a:t>授予专利权的发明和实用新型应当具备的实质条件：</a:t>
            </a:r>
            <a:endParaRPr lang="zh-CN" altLang="en-US" dirty="0"/>
          </a:p>
        </p:txBody>
      </p:sp>
      <p:sp>
        <p:nvSpPr>
          <p:cNvPr id="6" name="TextBox 5"/>
          <p:cNvSpPr txBox="1"/>
          <p:nvPr/>
        </p:nvSpPr>
        <p:spPr>
          <a:xfrm>
            <a:off x="5352415" y="1775850"/>
            <a:ext cx="5988050" cy="3693319"/>
          </a:xfrm>
          <a:prstGeom prst="rect">
            <a:avLst/>
          </a:prstGeom>
          <a:noFill/>
        </p:spPr>
        <p:txBody>
          <a:bodyPr wrap="square" rtlCol="0">
            <a:spAutoFit/>
          </a:bodyPr>
          <a:lstStyle/>
          <a:p>
            <a:r>
              <a:rPr lang="zh-CN" altLang="en-US" dirty="0"/>
              <a:t>实用性是指该发明或者实用新型能够制造或者使用，并且能够产生积极效果</a:t>
            </a:r>
            <a:r>
              <a:rPr lang="zh-CN" altLang="en-US" dirty="0" smtClean="0"/>
              <a:t>。</a:t>
            </a:r>
            <a:endParaRPr lang="en-US" altLang="zh-CN" dirty="0" smtClean="0"/>
          </a:p>
          <a:p>
            <a:endParaRPr lang="en-US" altLang="zh-CN" dirty="0"/>
          </a:p>
          <a:p>
            <a:endParaRPr lang="en-US" altLang="zh-CN" dirty="0" smtClean="0"/>
          </a:p>
          <a:p>
            <a:r>
              <a:rPr lang="zh-CN" altLang="en-US" dirty="0" smtClean="0"/>
              <a:t>它</a:t>
            </a:r>
            <a:r>
              <a:rPr lang="zh-CN" altLang="en-US" dirty="0"/>
              <a:t>有两层含义：第一，该技术能够在产业中制造或者使用。产业包括了工业、农业、林业、水产业、畜牧业</a:t>
            </a:r>
            <a:r>
              <a:rPr lang="zh-CN" altLang="en-US" dirty="0" smtClean="0"/>
              <a:t>、服务业</a:t>
            </a:r>
            <a:r>
              <a:rPr lang="zh-CN" altLang="en-US" dirty="0"/>
              <a:t>等行业</a:t>
            </a:r>
            <a:r>
              <a:rPr lang="zh-CN" altLang="en-US" dirty="0" smtClean="0"/>
              <a:t>。</a:t>
            </a:r>
            <a:endParaRPr lang="en-US" altLang="zh-CN" dirty="0"/>
          </a:p>
          <a:p>
            <a:endParaRPr lang="en-US" altLang="zh-CN" dirty="0" smtClean="0"/>
          </a:p>
          <a:p>
            <a:endParaRPr lang="en-US" altLang="zh-CN" dirty="0" smtClean="0"/>
          </a:p>
          <a:p>
            <a:r>
              <a:rPr lang="zh-CN" altLang="en-US" dirty="0" smtClean="0"/>
              <a:t>第二</a:t>
            </a:r>
            <a:r>
              <a:rPr lang="zh-CN" altLang="en-US" dirty="0"/>
              <a:t>，必须能够产生积极的效果，即同现有的技术相比，申请专利的发明或实用新型能够产生更好的经济效益或社会效益，如能提高产品数量、改善产品质量、增加产品</a:t>
            </a:r>
            <a:r>
              <a:rPr lang="zh-CN" altLang="en-US" dirty="0" smtClean="0"/>
              <a:t>功能等。</a:t>
            </a:r>
            <a:endParaRPr lang="zh-CN" altLang="en-US" dirty="0"/>
          </a:p>
        </p:txBody>
      </p:sp>
    </p:spTree>
    <p:custDataLst>
      <p:tags r:id="rId1"/>
    </p:custDataLst>
    <p:extLst>
      <p:ext uri="{BB962C8B-B14F-4D97-AF65-F5344CB8AC3E}">
        <p14:creationId xmlns:p14="http://schemas.microsoft.com/office/powerpoint/2010/main" val="5549851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zh-CN" altLang="en-US" sz="2200" b="1" spc="300" dirty="0" smtClean="0">
                <a:solidFill>
                  <a:srgbClr val="334B6C"/>
                </a:solidFill>
                <a:sym typeface="Arial" panose="020B0604020202020204" pitchFamily="34" charset="0"/>
              </a:rPr>
              <a:t>二、实质条件</a:t>
            </a:r>
            <a:endParaRPr lang="en-US" altLang="zh-CN" sz="2200" b="1" spc="300" dirty="0" smtClean="0">
              <a:solidFill>
                <a:srgbClr val="334B6C"/>
              </a:solidFill>
              <a:sym typeface="Arial" panose="020B0604020202020204" pitchFamily="34" charset="0"/>
            </a:endParaRPr>
          </a:p>
        </p:txBody>
      </p:sp>
      <p:grpSp>
        <p:nvGrpSpPr>
          <p:cNvPr id="24" name="组合 23"/>
          <p:cNvGrpSpPr/>
          <p:nvPr/>
        </p:nvGrpSpPr>
        <p:grpSpPr>
          <a:xfrm>
            <a:off x="1757680" y="1555115"/>
            <a:ext cx="3594735" cy="883920"/>
            <a:chOff x="2456" y="2089"/>
            <a:chExt cx="5661" cy="1392"/>
          </a:xfrm>
        </p:grpSpPr>
        <p:sp>
          <p:nvSpPr>
            <p:cNvPr id="14" name="矩形 13"/>
            <p:cNvSpPr/>
            <p:nvPr/>
          </p:nvSpPr>
          <p:spPr>
            <a:xfrm>
              <a:off x="3990" y="2089"/>
              <a:ext cx="291" cy="679"/>
            </a:xfrm>
            <a:prstGeom prst="rect">
              <a:avLst/>
            </a:prstGeom>
          </p:spPr>
          <p:txBody>
            <a:bodyPr wrap="none">
              <a:spAutoFit/>
            </a:bodyPr>
            <a:lstStyle/>
            <a:p>
              <a:endParaRPr lang="zh-CN" sz="2200" b="1" dirty="0">
                <a:solidFill>
                  <a:srgbClr val="334B6C"/>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8" name="矩形 17"/>
            <p:cNvSpPr/>
            <p:nvPr/>
          </p:nvSpPr>
          <p:spPr>
            <a:xfrm>
              <a:off x="2456" y="2950"/>
              <a:ext cx="5661" cy="531"/>
            </a:xfrm>
            <a:prstGeom prst="rect">
              <a:avLst/>
            </a:prstGeom>
          </p:spPr>
          <p:txBody>
            <a:bodyPr wrap="square">
              <a:spAutoFit/>
            </a:bodyPr>
            <a:lstStyle/>
            <a:p>
              <a:endParaRPr lang="zh-CN" altLang="en-US" sz="16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grpSp>
      <p:pic>
        <p:nvPicPr>
          <p:cNvPr id="3" name="图片 2"/>
          <p:cNvPicPr>
            <a:picLocks noChangeAspect="1"/>
          </p:cNvPicPr>
          <p:nvPr/>
        </p:nvPicPr>
        <p:blipFill>
          <a:blip r:embed="rId3">
            <a:clrChange>
              <a:clrFrom>
                <a:srgbClr val="F6F6F6">
                  <a:alpha val="100000"/>
                </a:srgbClr>
              </a:clrFrom>
              <a:clrTo>
                <a:srgbClr val="F6F6F6">
                  <a:alpha val="100000"/>
                  <a:alpha val="0"/>
                </a:srgbClr>
              </a:clrTo>
            </a:clrChange>
          </a:blip>
          <a:stretch>
            <a:fillRect/>
          </a:stretch>
        </p:blipFill>
        <p:spPr>
          <a:xfrm>
            <a:off x="1388745" y="3296920"/>
            <a:ext cx="4137660" cy="2230120"/>
          </a:xfrm>
          <a:prstGeom prst="rect">
            <a:avLst/>
          </a:prstGeom>
        </p:spPr>
      </p:pic>
      <p:sp>
        <p:nvSpPr>
          <p:cNvPr id="2" name="TextBox 1"/>
          <p:cNvSpPr txBox="1"/>
          <p:nvPr/>
        </p:nvSpPr>
        <p:spPr>
          <a:xfrm>
            <a:off x="629431" y="1663114"/>
            <a:ext cx="4204677" cy="646331"/>
          </a:xfrm>
          <a:prstGeom prst="rect">
            <a:avLst/>
          </a:prstGeom>
          <a:noFill/>
        </p:spPr>
        <p:txBody>
          <a:bodyPr wrap="square" rtlCol="0">
            <a:spAutoFit/>
          </a:bodyPr>
          <a:lstStyle/>
          <a:p>
            <a:r>
              <a:rPr lang="zh-CN" altLang="en-US" dirty="0" smtClean="0"/>
              <a:t>授予专利权的外观设计应当具备的实质条件：</a:t>
            </a:r>
            <a:endParaRPr lang="zh-CN" altLang="en-US" dirty="0"/>
          </a:p>
        </p:txBody>
      </p:sp>
      <p:sp>
        <p:nvSpPr>
          <p:cNvPr id="6" name="TextBox 5"/>
          <p:cNvSpPr txBox="1"/>
          <p:nvPr/>
        </p:nvSpPr>
        <p:spPr>
          <a:xfrm>
            <a:off x="5352415" y="1775850"/>
            <a:ext cx="5988050" cy="1200329"/>
          </a:xfrm>
          <a:prstGeom prst="rect">
            <a:avLst/>
          </a:prstGeom>
          <a:noFill/>
        </p:spPr>
        <p:txBody>
          <a:bodyPr wrap="square" rtlCol="0">
            <a:spAutoFit/>
          </a:bodyPr>
          <a:lstStyle/>
          <a:p>
            <a:endParaRPr lang="en-US" altLang="zh-CN" dirty="0"/>
          </a:p>
          <a:p>
            <a:endParaRPr lang="en-US" altLang="zh-CN" dirty="0" smtClean="0"/>
          </a:p>
          <a:p>
            <a:endParaRPr lang="en-US" altLang="zh-CN" dirty="0" smtClean="0"/>
          </a:p>
          <a:p>
            <a:endParaRPr lang="en-US" altLang="zh-CN" dirty="0" smtClean="0"/>
          </a:p>
        </p:txBody>
      </p:sp>
      <p:sp>
        <p:nvSpPr>
          <p:cNvPr id="5" name="TextBox 4"/>
          <p:cNvSpPr txBox="1"/>
          <p:nvPr/>
        </p:nvSpPr>
        <p:spPr>
          <a:xfrm>
            <a:off x="5701085" y="1213209"/>
            <a:ext cx="6106602" cy="3970318"/>
          </a:xfrm>
          <a:prstGeom prst="rect">
            <a:avLst/>
          </a:prstGeom>
          <a:noFill/>
        </p:spPr>
        <p:txBody>
          <a:bodyPr wrap="square" rtlCol="0">
            <a:spAutoFit/>
          </a:bodyPr>
          <a:lstStyle/>
          <a:p>
            <a:r>
              <a:rPr lang="zh-CN" altLang="en-US" dirty="0" smtClean="0"/>
              <a:t>新颖性</a:t>
            </a:r>
            <a:endParaRPr lang="en-US" altLang="zh-CN" dirty="0" smtClean="0"/>
          </a:p>
          <a:p>
            <a:endParaRPr lang="en-US" altLang="zh-CN" dirty="0"/>
          </a:p>
          <a:p>
            <a:endParaRPr lang="en-US" altLang="zh-CN" dirty="0" smtClean="0"/>
          </a:p>
          <a:p>
            <a:r>
              <a:rPr lang="zh-CN" altLang="en-US" dirty="0" smtClean="0"/>
              <a:t>独创性：外观设计不涉及技术领域，不存在创造性的问题，只谈独创性。</a:t>
            </a:r>
            <a:endParaRPr lang="en-US" altLang="zh-CN" dirty="0" smtClean="0"/>
          </a:p>
          <a:p>
            <a:endParaRPr lang="en-US" altLang="zh-CN" dirty="0"/>
          </a:p>
          <a:p>
            <a:endParaRPr lang="en-US" altLang="zh-CN" dirty="0" smtClean="0"/>
          </a:p>
          <a:p>
            <a:r>
              <a:rPr lang="zh-CN" altLang="en-US" dirty="0"/>
              <a:t>富有</a:t>
            </a:r>
            <a:r>
              <a:rPr lang="zh-CN" altLang="en-US" dirty="0" smtClean="0"/>
              <a:t>美感</a:t>
            </a:r>
            <a:endParaRPr lang="en-US" altLang="zh-CN" dirty="0" smtClean="0"/>
          </a:p>
          <a:p>
            <a:endParaRPr lang="en-US" altLang="zh-CN" dirty="0"/>
          </a:p>
          <a:p>
            <a:endParaRPr lang="en-US" altLang="zh-CN" dirty="0" smtClean="0"/>
          </a:p>
          <a:p>
            <a:r>
              <a:rPr lang="zh-CN" altLang="en-US" dirty="0" smtClean="0"/>
              <a:t>适于工业应用</a:t>
            </a:r>
            <a:endParaRPr lang="en-US" altLang="zh-CN" dirty="0" smtClean="0"/>
          </a:p>
          <a:p>
            <a:endParaRPr lang="en-US" altLang="zh-CN" dirty="0"/>
          </a:p>
          <a:p>
            <a:endParaRPr lang="en-US" altLang="zh-CN" dirty="0" smtClean="0"/>
          </a:p>
          <a:p>
            <a:r>
              <a:rPr lang="zh-CN" altLang="en-US" dirty="0" smtClean="0"/>
              <a:t>不得与他人在先取得的合法权利相冲突</a:t>
            </a:r>
            <a:endParaRPr lang="zh-CN" altLang="en-US" dirty="0"/>
          </a:p>
        </p:txBody>
      </p:sp>
    </p:spTree>
    <p:custDataLst>
      <p:tags r:id="rId1"/>
    </p:custDataLst>
    <p:extLst>
      <p:ext uri="{BB962C8B-B14F-4D97-AF65-F5344CB8AC3E}">
        <p14:creationId xmlns:p14="http://schemas.microsoft.com/office/powerpoint/2010/main" val="24111676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bwMode="auto">
          <a:xfrm rot="5400000" flipH="1" flipV="1">
            <a:off x="6273803" y="939803"/>
            <a:ext cx="6857999" cy="4978400"/>
          </a:xfrm>
          <a:custGeom>
            <a:avLst/>
            <a:gdLst>
              <a:gd name="connsiteX0" fmla="*/ 5143499 w 5143499"/>
              <a:gd name="connsiteY0" fmla="*/ 2190882 h 4038601"/>
              <a:gd name="connsiteX1" fmla="*/ 5143499 w 5143499"/>
              <a:gd name="connsiteY1" fmla="*/ 4038601 h 4038601"/>
              <a:gd name="connsiteX2" fmla="*/ 0 w 5143499"/>
              <a:gd name="connsiteY2" fmla="*/ 4038601 h 4038601"/>
              <a:gd name="connsiteX3" fmla="*/ 0 w 5143499"/>
              <a:gd name="connsiteY3" fmla="*/ 0 h 4038601"/>
              <a:gd name="connsiteX4" fmla="*/ 57794 w 5143499"/>
              <a:gd name="connsiteY4" fmla="*/ 529 h 4038601"/>
              <a:gd name="connsiteX5" fmla="*/ 1043808 w 5143499"/>
              <a:gd name="connsiteY5" fmla="*/ 1242921 h 4038601"/>
              <a:gd name="connsiteX6" fmla="*/ 4008401 w 5143499"/>
              <a:gd name="connsiteY6" fmla="*/ 2079203 h 4038601"/>
              <a:gd name="connsiteX7" fmla="*/ 5058616 w 5143499"/>
              <a:gd name="connsiteY7" fmla="*/ 2165153 h 4038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43499" h="4038601">
                <a:moveTo>
                  <a:pt x="5143499" y="2190882"/>
                </a:moveTo>
                <a:lnTo>
                  <a:pt x="5143499" y="4038601"/>
                </a:lnTo>
                <a:lnTo>
                  <a:pt x="0" y="4038601"/>
                </a:lnTo>
                <a:lnTo>
                  <a:pt x="0" y="0"/>
                </a:lnTo>
                <a:lnTo>
                  <a:pt x="57794" y="529"/>
                </a:lnTo>
                <a:cubicBezTo>
                  <a:pt x="445656" y="77848"/>
                  <a:pt x="744732" y="648380"/>
                  <a:pt x="1043808" y="1242921"/>
                </a:cubicBezTo>
                <a:cubicBezTo>
                  <a:pt x="1880869" y="2925936"/>
                  <a:pt x="3289924" y="2141923"/>
                  <a:pt x="4008401" y="2079203"/>
                </a:cubicBezTo>
                <a:cubicBezTo>
                  <a:pt x="4390965" y="2049803"/>
                  <a:pt x="4741001" y="2083185"/>
                  <a:pt x="5058616" y="2165153"/>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nvGrpSpPr>
          <p:cNvPr id="11" name="组合 10"/>
          <p:cNvGrpSpPr/>
          <p:nvPr/>
        </p:nvGrpSpPr>
        <p:grpSpPr>
          <a:xfrm rot="5400000">
            <a:off x="-1325863" y="2878472"/>
            <a:ext cx="5304790" cy="2653630"/>
            <a:chOff x="4598077" y="3562350"/>
            <a:chExt cx="4548547" cy="1582721"/>
          </a:xfrm>
        </p:grpSpPr>
        <p:sp>
          <p:nvSpPr>
            <p:cNvPr id="13" name="任意多边形 12"/>
            <p:cNvSpPr/>
            <p:nvPr/>
          </p:nvSpPr>
          <p:spPr bwMode="auto">
            <a:xfrm flipH="1">
              <a:off x="4598077" y="3562350"/>
              <a:ext cx="4545921" cy="1581151"/>
            </a:xfrm>
            <a:custGeom>
              <a:avLst/>
              <a:gdLst>
                <a:gd name="connsiteX0" fmla="*/ 0 w 4337504"/>
                <a:gd name="connsiteY0" fmla="*/ 0 h 1641901"/>
                <a:gd name="connsiteX1" fmla="*/ 0 w 4337504"/>
                <a:gd name="connsiteY1" fmla="*/ 1641901 h 1641901"/>
                <a:gd name="connsiteX2" fmla="*/ 4337504 w 4337504"/>
                <a:gd name="connsiteY2" fmla="*/ 1641901 h 1641901"/>
                <a:gd name="connsiteX3" fmla="*/ 4280892 w 4337504"/>
                <a:gd name="connsiteY3" fmla="*/ 1557659 h 1641901"/>
                <a:gd name="connsiteX4" fmla="*/ 2435822 w 4337504"/>
                <a:gd name="connsiteY4" fmla="*/ 845304 h 1641901"/>
                <a:gd name="connsiteX5" fmla="*/ 634300 w 4337504"/>
                <a:gd name="connsiteY5" fmla="*/ 505312 h 1641901"/>
                <a:gd name="connsiteX6" fmla="*/ 35120 w 4337504"/>
                <a:gd name="connsiteY6" fmla="*/ 215 h 1641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7504" h="1641901">
                  <a:moveTo>
                    <a:pt x="0" y="0"/>
                  </a:moveTo>
                  <a:lnTo>
                    <a:pt x="0" y="1641901"/>
                  </a:lnTo>
                  <a:lnTo>
                    <a:pt x="4337504" y="1641901"/>
                  </a:lnTo>
                  <a:lnTo>
                    <a:pt x="4280892" y="1557659"/>
                  </a:lnTo>
                  <a:cubicBezTo>
                    <a:pt x="3979369" y="1158070"/>
                    <a:pt x="3365725" y="797493"/>
                    <a:pt x="2435822" y="845304"/>
                  </a:cubicBezTo>
                  <a:cubicBezTo>
                    <a:pt x="1999218" y="870803"/>
                    <a:pt x="1142965" y="1189545"/>
                    <a:pt x="634300" y="505312"/>
                  </a:cubicBezTo>
                  <a:cubicBezTo>
                    <a:pt x="452558" y="263600"/>
                    <a:pt x="270816" y="31649"/>
                    <a:pt x="35120" y="215"/>
                  </a:cubicBezTo>
                  <a:close/>
                </a:path>
              </a:pathLst>
            </a:custGeom>
            <a:solidFill>
              <a:srgbClr val="334B6C"/>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sp>
          <p:nvSpPr>
            <p:cNvPr id="12" name="任意多边形 11"/>
            <p:cNvSpPr/>
            <p:nvPr/>
          </p:nvSpPr>
          <p:spPr bwMode="auto">
            <a:xfrm flipH="1">
              <a:off x="5486399" y="4011218"/>
              <a:ext cx="3660225" cy="1133853"/>
            </a:xfrm>
            <a:custGeom>
              <a:avLst/>
              <a:gdLst>
                <a:gd name="connsiteX0" fmla="*/ 0 w 4337504"/>
                <a:gd name="connsiteY0" fmla="*/ 0 h 1641901"/>
                <a:gd name="connsiteX1" fmla="*/ 0 w 4337504"/>
                <a:gd name="connsiteY1" fmla="*/ 1641901 h 1641901"/>
                <a:gd name="connsiteX2" fmla="*/ 4337504 w 4337504"/>
                <a:gd name="connsiteY2" fmla="*/ 1641901 h 1641901"/>
                <a:gd name="connsiteX3" fmla="*/ 4280892 w 4337504"/>
                <a:gd name="connsiteY3" fmla="*/ 1557659 h 1641901"/>
                <a:gd name="connsiteX4" fmla="*/ 2435822 w 4337504"/>
                <a:gd name="connsiteY4" fmla="*/ 845304 h 1641901"/>
                <a:gd name="connsiteX5" fmla="*/ 634300 w 4337504"/>
                <a:gd name="connsiteY5" fmla="*/ 505312 h 1641901"/>
                <a:gd name="connsiteX6" fmla="*/ 35120 w 4337504"/>
                <a:gd name="connsiteY6" fmla="*/ 215 h 1641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7504" h="1641901">
                  <a:moveTo>
                    <a:pt x="0" y="0"/>
                  </a:moveTo>
                  <a:lnTo>
                    <a:pt x="0" y="1641901"/>
                  </a:lnTo>
                  <a:lnTo>
                    <a:pt x="4337504" y="1641901"/>
                  </a:lnTo>
                  <a:lnTo>
                    <a:pt x="4280892" y="1557659"/>
                  </a:lnTo>
                  <a:cubicBezTo>
                    <a:pt x="3979369" y="1158070"/>
                    <a:pt x="3365725" y="797493"/>
                    <a:pt x="2435822" y="845304"/>
                  </a:cubicBezTo>
                  <a:cubicBezTo>
                    <a:pt x="1999218" y="870803"/>
                    <a:pt x="1142965" y="1189545"/>
                    <a:pt x="634300" y="505312"/>
                  </a:cubicBezTo>
                  <a:cubicBezTo>
                    <a:pt x="452558" y="263600"/>
                    <a:pt x="270816" y="31649"/>
                    <a:pt x="35120" y="215"/>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grpSp>
        <p:nvGrpSpPr>
          <p:cNvPr id="29" name="组合 28"/>
          <p:cNvGrpSpPr/>
          <p:nvPr/>
        </p:nvGrpSpPr>
        <p:grpSpPr>
          <a:xfrm>
            <a:off x="2653347" y="703897"/>
            <a:ext cx="5182870" cy="3576320"/>
            <a:chOff x="5148" y="2084"/>
            <a:chExt cx="7611" cy="5632"/>
          </a:xfrm>
        </p:grpSpPr>
        <p:grpSp>
          <p:nvGrpSpPr>
            <p:cNvPr id="19" name="组合 18"/>
            <p:cNvGrpSpPr/>
            <p:nvPr/>
          </p:nvGrpSpPr>
          <p:grpSpPr>
            <a:xfrm>
              <a:off x="5354" y="5933"/>
              <a:ext cx="6964" cy="1783"/>
              <a:chOff x="5464" y="5999"/>
              <a:chExt cx="6964" cy="1783"/>
            </a:xfrm>
          </p:grpSpPr>
          <p:sp>
            <p:nvSpPr>
              <p:cNvPr id="16" name="矩形 15"/>
              <p:cNvSpPr/>
              <p:nvPr/>
            </p:nvSpPr>
            <p:spPr>
              <a:xfrm>
                <a:off x="5502" y="6008"/>
                <a:ext cx="3349" cy="628"/>
              </a:xfrm>
              <a:prstGeom prst="rect">
                <a:avLst/>
              </a:prstGeom>
            </p:spPr>
            <p:txBody>
              <a:bodyPr wrap="square">
                <a:spAutoFit/>
              </a:bodyPr>
              <a:lstStyle/>
              <a:p>
                <a:endParaRPr lang="zh-CN" altLang="en-US" sz="2000" spc="600" dirty="0">
                  <a:solidFill>
                    <a:srgbClr val="334B6C"/>
                  </a:solidFill>
                  <a:latin typeface="+mn-ea"/>
                </a:endParaRPr>
              </a:p>
            </p:txBody>
          </p:sp>
          <p:sp>
            <p:nvSpPr>
              <p:cNvPr id="17" name="矩形 16"/>
              <p:cNvSpPr/>
              <p:nvPr/>
            </p:nvSpPr>
            <p:spPr>
              <a:xfrm>
                <a:off x="9079" y="5999"/>
                <a:ext cx="3349" cy="628"/>
              </a:xfrm>
              <a:prstGeom prst="rect">
                <a:avLst/>
              </a:prstGeom>
            </p:spPr>
            <p:txBody>
              <a:bodyPr wrap="square">
                <a:spAutoFit/>
              </a:bodyPr>
              <a:lstStyle/>
              <a:p>
                <a:endParaRPr lang="zh-CN" altLang="en-US" sz="2000" spc="600" dirty="0">
                  <a:solidFill>
                    <a:srgbClr val="334B6C"/>
                  </a:solidFill>
                  <a:latin typeface="+mn-ea"/>
                </a:endParaRPr>
              </a:p>
            </p:txBody>
          </p:sp>
          <p:sp>
            <p:nvSpPr>
              <p:cNvPr id="18" name="矩形 17"/>
              <p:cNvSpPr/>
              <p:nvPr/>
            </p:nvSpPr>
            <p:spPr>
              <a:xfrm>
                <a:off x="5464" y="7154"/>
                <a:ext cx="3349" cy="628"/>
              </a:xfrm>
              <a:prstGeom prst="rect">
                <a:avLst/>
              </a:prstGeom>
            </p:spPr>
            <p:txBody>
              <a:bodyPr wrap="square">
                <a:spAutoFit/>
              </a:bodyPr>
              <a:lstStyle/>
              <a:p>
                <a:endParaRPr lang="zh-CN" altLang="en-US" sz="2000" spc="600" dirty="0">
                  <a:solidFill>
                    <a:srgbClr val="334B6C"/>
                  </a:solidFill>
                  <a:latin typeface="+mn-ea"/>
                </a:endParaRPr>
              </a:p>
            </p:txBody>
          </p:sp>
        </p:grpSp>
        <p:grpSp>
          <p:nvGrpSpPr>
            <p:cNvPr id="27" name="组合 26"/>
            <p:cNvGrpSpPr/>
            <p:nvPr/>
          </p:nvGrpSpPr>
          <p:grpSpPr>
            <a:xfrm>
              <a:off x="5148" y="2084"/>
              <a:ext cx="7611" cy="4774"/>
              <a:chOff x="3586" y="2084"/>
              <a:chExt cx="7611" cy="4774"/>
            </a:xfrm>
          </p:grpSpPr>
          <p:grpSp>
            <p:nvGrpSpPr>
              <p:cNvPr id="14" name="组合 13"/>
              <p:cNvGrpSpPr/>
              <p:nvPr/>
            </p:nvGrpSpPr>
            <p:grpSpPr>
              <a:xfrm>
                <a:off x="3616" y="3077"/>
                <a:ext cx="7581" cy="3781"/>
                <a:chOff x="4882" y="2520"/>
                <a:chExt cx="7581" cy="3781"/>
              </a:xfrm>
            </p:grpSpPr>
            <p:sp>
              <p:nvSpPr>
                <p:cNvPr id="30" name="矩形 29"/>
                <p:cNvSpPr/>
                <p:nvPr/>
              </p:nvSpPr>
              <p:spPr>
                <a:xfrm>
                  <a:off x="4882" y="5186"/>
                  <a:ext cx="7581" cy="1115"/>
                </a:xfrm>
                <a:prstGeom prst="rect">
                  <a:avLst/>
                </a:prstGeom>
                <a:noFill/>
                <a:ln>
                  <a:noFill/>
                </a:ln>
              </p:spPr>
              <p:txBody>
                <a:bodyPr vert="horz" wrap="square">
                  <a:spAutoFit/>
                </a:bodyPr>
                <a:lstStyle/>
                <a:p>
                  <a:r>
                    <a:rPr lang="zh-CN" altLang="en-US" sz="4000" b="1" spc="600" dirty="0" smtClean="0">
                      <a:solidFill>
                        <a:srgbClr val="334B6C"/>
                      </a:solidFill>
                      <a:latin typeface="+mn-ea"/>
                    </a:rPr>
                    <a:t>   专利权的限制</a:t>
                  </a:r>
                  <a:endParaRPr lang="zh-CN" altLang="en-US" sz="4000" b="1" spc="600" dirty="0">
                    <a:solidFill>
                      <a:srgbClr val="334B6C"/>
                    </a:solidFill>
                    <a:latin typeface="+mn-ea"/>
                  </a:endParaRPr>
                </a:p>
              </p:txBody>
            </p:sp>
            <p:sp>
              <p:nvSpPr>
                <p:cNvPr id="31" name="矩形 30"/>
                <p:cNvSpPr/>
                <p:nvPr/>
              </p:nvSpPr>
              <p:spPr>
                <a:xfrm>
                  <a:off x="6768" y="2520"/>
                  <a:ext cx="3736" cy="1115"/>
                </a:xfrm>
                <a:prstGeom prst="rect">
                  <a:avLst/>
                </a:prstGeom>
              </p:spPr>
              <p:txBody>
                <a:bodyPr wrap="none">
                  <a:spAutoFit/>
                </a:bodyPr>
                <a:lstStyle/>
                <a:p>
                  <a:r>
                    <a:rPr lang="zh-CN" altLang="en-US" sz="4000" spc="600" dirty="0" smtClean="0">
                      <a:solidFill>
                        <a:srgbClr val="334B6C"/>
                      </a:solidFill>
                      <a:latin typeface="+mn-ea"/>
                    </a:rPr>
                    <a:t>第三部分</a:t>
                  </a:r>
                  <a:endParaRPr lang="zh-CN" altLang="en-US" sz="4000" spc="600" dirty="0">
                    <a:solidFill>
                      <a:srgbClr val="334B6C"/>
                    </a:solidFill>
                    <a:latin typeface="+mn-ea"/>
                  </a:endParaRPr>
                </a:p>
              </p:txBody>
            </p:sp>
          </p:grpSp>
          <p:grpSp>
            <p:nvGrpSpPr>
              <p:cNvPr id="22" name="组合 21"/>
              <p:cNvGrpSpPr/>
              <p:nvPr/>
            </p:nvGrpSpPr>
            <p:grpSpPr>
              <a:xfrm rot="20760000">
                <a:off x="3586" y="2084"/>
                <a:ext cx="1960" cy="2386"/>
                <a:chOff x="-7405937" y="189436"/>
                <a:chExt cx="3090863" cy="3857625"/>
              </a:xfrm>
            </p:grpSpPr>
            <p:sp>
              <p:nvSpPr>
                <p:cNvPr id="23" name="ïşḻíḋé"/>
                <p:cNvSpPr/>
                <p:nvPr/>
              </p:nvSpPr>
              <p:spPr bwMode="auto">
                <a:xfrm>
                  <a:off x="-7405937" y="189436"/>
                  <a:ext cx="2794000" cy="3054350"/>
                </a:xfrm>
                <a:custGeom>
                  <a:avLst/>
                  <a:gdLst>
                    <a:gd name="T0" fmla="*/ 279 w 320"/>
                    <a:gd name="T1" fmla="*/ 350 h 350"/>
                    <a:gd name="T2" fmla="*/ 247 w 320"/>
                    <a:gd name="T3" fmla="*/ 141 h 350"/>
                    <a:gd name="T4" fmla="*/ 254 w 320"/>
                    <a:gd name="T5" fmla="*/ 212 h 350"/>
                    <a:gd name="T6" fmla="*/ 180 w 320"/>
                    <a:gd name="T7" fmla="*/ 70 h 350"/>
                    <a:gd name="T8" fmla="*/ 193 w 320"/>
                    <a:gd name="T9" fmla="*/ 125 h 350"/>
                    <a:gd name="T10" fmla="*/ 0 w 320"/>
                    <a:gd name="T11" fmla="*/ 22 h 350"/>
                    <a:gd name="T12" fmla="*/ 47 w 320"/>
                    <a:gd name="T13" fmla="*/ 55 h 350"/>
                    <a:gd name="T14" fmla="*/ 11 w 320"/>
                    <a:gd name="T15" fmla="*/ 40 h 350"/>
                    <a:gd name="T16" fmla="*/ 97 w 320"/>
                    <a:gd name="T17" fmla="*/ 152 h 350"/>
                    <a:gd name="T18" fmla="*/ 22 w 320"/>
                    <a:gd name="T19" fmla="*/ 102 h 350"/>
                    <a:gd name="T20" fmla="*/ 140 w 320"/>
                    <a:gd name="T21" fmla="*/ 218 h 350"/>
                    <a:gd name="T22" fmla="*/ 71 w 320"/>
                    <a:gd name="T23" fmla="*/ 185 h 350"/>
                    <a:gd name="T24" fmla="*/ 279 w 320"/>
                    <a:gd name="T25" fmla="*/ 350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0" h="350">
                      <a:moveTo>
                        <a:pt x="279" y="350"/>
                      </a:moveTo>
                      <a:cubicBezTo>
                        <a:pt x="279" y="350"/>
                        <a:pt x="320" y="241"/>
                        <a:pt x="247" y="141"/>
                      </a:cubicBezTo>
                      <a:cubicBezTo>
                        <a:pt x="249" y="156"/>
                        <a:pt x="254" y="212"/>
                        <a:pt x="254" y="212"/>
                      </a:cubicBezTo>
                      <a:cubicBezTo>
                        <a:pt x="254" y="212"/>
                        <a:pt x="247" y="109"/>
                        <a:pt x="180" y="70"/>
                      </a:cubicBezTo>
                      <a:cubicBezTo>
                        <a:pt x="190" y="92"/>
                        <a:pt x="193" y="125"/>
                        <a:pt x="193" y="125"/>
                      </a:cubicBezTo>
                      <a:cubicBezTo>
                        <a:pt x="193" y="125"/>
                        <a:pt x="112" y="0"/>
                        <a:pt x="0" y="22"/>
                      </a:cubicBezTo>
                      <a:cubicBezTo>
                        <a:pt x="25" y="26"/>
                        <a:pt x="47" y="55"/>
                        <a:pt x="47" y="55"/>
                      </a:cubicBezTo>
                      <a:cubicBezTo>
                        <a:pt x="11" y="40"/>
                        <a:pt x="11" y="40"/>
                        <a:pt x="11" y="40"/>
                      </a:cubicBezTo>
                      <a:cubicBezTo>
                        <a:pt x="11" y="40"/>
                        <a:pt x="35" y="112"/>
                        <a:pt x="97" y="152"/>
                      </a:cubicBezTo>
                      <a:cubicBezTo>
                        <a:pt x="76" y="147"/>
                        <a:pt x="22" y="102"/>
                        <a:pt x="22" y="102"/>
                      </a:cubicBezTo>
                      <a:cubicBezTo>
                        <a:pt x="22" y="102"/>
                        <a:pt x="68" y="193"/>
                        <a:pt x="140" y="218"/>
                      </a:cubicBezTo>
                      <a:cubicBezTo>
                        <a:pt x="112" y="221"/>
                        <a:pt x="71" y="185"/>
                        <a:pt x="71" y="185"/>
                      </a:cubicBezTo>
                      <a:cubicBezTo>
                        <a:pt x="71" y="185"/>
                        <a:pt x="143" y="325"/>
                        <a:pt x="279" y="350"/>
                      </a:cubicBezTo>
                    </a:path>
                  </a:pathLst>
                </a:custGeom>
                <a:solidFill>
                  <a:srgbClr val="58B6E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sp>
              <p:nvSpPr>
                <p:cNvPr id="24" name="ïšľíḍê"/>
                <p:cNvSpPr/>
                <p:nvPr/>
              </p:nvSpPr>
              <p:spPr bwMode="auto">
                <a:xfrm>
                  <a:off x="-6786812" y="940323"/>
                  <a:ext cx="1920875" cy="2303463"/>
                </a:xfrm>
                <a:custGeom>
                  <a:avLst/>
                  <a:gdLst>
                    <a:gd name="T0" fmla="*/ 0 w 220"/>
                    <a:gd name="T1" fmla="*/ 99 h 264"/>
                    <a:gd name="T2" fmla="*/ 202 w 220"/>
                    <a:gd name="T3" fmla="*/ 263 h 264"/>
                    <a:gd name="T4" fmla="*/ 165 w 220"/>
                    <a:gd name="T5" fmla="*/ 197 h 264"/>
                    <a:gd name="T6" fmla="*/ 149 w 220"/>
                    <a:gd name="T7" fmla="*/ 202 h 264"/>
                    <a:gd name="T8" fmla="*/ 0 w 220"/>
                    <a:gd name="T9" fmla="*/ 99 h 264"/>
                    <a:gd name="T10" fmla="*/ 17 w 220"/>
                    <a:gd name="T11" fmla="*/ 0 h 264"/>
                    <a:gd name="T12" fmla="*/ 209 w 220"/>
                    <a:gd name="T13" fmla="*/ 264 h 264"/>
                    <a:gd name="T14" fmla="*/ 220 w 220"/>
                    <a:gd name="T15" fmla="*/ 195 h 264"/>
                    <a:gd name="T16" fmla="*/ 207 w 220"/>
                    <a:gd name="T17" fmla="*/ 232 h 264"/>
                    <a:gd name="T18" fmla="*/ 201 w 220"/>
                    <a:gd name="T19" fmla="*/ 227 h 264"/>
                    <a:gd name="T20" fmla="*/ 17 w 220"/>
                    <a:gd name="T21" fmla="*/ 0 h 264"/>
                    <a:gd name="T22" fmla="*/ 17 w 220"/>
                    <a:gd name="T23" fmla="*/ 0 h 264"/>
                    <a:gd name="T24" fmla="*/ 17 w 220"/>
                    <a:gd name="T25" fmla="*/ 0 h 264"/>
                    <a:gd name="T26" fmla="*/ 17 w 220"/>
                    <a:gd name="T27" fmla="*/ 0 h 264"/>
                    <a:gd name="T28" fmla="*/ 17 w 220"/>
                    <a:gd name="T29" fmla="*/ 0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20" h="264">
                      <a:moveTo>
                        <a:pt x="0" y="99"/>
                      </a:moveTo>
                      <a:cubicBezTo>
                        <a:pt x="0" y="99"/>
                        <a:pt x="70" y="235"/>
                        <a:pt x="202" y="263"/>
                      </a:cubicBezTo>
                      <a:cubicBezTo>
                        <a:pt x="190" y="240"/>
                        <a:pt x="178" y="217"/>
                        <a:pt x="165" y="197"/>
                      </a:cubicBezTo>
                      <a:cubicBezTo>
                        <a:pt x="163" y="200"/>
                        <a:pt x="157" y="202"/>
                        <a:pt x="149" y="202"/>
                      </a:cubicBezTo>
                      <a:cubicBezTo>
                        <a:pt x="119" y="202"/>
                        <a:pt x="52" y="171"/>
                        <a:pt x="0" y="99"/>
                      </a:cubicBezTo>
                      <a:moveTo>
                        <a:pt x="17" y="0"/>
                      </a:moveTo>
                      <a:cubicBezTo>
                        <a:pt x="99" y="39"/>
                        <a:pt x="168" y="172"/>
                        <a:pt x="209" y="264"/>
                      </a:cubicBezTo>
                      <a:cubicBezTo>
                        <a:pt x="211" y="258"/>
                        <a:pt x="219" y="232"/>
                        <a:pt x="220" y="195"/>
                      </a:cubicBezTo>
                      <a:cubicBezTo>
                        <a:pt x="219" y="198"/>
                        <a:pt x="215" y="232"/>
                        <a:pt x="207" y="232"/>
                      </a:cubicBezTo>
                      <a:cubicBezTo>
                        <a:pt x="205" y="232"/>
                        <a:pt x="203" y="231"/>
                        <a:pt x="201" y="227"/>
                      </a:cubicBezTo>
                      <a:cubicBezTo>
                        <a:pt x="190" y="206"/>
                        <a:pt x="105" y="23"/>
                        <a:pt x="17" y="0"/>
                      </a:cubicBezTo>
                      <a:moveTo>
                        <a:pt x="17" y="0"/>
                      </a:moveTo>
                      <a:cubicBezTo>
                        <a:pt x="17" y="0"/>
                        <a:pt x="17" y="0"/>
                        <a:pt x="17" y="0"/>
                      </a:cubicBezTo>
                      <a:cubicBezTo>
                        <a:pt x="17" y="0"/>
                        <a:pt x="17" y="0"/>
                        <a:pt x="17" y="0"/>
                      </a:cubicBezTo>
                      <a:cubicBezTo>
                        <a:pt x="17" y="0"/>
                        <a:pt x="17" y="0"/>
                        <a:pt x="17" y="0"/>
                      </a:cubicBezTo>
                    </a:path>
                  </a:pathLst>
                </a:custGeom>
                <a:solidFill>
                  <a:srgbClr val="334B6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sp>
              <p:nvSpPr>
                <p:cNvPr id="25" name="îŝļïḑê"/>
                <p:cNvSpPr/>
                <p:nvPr/>
              </p:nvSpPr>
              <p:spPr bwMode="auto">
                <a:xfrm>
                  <a:off x="-6637587" y="940323"/>
                  <a:ext cx="1990725" cy="3106738"/>
                </a:xfrm>
                <a:custGeom>
                  <a:avLst/>
                  <a:gdLst>
                    <a:gd name="T0" fmla="*/ 228 w 228"/>
                    <a:gd name="T1" fmla="*/ 356 h 356"/>
                    <a:gd name="T2" fmla="*/ 0 w 228"/>
                    <a:gd name="T3" fmla="*/ 0 h 356"/>
                    <a:gd name="T4" fmla="*/ 228 w 228"/>
                    <a:gd name="T5" fmla="*/ 356 h 356"/>
                  </a:gdLst>
                  <a:ahLst/>
                  <a:cxnLst>
                    <a:cxn ang="0">
                      <a:pos x="T0" y="T1"/>
                    </a:cxn>
                    <a:cxn ang="0">
                      <a:pos x="T2" y="T3"/>
                    </a:cxn>
                    <a:cxn ang="0">
                      <a:pos x="T4" y="T5"/>
                    </a:cxn>
                  </a:cxnLst>
                  <a:rect l="0" t="0" r="r" b="b"/>
                  <a:pathLst>
                    <a:path w="228" h="356">
                      <a:moveTo>
                        <a:pt x="228" y="356"/>
                      </a:moveTo>
                      <a:cubicBezTo>
                        <a:pt x="228" y="356"/>
                        <a:pt x="128" y="61"/>
                        <a:pt x="0" y="0"/>
                      </a:cubicBezTo>
                      <a:cubicBezTo>
                        <a:pt x="17" y="18"/>
                        <a:pt x="145" y="153"/>
                        <a:pt x="228" y="356"/>
                      </a:cubicBezTo>
                    </a:path>
                  </a:pathLst>
                </a:custGeom>
                <a:solidFill>
                  <a:schemeClr val="bg1">
                    <a:lumMod val="75000"/>
                  </a:schemeClr>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sp>
              <p:nvSpPr>
                <p:cNvPr id="26" name="íśľídê"/>
                <p:cNvSpPr/>
                <p:nvPr/>
              </p:nvSpPr>
              <p:spPr bwMode="auto">
                <a:xfrm>
                  <a:off x="-4778624" y="3688286"/>
                  <a:ext cx="463550" cy="87313"/>
                </a:xfrm>
                <a:custGeom>
                  <a:avLst/>
                  <a:gdLst>
                    <a:gd name="T0" fmla="*/ 53 w 53"/>
                    <a:gd name="T1" fmla="*/ 10 h 10"/>
                    <a:gd name="T2" fmla="*/ 53 w 53"/>
                    <a:gd name="T3" fmla="*/ 10 h 10"/>
                    <a:gd name="T4" fmla="*/ 53 w 53"/>
                    <a:gd name="T5" fmla="*/ 10 h 10"/>
                    <a:gd name="T6" fmla="*/ 53 w 53"/>
                    <a:gd name="T7" fmla="*/ 10 h 10"/>
                    <a:gd name="T8" fmla="*/ 53 w 53"/>
                    <a:gd name="T9" fmla="*/ 10 h 10"/>
                    <a:gd name="T10" fmla="*/ 0 w 53"/>
                    <a:gd name="T11" fmla="*/ 0 h 10"/>
                    <a:gd name="T12" fmla="*/ 0 w 53"/>
                    <a:gd name="T13" fmla="*/ 0 h 10"/>
                    <a:gd name="T14" fmla="*/ 21 w 53"/>
                    <a:gd name="T15" fmla="*/ 1 h 10"/>
                    <a:gd name="T16" fmla="*/ 0 w 53"/>
                    <a:gd name="T17"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10">
                      <a:moveTo>
                        <a:pt x="53" y="10"/>
                      </a:moveTo>
                      <a:cubicBezTo>
                        <a:pt x="53" y="10"/>
                        <a:pt x="53" y="10"/>
                        <a:pt x="53" y="10"/>
                      </a:cubicBezTo>
                      <a:cubicBezTo>
                        <a:pt x="53" y="10"/>
                        <a:pt x="53" y="10"/>
                        <a:pt x="53" y="10"/>
                      </a:cubicBezTo>
                      <a:cubicBezTo>
                        <a:pt x="53" y="10"/>
                        <a:pt x="53" y="10"/>
                        <a:pt x="53" y="10"/>
                      </a:cubicBezTo>
                      <a:cubicBezTo>
                        <a:pt x="53" y="10"/>
                        <a:pt x="53" y="10"/>
                        <a:pt x="53" y="10"/>
                      </a:cubicBezTo>
                      <a:moveTo>
                        <a:pt x="0" y="0"/>
                      </a:moveTo>
                      <a:cubicBezTo>
                        <a:pt x="0" y="0"/>
                        <a:pt x="0" y="0"/>
                        <a:pt x="0" y="0"/>
                      </a:cubicBezTo>
                      <a:cubicBezTo>
                        <a:pt x="21" y="1"/>
                        <a:pt x="21" y="1"/>
                        <a:pt x="21" y="1"/>
                      </a:cubicBezTo>
                      <a:cubicBezTo>
                        <a:pt x="14" y="0"/>
                        <a:pt x="7" y="0"/>
                        <a:pt x="0" y="0"/>
                      </a:cubicBezTo>
                    </a:path>
                  </a:pathLst>
                </a:custGeom>
                <a:solidFill>
                  <a:srgbClr val="6B97D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grpSp>
        </p:grpSp>
      </p:grpSp>
      <p:pic>
        <p:nvPicPr>
          <p:cNvPr id="32" name="图片 31" descr="aad3f64593fedd82828ed166015c7cb1"/>
          <p:cNvPicPr>
            <a:picLocks noChangeAspect="1"/>
          </p:cNvPicPr>
          <p:nvPr/>
        </p:nvPicPr>
        <p:blipFill>
          <a:blip r:embed="rId3"/>
          <a:stretch>
            <a:fillRect/>
          </a:stretch>
        </p:blipFill>
        <p:spPr>
          <a:xfrm>
            <a:off x="7898179" y="3060589"/>
            <a:ext cx="3762375" cy="3762375"/>
          </a:xfrm>
          <a:prstGeom prst="rect">
            <a:avLst/>
          </a:prstGeom>
        </p:spPr>
      </p:pic>
    </p:spTree>
    <p:custDataLst>
      <p:tags r:id="rId1"/>
    </p:custDataLst>
    <p:extLst>
      <p:ext uri="{BB962C8B-B14F-4D97-AF65-F5344CB8AC3E}">
        <p14:creationId xmlns:p14="http://schemas.microsoft.com/office/powerpoint/2010/main" val="27798208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grpSp>
        <p:nvGrpSpPr>
          <p:cNvPr id="24" name="组合 23"/>
          <p:cNvGrpSpPr/>
          <p:nvPr/>
        </p:nvGrpSpPr>
        <p:grpSpPr>
          <a:xfrm>
            <a:off x="7211060" y="1503680"/>
            <a:ext cx="4350385" cy="883920"/>
            <a:chOff x="2024" y="2089"/>
            <a:chExt cx="6851" cy="1392"/>
          </a:xfrm>
        </p:grpSpPr>
        <p:sp>
          <p:nvSpPr>
            <p:cNvPr id="14" name="矩形 13"/>
            <p:cNvSpPr/>
            <p:nvPr/>
          </p:nvSpPr>
          <p:spPr>
            <a:xfrm>
              <a:off x="3990" y="2089"/>
              <a:ext cx="291" cy="679"/>
            </a:xfrm>
            <a:prstGeom prst="rect">
              <a:avLst/>
            </a:prstGeom>
          </p:spPr>
          <p:txBody>
            <a:bodyPr wrap="none">
              <a:spAutoFit/>
            </a:bodyPr>
            <a:lstStyle/>
            <a:p>
              <a:endParaRPr lang="zh-CN" sz="2200" b="1" dirty="0">
                <a:solidFill>
                  <a:srgbClr val="334B6C"/>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8" name="矩形 17"/>
            <p:cNvSpPr/>
            <p:nvPr/>
          </p:nvSpPr>
          <p:spPr>
            <a:xfrm>
              <a:off x="2024" y="2950"/>
              <a:ext cx="6851" cy="531"/>
            </a:xfrm>
            <a:prstGeom prst="rect">
              <a:avLst/>
            </a:prstGeom>
          </p:spPr>
          <p:txBody>
            <a:bodyPr wrap="square">
              <a:spAutoFit/>
            </a:bodyPr>
            <a:lstStyle/>
            <a:p>
              <a:endParaRPr lang="zh-CN" altLang="en-US" sz="16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grpSp>
      <p:pic>
        <p:nvPicPr>
          <p:cNvPr id="3" name="图片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61353" y="2387655"/>
            <a:ext cx="3733800" cy="3733800"/>
          </a:xfrm>
          <a:prstGeom prst="rect">
            <a:avLst/>
          </a:prstGeom>
        </p:spPr>
      </p:pic>
      <p:sp>
        <p:nvSpPr>
          <p:cNvPr id="4" name="TextBox 3"/>
          <p:cNvSpPr txBox="1"/>
          <p:nvPr/>
        </p:nvSpPr>
        <p:spPr>
          <a:xfrm>
            <a:off x="1574360" y="362091"/>
            <a:ext cx="4961614" cy="461665"/>
          </a:xfrm>
          <a:prstGeom prst="rect">
            <a:avLst/>
          </a:prstGeom>
          <a:noFill/>
        </p:spPr>
        <p:txBody>
          <a:bodyPr wrap="square" rtlCol="0">
            <a:spAutoFit/>
          </a:bodyPr>
          <a:lstStyle/>
          <a:p>
            <a:r>
              <a:rPr lang="zh-CN" altLang="en-US" sz="2400" dirty="0" smtClean="0"/>
              <a:t>三、专利权的限制</a:t>
            </a:r>
            <a:endParaRPr lang="zh-CN" altLang="en-US" sz="2400" dirty="0"/>
          </a:p>
        </p:txBody>
      </p:sp>
      <p:sp>
        <p:nvSpPr>
          <p:cNvPr id="5" name="TextBox 4"/>
          <p:cNvSpPr txBox="1"/>
          <p:nvPr/>
        </p:nvSpPr>
        <p:spPr>
          <a:xfrm>
            <a:off x="262395" y="1098163"/>
            <a:ext cx="8054669" cy="4801314"/>
          </a:xfrm>
          <a:prstGeom prst="rect">
            <a:avLst/>
          </a:prstGeom>
          <a:noFill/>
        </p:spPr>
        <p:txBody>
          <a:bodyPr wrap="square" rtlCol="0">
            <a:spAutoFit/>
          </a:bodyPr>
          <a:lstStyle/>
          <a:p>
            <a:r>
              <a:rPr lang="zh-CN" altLang="en-US" dirty="0"/>
              <a:t>专利权限制，是指专利法允许第三方在法定情况下，可以不经专利权人的许可而实施其专利，且其实施行为并不构成侵权的一种法律制度</a:t>
            </a:r>
            <a:r>
              <a:rPr lang="zh-CN" altLang="en-US" dirty="0" smtClean="0"/>
              <a:t>。</a:t>
            </a:r>
            <a:endParaRPr lang="en-US" altLang="zh-CN" dirty="0" smtClean="0"/>
          </a:p>
          <a:p>
            <a:endParaRPr lang="en-US" altLang="zh-CN" dirty="0" smtClean="0"/>
          </a:p>
          <a:p>
            <a:endParaRPr lang="en-US" altLang="zh-CN" dirty="0"/>
          </a:p>
          <a:p>
            <a:endParaRPr lang="en-US" altLang="zh-CN" dirty="0" smtClean="0"/>
          </a:p>
          <a:p>
            <a:r>
              <a:rPr lang="zh-CN" altLang="en-US" dirty="0" smtClean="0"/>
              <a:t>专利法</a:t>
            </a:r>
            <a:r>
              <a:rPr lang="zh-CN" altLang="en-US" dirty="0"/>
              <a:t>中关于不视为侵犯专利权</a:t>
            </a:r>
            <a:r>
              <a:rPr lang="zh-CN" altLang="en-US" dirty="0" smtClean="0"/>
              <a:t>的行为</a:t>
            </a:r>
            <a:r>
              <a:rPr lang="zh-CN" altLang="en-US" dirty="0"/>
              <a:t>的规定</a:t>
            </a:r>
          </a:p>
          <a:p>
            <a:endParaRPr lang="zh-CN" altLang="en-US" dirty="0"/>
          </a:p>
          <a:p>
            <a:r>
              <a:rPr lang="zh-CN" altLang="en-US" dirty="0" smtClean="0"/>
              <a:t>（</a:t>
            </a:r>
            <a:r>
              <a:rPr lang="zh-CN" altLang="en-US" dirty="0"/>
              <a:t>一）专利产品或者依照专利方法直接获得的产品，由专利权人或者经其许可的单位、个人售出后，使用、许诺销售、销售、进口该产品的；</a:t>
            </a:r>
          </a:p>
          <a:p>
            <a:endParaRPr lang="zh-CN" altLang="en-US" dirty="0"/>
          </a:p>
          <a:p>
            <a:endParaRPr lang="en-US" altLang="zh-CN" dirty="0" smtClean="0"/>
          </a:p>
          <a:p>
            <a:r>
              <a:rPr lang="zh-CN" altLang="en-US" dirty="0" smtClean="0"/>
              <a:t>（</a:t>
            </a:r>
            <a:r>
              <a:rPr lang="zh-CN" altLang="en-US" dirty="0"/>
              <a:t>二）在专利申请日前已经制造相同产品、使用相同方法或者已经作好制造、使用的必要准备，并且仅在原有范围内继续制造、使用的；</a:t>
            </a:r>
          </a:p>
          <a:p>
            <a:endParaRPr lang="zh-CN" altLang="en-US" dirty="0"/>
          </a:p>
          <a:p>
            <a:endParaRPr lang="zh-CN" altLang="en-US" dirty="0"/>
          </a:p>
          <a:p>
            <a:endParaRPr lang="zh-CN" altLang="en-US" dirty="0"/>
          </a:p>
          <a:p>
            <a:endParaRPr lang="zh-CN" altLang="en-US" dirty="0"/>
          </a:p>
        </p:txBody>
      </p:sp>
    </p:spTree>
    <p:custDataLst>
      <p:tags r:id="rId1"/>
    </p:custData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grpSp>
        <p:nvGrpSpPr>
          <p:cNvPr id="24" name="组合 23"/>
          <p:cNvGrpSpPr/>
          <p:nvPr/>
        </p:nvGrpSpPr>
        <p:grpSpPr>
          <a:xfrm>
            <a:off x="7211060" y="1503680"/>
            <a:ext cx="4350385" cy="883920"/>
            <a:chOff x="2024" y="2089"/>
            <a:chExt cx="6851" cy="1392"/>
          </a:xfrm>
        </p:grpSpPr>
        <p:sp>
          <p:nvSpPr>
            <p:cNvPr id="14" name="矩形 13"/>
            <p:cNvSpPr/>
            <p:nvPr/>
          </p:nvSpPr>
          <p:spPr>
            <a:xfrm>
              <a:off x="3990" y="2089"/>
              <a:ext cx="291" cy="679"/>
            </a:xfrm>
            <a:prstGeom prst="rect">
              <a:avLst/>
            </a:prstGeom>
          </p:spPr>
          <p:txBody>
            <a:bodyPr wrap="none">
              <a:spAutoFit/>
            </a:bodyPr>
            <a:lstStyle/>
            <a:p>
              <a:endParaRPr lang="zh-CN" sz="2200" b="1" dirty="0">
                <a:solidFill>
                  <a:srgbClr val="334B6C"/>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8" name="矩形 17"/>
            <p:cNvSpPr/>
            <p:nvPr/>
          </p:nvSpPr>
          <p:spPr>
            <a:xfrm>
              <a:off x="2024" y="2950"/>
              <a:ext cx="6851" cy="531"/>
            </a:xfrm>
            <a:prstGeom prst="rect">
              <a:avLst/>
            </a:prstGeom>
          </p:spPr>
          <p:txBody>
            <a:bodyPr wrap="square">
              <a:spAutoFit/>
            </a:bodyPr>
            <a:lstStyle/>
            <a:p>
              <a:endParaRPr lang="zh-CN" altLang="en-US" sz="16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grpSp>
      <p:pic>
        <p:nvPicPr>
          <p:cNvPr id="3" name="图片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17064" y="2277745"/>
            <a:ext cx="3733800" cy="3733800"/>
          </a:xfrm>
          <a:prstGeom prst="rect">
            <a:avLst/>
          </a:prstGeom>
        </p:spPr>
      </p:pic>
      <p:sp>
        <p:nvSpPr>
          <p:cNvPr id="4" name="TextBox 3"/>
          <p:cNvSpPr txBox="1"/>
          <p:nvPr/>
        </p:nvSpPr>
        <p:spPr>
          <a:xfrm>
            <a:off x="1574360" y="362091"/>
            <a:ext cx="4961614" cy="461665"/>
          </a:xfrm>
          <a:prstGeom prst="rect">
            <a:avLst/>
          </a:prstGeom>
          <a:noFill/>
        </p:spPr>
        <p:txBody>
          <a:bodyPr wrap="square" rtlCol="0">
            <a:spAutoFit/>
          </a:bodyPr>
          <a:lstStyle/>
          <a:p>
            <a:r>
              <a:rPr lang="zh-CN" altLang="en-US" sz="2400" dirty="0" smtClean="0"/>
              <a:t>三、专利权的限制</a:t>
            </a:r>
            <a:endParaRPr lang="zh-CN" altLang="en-US" sz="2400" dirty="0"/>
          </a:p>
        </p:txBody>
      </p:sp>
      <p:sp>
        <p:nvSpPr>
          <p:cNvPr id="5" name="TextBox 4"/>
          <p:cNvSpPr txBox="1"/>
          <p:nvPr/>
        </p:nvSpPr>
        <p:spPr>
          <a:xfrm>
            <a:off x="262395" y="1098163"/>
            <a:ext cx="8054669" cy="3970318"/>
          </a:xfrm>
          <a:prstGeom prst="rect">
            <a:avLst/>
          </a:prstGeom>
          <a:noFill/>
        </p:spPr>
        <p:txBody>
          <a:bodyPr wrap="square" rtlCol="0">
            <a:spAutoFit/>
          </a:bodyPr>
          <a:lstStyle/>
          <a:p>
            <a:r>
              <a:rPr lang="zh-CN" altLang="en-US" dirty="0" smtClean="0"/>
              <a:t>专利法</a:t>
            </a:r>
            <a:r>
              <a:rPr lang="zh-CN" altLang="en-US" dirty="0"/>
              <a:t>中关于不视为侵犯专利权</a:t>
            </a:r>
            <a:r>
              <a:rPr lang="zh-CN" altLang="en-US" dirty="0" smtClean="0"/>
              <a:t>的行为</a:t>
            </a:r>
            <a:r>
              <a:rPr lang="zh-CN" altLang="en-US" dirty="0"/>
              <a:t>的规定</a:t>
            </a:r>
          </a:p>
          <a:p>
            <a:endParaRPr lang="zh-CN" altLang="en-US" dirty="0"/>
          </a:p>
          <a:p>
            <a:r>
              <a:rPr lang="zh-CN" altLang="en-US" dirty="0"/>
              <a:t>（三）临时通过中国领陆、领水、领空的外国运输工具，依照其所属国同中国签订的协议或者共同参加的国际条约，或者依照互惠原则，为运输工具自身需要而在其装置和设备中使用有关专利的；</a:t>
            </a:r>
          </a:p>
          <a:p>
            <a:endParaRPr lang="zh-CN" altLang="en-US" dirty="0"/>
          </a:p>
          <a:p>
            <a:endParaRPr lang="zh-CN" altLang="en-US" dirty="0"/>
          </a:p>
          <a:p>
            <a:r>
              <a:rPr lang="zh-CN" altLang="en-US" dirty="0"/>
              <a:t>（四）专为科学研究和实验而使用有关专利的；</a:t>
            </a:r>
          </a:p>
          <a:p>
            <a:endParaRPr lang="zh-CN" altLang="en-US" dirty="0"/>
          </a:p>
          <a:p>
            <a:endParaRPr lang="zh-CN" altLang="en-US" dirty="0"/>
          </a:p>
          <a:p>
            <a:r>
              <a:rPr lang="zh-CN" altLang="en-US" dirty="0"/>
              <a:t>（五）为提供行政审批所需要的信息，制造、使用、进口专利药品或者专利医疗器械的，以及专门为其制造、进口专利药品或者专利医疗器械的。</a:t>
            </a:r>
          </a:p>
          <a:p>
            <a:endParaRPr lang="zh-CN" altLang="en-US" dirty="0"/>
          </a:p>
          <a:p>
            <a:endParaRPr lang="zh-CN" altLang="en-US" dirty="0"/>
          </a:p>
        </p:txBody>
      </p:sp>
    </p:spTree>
    <p:custDataLst>
      <p:tags r:id="rId1"/>
    </p:custDataLst>
    <p:extLst>
      <p:ext uri="{BB962C8B-B14F-4D97-AF65-F5344CB8AC3E}">
        <p14:creationId xmlns:p14="http://schemas.microsoft.com/office/powerpoint/2010/main" val="7650984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grpSp>
        <p:nvGrpSpPr>
          <p:cNvPr id="24" name="组合 23"/>
          <p:cNvGrpSpPr/>
          <p:nvPr/>
        </p:nvGrpSpPr>
        <p:grpSpPr>
          <a:xfrm>
            <a:off x="7211060" y="1503680"/>
            <a:ext cx="4350385" cy="883920"/>
            <a:chOff x="2024" y="2089"/>
            <a:chExt cx="6851" cy="1392"/>
          </a:xfrm>
        </p:grpSpPr>
        <p:sp>
          <p:nvSpPr>
            <p:cNvPr id="14" name="矩形 13"/>
            <p:cNvSpPr/>
            <p:nvPr/>
          </p:nvSpPr>
          <p:spPr>
            <a:xfrm>
              <a:off x="3990" y="2089"/>
              <a:ext cx="291" cy="679"/>
            </a:xfrm>
            <a:prstGeom prst="rect">
              <a:avLst/>
            </a:prstGeom>
          </p:spPr>
          <p:txBody>
            <a:bodyPr wrap="none">
              <a:spAutoFit/>
            </a:bodyPr>
            <a:lstStyle/>
            <a:p>
              <a:endParaRPr lang="zh-CN" sz="2200" b="1" dirty="0">
                <a:solidFill>
                  <a:srgbClr val="334B6C"/>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8" name="矩形 17"/>
            <p:cNvSpPr/>
            <p:nvPr/>
          </p:nvSpPr>
          <p:spPr>
            <a:xfrm>
              <a:off x="2024" y="2950"/>
              <a:ext cx="6851" cy="531"/>
            </a:xfrm>
            <a:prstGeom prst="rect">
              <a:avLst/>
            </a:prstGeom>
          </p:spPr>
          <p:txBody>
            <a:bodyPr wrap="square">
              <a:spAutoFit/>
            </a:bodyPr>
            <a:lstStyle/>
            <a:p>
              <a:endParaRPr lang="zh-CN" altLang="en-US" sz="16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grpSp>
      <p:pic>
        <p:nvPicPr>
          <p:cNvPr id="2" name="图片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881" y="811032"/>
            <a:ext cx="10351328" cy="3675491"/>
          </a:xfrm>
          <a:prstGeom prst="rect">
            <a:avLst/>
          </a:prstGeom>
        </p:spPr>
      </p:pic>
      <p:sp>
        <p:nvSpPr>
          <p:cNvPr id="4" name="TextBox 3"/>
          <p:cNvSpPr txBox="1"/>
          <p:nvPr/>
        </p:nvSpPr>
        <p:spPr>
          <a:xfrm>
            <a:off x="674370" y="4486524"/>
            <a:ext cx="9352225" cy="923330"/>
          </a:xfrm>
          <a:prstGeom prst="rect">
            <a:avLst/>
          </a:prstGeom>
          <a:noFill/>
        </p:spPr>
        <p:txBody>
          <a:bodyPr wrap="square" rtlCol="0">
            <a:spAutoFit/>
          </a:bodyPr>
          <a:lstStyle/>
          <a:p>
            <a:r>
              <a:rPr lang="en-US" altLang="zh-CN" dirty="0" smtClean="0"/>
              <a:t>1</a:t>
            </a:r>
            <a:r>
              <a:rPr lang="zh-CN" altLang="en-US" dirty="0" smtClean="0"/>
              <a:t>、要以德为先，树立正确的价值观，坚定文化自信，尊重知识产权；</a:t>
            </a:r>
            <a:endParaRPr lang="en-US" altLang="zh-CN" dirty="0" smtClean="0"/>
          </a:p>
          <a:p>
            <a:endParaRPr lang="en-US" altLang="zh-CN" dirty="0"/>
          </a:p>
          <a:p>
            <a:r>
              <a:rPr lang="en-US" altLang="zh-CN" dirty="0" smtClean="0"/>
              <a:t>2</a:t>
            </a:r>
            <a:r>
              <a:rPr lang="zh-CN" altLang="en-US" dirty="0" smtClean="0"/>
              <a:t>、要以法为基，守好法律底线，合理合法地使用专利。</a:t>
            </a:r>
            <a:endParaRPr lang="zh-CN" altLang="en-US" dirty="0"/>
          </a:p>
        </p:txBody>
      </p:sp>
      <p:sp>
        <p:nvSpPr>
          <p:cNvPr id="5" name="TextBox 4"/>
          <p:cNvSpPr txBox="1"/>
          <p:nvPr/>
        </p:nvSpPr>
        <p:spPr>
          <a:xfrm>
            <a:off x="1765190" y="313956"/>
            <a:ext cx="4691269" cy="369332"/>
          </a:xfrm>
          <a:prstGeom prst="rect">
            <a:avLst/>
          </a:prstGeom>
          <a:noFill/>
        </p:spPr>
        <p:txBody>
          <a:bodyPr wrap="square" rtlCol="0">
            <a:spAutoFit/>
          </a:bodyPr>
          <a:lstStyle/>
          <a:p>
            <a:r>
              <a:rPr lang="zh-CN" altLang="en-US" dirty="0" smtClean="0"/>
              <a:t>启示</a:t>
            </a:r>
            <a:endParaRPr lang="zh-CN" altLang="en-US" dirty="0"/>
          </a:p>
        </p:txBody>
      </p:sp>
    </p:spTree>
    <p:custDataLst>
      <p:tags r:id="rId1"/>
    </p:custDataLst>
    <p:extLst>
      <p:ext uri="{BB962C8B-B14F-4D97-AF65-F5344CB8AC3E}">
        <p14:creationId xmlns:p14="http://schemas.microsoft.com/office/powerpoint/2010/main" val="38530252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bwMode="auto">
          <a:xfrm rot="5400000" flipH="1" flipV="1">
            <a:off x="6273803" y="939803"/>
            <a:ext cx="6857999" cy="4978400"/>
          </a:xfrm>
          <a:custGeom>
            <a:avLst/>
            <a:gdLst>
              <a:gd name="connsiteX0" fmla="*/ 5143499 w 5143499"/>
              <a:gd name="connsiteY0" fmla="*/ 2190882 h 4038601"/>
              <a:gd name="connsiteX1" fmla="*/ 5143499 w 5143499"/>
              <a:gd name="connsiteY1" fmla="*/ 4038601 h 4038601"/>
              <a:gd name="connsiteX2" fmla="*/ 0 w 5143499"/>
              <a:gd name="connsiteY2" fmla="*/ 4038601 h 4038601"/>
              <a:gd name="connsiteX3" fmla="*/ 0 w 5143499"/>
              <a:gd name="connsiteY3" fmla="*/ 0 h 4038601"/>
              <a:gd name="connsiteX4" fmla="*/ 57794 w 5143499"/>
              <a:gd name="connsiteY4" fmla="*/ 529 h 4038601"/>
              <a:gd name="connsiteX5" fmla="*/ 1043808 w 5143499"/>
              <a:gd name="connsiteY5" fmla="*/ 1242921 h 4038601"/>
              <a:gd name="connsiteX6" fmla="*/ 4008401 w 5143499"/>
              <a:gd name="connsiteY6" fmla="*/ 2079203 h 4038601"/>
              <a:gd name="connsiteX7" fmla="*/ 5058616 w 5143499"/>
              <a:gd name="connsiteY7" fmla="*/ 2165153 h 4038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43499" h="4038601">
                <a:moveTo>
                  <a:pt x="5143499" y="2190882"/>
                </a:moveTo>
                <a:lnTo>
                  <a:pt x="5143499" y="4038601"/>
                </a:lnTo>
                <a:lnTo>
                  <a:pt x="0" y="4038601"/>
                </a:lnTo>
                <a:lnTo>
                  <a:pt x="0" y="0"/>
                </a:lnTo>
                <a:lnTo>
                  <a:pt x="57794" y="529"/>
                </a:lnTo>
                <a:cubicBezTo>
                  <a:pt x="445656" y="77848"/>
                  <a:pt x="744732" y="648380"/>
                  <a:pt x="1043808" y="1242921"/>
                </a:cubicBezTo>
                <a:cubicBezTo>
                  <a:pt x="1880869" y="2925936"/>
                  <a:pt x="3289924" y="2141923"/>
                  <a:pt x="4008401" y="2079203"/>
                </a:cubicBezTo>
                <a:cubicBezTo>
                  <a:pt x="4390965" y="2049803"/>
                  <a:pt x="4741001" y="2083185"/>
                  <a:pt x="5058616" y="2165153"/>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nvGrpSpPr>
          <p:cNvPr id="3" name="组合 2"/>
          <p:cNvGrpSpPr/>
          <p:nvPr/>
        </p:nvGrpSpPr>
        <p:grpSpPr>
          <a:xfrm>
            <a:off x="0" y="4319270"/>
            <a:ext cx="7213600" cy="2538730"/>
            <a:chOff x="-5339" y="3434388"/>
            <a:chExt cx="6329938" cy="1709111"/>
          </a:xfrm>
        </p:grpSpPr>
        <p:sp>
          <p:nvSpPr>
            <p:cNvPr id="4" name="任意多边形 3"/>
            <p:cNvSpPr/>
            <p:nvPr/>
          </p:nvSpPr>
          <p:spPr bwMode="auto">
            <a:xfrm>
              <a:off x="-5339" y="3434388"/>
              <a:ext cx="6055856" cy="1709111"/>
            </a:xfrm>
            <a:custGeom>
              <a:avLst/>
              <a:gdLst>
                <a:gd name="connsiteX0" fmla="*/ 0 w 4337504"/>
                <a:gd name="connsiteY0" fmla="*/ 0 h 1641901"/>
                <a:gd name="connsiteX1" fmla="*/ 0 w 4337504"/>
                <a:gd name="connsiteY1" fmla="*/ 1641901 h 1641901"/>
                <a:gd name="connsiteX2" fmla="*/ 4337504 w 4337504"/>
                <a:gd name="connsiteY2" fmla="*/ 1641901 h 1641901"/>
                <a:gd name="connsiteX3" fmla="*/ 4280892 w 4337504"/>
                <a:gd name="connsiteY3" fmla="*/ 1557659 h 1641901"/>
                <a:gd name="connsiteX4" fmla="*/ 2435822 w 4337504"/>
                <a:gd name="connsiteY4" fmla="*/ 845304 h 1641901"/>
                <a:gd name="connsiteX5" fmla="*/ 634300 w 4337504"/>
                <a:gd name="connsiteY5" fmla="*/ 505312 h 1641901"/>
                <a:gd name="connsiteX6" fmla="*/ 35120 w 4337504"/>
                <a:gd name="connsiteY6" fmla="*/ 215 h 1641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7504" h="1641901">
                  <a:moveTo>
                    <a:pt x="0" y="0"/>
                  </a:moveTo>
                  <a:lnTo>
                    <a:pt x="0" y="1641901"/>
                  </a:lnTo>
                  <a:lnTo>
                    <a:pt x="4337504" y="1641901"/>
                  </a:lnTo>
                  <a:lnTo>
                    <a:pt x="4280892" y="1557659"/>
                  </a:lnTo>
                  <a:cubicBezTo>
                    <a:pt x="3979369" y="1158070"/>
                    <a:pt x="3365725" y="797493"/>
                    <a:pt x="2435822" y="845304"/>
                  </a:cubicBezTo>
                  <a:cubicBezTo>
                    <a:pt x="1999218" y="870803"/>
                    <a:pt x="1142965" y="1189545"/>
                    <a:pt x="634300" y="505312"/>
                  </a:cubicBezTo>
                  <a:cubicBezTo>
                    <a:pt x="452558" y="263600"/>
                    <a:pt x="270816" y="31649"/>
                    <a:pt x="35120" y="215"/>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sp>
          <p:nvSpPr>
            <p:cNvPr id="5" name="任意多边形 4"/>
            <p:cNvSpPr/>
            <p:nvPr/>
          </p:nvSpPr>
          <p:spPr bwMode="auto">
            <a:xfrm flipH="1">
              <a:off x="-1" y="4383894"/>
              <a:ext cx="6324600" cy="759313"/>
            </a:xfrm>
            <a:custGeom>
              <a:avLst/>
              <a:gdLst>
                <a:gd name="connsiteX0" fmla="*/ 2979415 w 3473134"/>
                <a:gd name="connsiteY0" fmla="*/ 270 h 514960"/>
                <a:gd name="connsiteX1" fmla="*/ 1647307 w 3473134"/>
                <a:gd name="connsiteY1" fmla="*/ 416129 h 514960"/>
                <a:gd name="connsiteX2" fmla="*/ 101925 w 3473134"/>
                <a:gd name="connsiteY2" fmla="*/ 487891 h 514960"/>
                <a:gd name="connsiteX3" fmla="*/ 0 w 3473134"/>
                <a:gd name="connsiteY3" fmla="*/ 514960 h 514960"/>
                <a:gd name="connsiteX4" fmla="*/ 3466200 w 3473134"/>
                <a:gd name="connsiteY4" fmla="*/ 514960 h 514960"/>
                <a:gd name="connsiteX5" fmla="*/ 3471927 w 3473134"/>
                <a:gd name="connsiteY5" fmla="*/ 480241 h 514960"/>
                <a:gd name="connsiteX6" fmla="*/ 3318044 w 3473134"/>
                <a:gd name="connsiteY6" fmla="*/ 97535 h 514960"/>
                <a:gd name="connsiteX7" fmla="*/ 2979415 w 3473134"/>
                <a:gd name="connsiteY7" fmla="*/ 270 h 514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3134" h="514960">
                  <a:moveTo>
                    <a:pt x="2979415" y="270"/>
                  </a:moveTo>
                  <a:cubicBezTo>
                    <a:pt x="2615172" y="10228"/>
                    <a:pt x="2173353" y="293592"/>
                    <a:pt x="1647307" y="416129"/>
                  </a:cubicBezTo>
                  <a:cubicBezTo>
                    <a:pt x="1170515" y="528456"/>
                    <a:pt x="541001" y="397526"/>
                    <a:pt x="101925" y="487891"/>
                  </a:cubicBezTo>
                  <a:lnTo>
                    <a:pt x="0" y="514960"/>
                  </a:lnTo>
                  <a:lnTo>
                    <a:pt x="3466200" y="514960"/>
                  </a:lnTo>
                  <a:lnTo>
                    <a:pt x="3471927" y="480241"/>
                  </a:lnTo>
                  <a:cubicBezTo>
                    <a:pt x="3481511" y="318077"/>
                    <a:pt x="3434410" y="181779"/>
                    <a:pt x="3318044" y="97535"/>
                  </a:cubicBezTo>
                  <a:cubicBezTo>
                    <a:pt x="3213624" y="24012"/>
                    <a:pt x="3100829" y="-3048"/>
                    <a:pt x="2979415" y="270"/>
                  </a:cubicBezTo>
                  <a:close/>
                </a:path>
              </a:pathLst>
            </a:custGeom>
            <a:solidFill>
              <a:srgbClr val="334B6C"/>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grpSp>
        <p:nvGrpSpPr>
          <p:cNvPr id="8" name="组合 7"/>
          <p:cNvGrpSpPr/>
          <p:nvPr/>
        </p:nvGrpSpPr>
        <p:grpSpPr>
          <a:xfrm>
            <a:off x="1273175" y="1449705"/>
            <a:ext cx="8161020" cy="1266190"/>
            <a:chOff x="2005" y="2283"/>
            <a:chExt cx="12852" cy="1994"/>
          </a:xfrm>
        </p:grpSpPr>
        <p:sp>
          <p:nvSpPr>
            <p:cNvPr id="9" name="signing-contract_66138"/>
            <p:cNvSpPr>
              <a:spLocks noChangeAspect="1"/>
            </p:cNvSpPr>
            <p:nvPr/>
          </p:nvSpPr>
          <p:spPr bwMode="auto">
            <a:xfrm>
              <a:off x="2005" y="2283"/>
              <a:ext cx="1929" cy="1928"/>
            </a:xfrm>
            <a:custGeom>
              <a:avLst/>
              <a:gdLst>
                <a:gd name="connsiteX0" fmla="*/ 177088 w 577759"/>
                <a:gd name="connsiteY0" fmla="*/ 396051 h 577432"/>
                <a:gd name="connsiteX1" fmla="*/ 185388 w 577759"/>
                <a:gd name="connsiteY1" fmla="*/ 400653 h 577432"/>
                <a:gd name="connsiteX2" fmla="*/ 178010 w 577759"/>
                <a:gd name="connsiteY2" fmla="*/ 436543 h 577432"/>
                <a:gd name="connsiteX3" fmla="*/ 184466 w 577759"/>
                <a:gd name="connsiteY3" fmla="*/ 440224 h 577432"/>
                <a:gd name="connsiteX4" fmla="*/ 186310 w 577759"/>
                <a:gd name="connsiteY4" fmla="*/ 442985 h 577432"/>
                <a:gd name="connsiteX5" fmla="*/ 201988 w 577759"/>
                <a:gd name="connsiteY5" fmla="*/ 452188 h 577432"/>
                <a:gd name="connsiteX6" fmla="*/ 204755 w 577759"/>
                <a:gd name="connsiteY6" fmla="*/ 458630 h 577432"/>
                <a:gd name="connsiteX7" fmla="*/ 274843 w 577759"/>
                <a:gd name="connsiteY7" fmla="*/ 460470 h 577432"/>
                <a:gd name="connsiteX8" fmla="*/ 274843 w 577759"/>
                <a:gd name="connsiteY8" fmla="*/ 480716 h 577432"/>
                <a:gd name="connsiteX9" fmla="*/ 206599 w 577759"/>
                <a:gd name="connsiteY9" fmla="*/ 478876 h 577432"/>
                <a:gd name="connsiteX10" fmla="*/ 194610 w 577759"/>
                <a:gd name="connsiteY10" fmla="*/ 481636 h 577432"/>
                <a:gd name="connsiteX11" fmla="*/ 183544 w 577759"/>
                <a:gd name="connsiteY11" fmla="*/ 473354 h 577432"/>
                <a:gd name="connsiteX12" fmla="*/ 183544 w 577759"/>
                <a:gd name="connsiteY12" fmla="*/ 466912 h 577432"/>
                <a:gd name="connsiteX13" fmla="*/ 178933 w 577759"/>
                <a:gd name="connsiteY13" fmla="*/ 474274 h 577432"/>
                <a:gd name="connsiteX14" fmla="*/ 161410 w 577759"/>
                <a:gd name="connsiteY14" fmla="*/ 465992 h 577432"/>
                <a:gd name="connsiteX15" fmla="*/ 162333 w 577759"/>
                <a:gd name="connsiteY15" fmla="*/ 464151 h 577432"/>
                <a:gd name="connsiteX16" fmla="*/ 163255 w 577759"/>
                <a:gd name="connsiteY16" fmla="*/ 460470 h 577432"/>
                <a:gd name="connsiteX17" fmla="*/ 156799 w 577759"/>
                <a:gd name="connsiteY17" fmla="*/ 466912 h 577432"/>
                <a:gd name="connsiteX18" fmla="*/ 140199 w 577759"/>
                <a:gd name="connsiteY18" fmla="*/ 456789 h 577432"/>
                <a:gd name="connsiteX19" fmla="*/ 154033 w 577759"/>
                <a:gd name="connsiteY19" fmla="*/ 435623 h 577432"/>
                <a:gd name="connsiteX20" fmla="*/ 103311 w 577759"/>
                <a:gd name="connsiteY20" fmla="*/ 495441 h 577432"/>
                <a:gd name="connsiteX21" fmla="*/ 85789 w 577759"/>
                <a:gd name="connsiteY21" fmla="*/ 485318 h 577432"/>
                <a:gd name="connsiteX22" fmla="*/ 143888 w 577759"/>
                <a:gd name="connsiteY22" fmla="*/ 417217 h 577432"/>
                <a:gd name="connsiteX23" fmla="*/ 177088 w 577759"/>
                <a:gd name="connsiteY23" fmla="*/ 396051 h 577432"/>
                <a:gd name="connsiteX24" fmla="*/ 326592 w 577759"/>
                <a:gd name="connsiteY24" fmla="*/ 382185 h 577432"/>
                <a:gd name="connsiteX25" fmla="*/ 324748 w 577759"/>
                <a:gd name="connsiteY25" fmla="*/ 412582 h 577432"/>
                <a:gd name="connsiteX26" fmla="*/ 340423 w 577759"/>
                <a:gd name="connsiteY26" fmla="*/ 420871 h 577432"/>
                <a:gd name="connsiteX27" fmla="*/ 355177 w 577759"/>
                <a:gd name="connsiteY27" fmla="*/ 430082 h 577432"/>
                <a:gd name="connsiteX28" fmla="*/ 380995 w 577759"/>
                <a:gd name="connsiteY28" fmla="*/ 413503 h 577432"/>
                <a:gd name="connsiteX29" fmla="*/ 356099 w 577759"/>
                <a:gd name="connsiteY29" fmla="*/ 393238 h 577432"/>
                <a:gd name="connsiteX30" fmla="*/ 326592 w 577759"/>
                <a:gd name="connsiteY30" fmla="*/ 382185 h 577432"/>
                <a:gd name="connsiteX31" fmla="*/ 125443 w 577759"/>
                <a:gd name="connsiteY31" fmla="*/ 299294 h 577432"/>
                <a:gd name="connsiteX32" fmla="*/ 224189 w 577759"/>
                <a:gd name="connsiteY32" fmla="*/ 299294 h 577432"/>
                <a:gd name="connsiteX33" fmla="*/ 250029 w 577759"/>
                <a:gd name="connsiteY33" fmla="*/ 326015 h 577432"/>
                <a:gd name="connsiteX34" fmla="*/ 224189 w 577759"/>
                <a:gd name="connsiteY34" fmla="*/ 351815 h 577432"/>
                <a:gd name="connsiteX35" fmla="*/ 125443 w 577759"/>
                <a:gd name="connsiteY35" fmla="*/ 351815 h 577432"/>
                <a:gd name="connsiteX36" fmla="*/ 98680 w 577759"/>
                <a:gd name="connsiteY36" fmla="*/ 326015 h 577432"/>
                <a:gd name="connsiteX37" fmla="*/ 125443 w 577759"/>
                <a:gd name="connsiteY37" fmla="*/ 299294 h 577432"/>
                <a:gd name="connsiteX38" fmla="*/ 125436 w 577759"/>
                <a:gd name="connsiteY38" fmla="*/ 200762 h 577432"/>
                <a:gd name="connsiteX39" fmla="*/ 321952 w 577759"/>
                <a:gd name="connsiteY39" fmla="*/ 200762 h 577432"/>
                <a:gd name="connsiteX40" fmla="*/ 348708 w 577759"/>
                <a:gd name="connsiteY40" fmla="*/ 227483 h 577432"/>
                <a:gd name="connsiteX41" fmla="*/ 321952 w 577759"/>
                <a:gd name="connsiteY41" fmla="*/ 253283 h 577432"/>
                <a:gd name="connsiteX42" fmla="*/ 125436 w 577759"/>
                <a:gd name="connsiteY42" fmla="*/ 253283 h 577432"/>
                <a:gd name="connsiteX43" fmla="*/ 98680 w 577759"/>
                <a:gd name="connsiteY43" fmla="*/ 227483 h 577432"/>
                <a:gd name="connsiteX44" fmla="*/ 125436 w 577759"/>
                <a:gd name="connsiteY44" fmla="*/ 200762 h 577432"/>
                <a:gd name="connsiteX45" fmla="*/ 125436 w 577759"/>
                <a:gd name="connsiteY45" fmla="*/ 103118 h 577432"/>
                <a:gd name="connsiteX46" fmla="*/ 321952 w 577759"/>
                <a:gd name="connsiteY46" fmla="*/ 103118 h 577432"/>
                <a:gd name="connsiteX47" fmla="*/ 348708 w 577759"/>
                <a:gd name="connsiteY47" fmla="*/ 128918 h 577432"/>
                <a:gd name="connsiteX48" fmla="*/ 321952 w 577759"/>
                <a:gd name="connsiteY48" fmla="*/ 155639 h 577432"/>
                <a:gd name="connsiteX49" fmla="*/ 125436 w 577759"/>
                <a:gd name="connsiteY49" fmla="*/ 155639 h 577432"/>
                <a:gd name="connsiteX50" fmla="*/ 98680 w 577759"/>
                <a:gd name="connsiteY50" fmla="*/ 128918 h 577432"/>
                <a:gd name="connsiteX51" fmla="*/ 125436 w 577759"/>
                <a:gd name="connsiteY51" fmla="*/ 103118 h 577432"/>
                <a:gd name="connsiteX52" fmla="*/ 497753 w 577759"/>
                <a:gd name="connsiteY52" fmla="*/ 64639 h 577432"/>
                <a:gd name="connsiteX53" fmla="*/ 537748 w 577759"/>
                <a:gd name="connsiteY53" fmla="*/ 78225 h 577432"/>
                <a:gd name="connsiteX54" fmla="*/ 577398 w 577759"/>
                <a:gd name="connsiteY54" fmla="*/ 121516 h 577432"/>
                <a:gd name="connsiteX55" fmla="*/ 575554 w 577759"/>
                <a:gd name="connsiteY55" fmla="*/ 130727 h 577432"/>
                <a:gd name="connsiteX56" fmla="*/ 411424 w 577759"/>
                <a:gd name="connsiteY56" fmla="*/ 415345 h 577432"/>
                <a:gd name="connsiteX57" fmla="*/ 407735 w 577759"/>
                <a:gd name="connsiteY57" fmla="*/ 419029 h 577432"/>
                <a:gd name="connsiteX58" fmla="*/ 321982 w 577759"/>
                <a:gd name="connsiteY58" fmla="*/ 476137 h 577432"/>
                <a:gd name="connsiteX59" fmla="*/ 308151 w 577759"/>
                <a:gd name="connsiteY59" fmla="*/ 476137 h 577432"/>
                <a:gd name="connsiteX60" fmla="*/ 301696 w 577759"/>
                <a:gd name="connsiteY60" fmla="*/ 464163 h 577432"/>
                <a:gd name="connsiteX61" fmla="*/ 307229 w 577759"/>
                <a:gd name="connsiteY61" fmla="*/ 361921 h 577432"/>
                <a:gd name="connsiteX62" fmla="*/ 309073 w 577759"/>
                <a:gd name="connsiteY62" fmla="*/ 355473 h 577432"/>
                <a:gd name="connsiteX63" fmla="*/ 473203 w 577759"/>
                <a:gd name="connsiteY63" fmla="*/ 71777 h 577432"/>
                <a:gd name="connsiteX64" fmla="*/ 480580 w 577759"/>
                <a:gd name="connsiteY64" fmla="*/ 66250 h 577432"/>
                <a:gd name="connsiteX65" fmla="*/ 497753 w 577759"/>
                <a:gd name="connsiteY65" fmla="*/ 64639 h 577432"/>
                <a:gd name="connsiteX66" fmla="*/ 26751 w 577759"/>
                <a:gd name="connsiteY66" fmla="*/ 0 h 577432"/>
                <a:gd name="connsiteX67" fmla="*/ 420637 w 577759"/>
                <a:gd name="connsiteY67" fmla="*/ 0 h 577432"/>
                <a:gd name="connsiteX68" fmla="*/ 447388 w 577759"/>
                <a:gd name="connsiteY68" fmla="*/ 25786 h 577432"/>
                <a:gd name="connsiteX69" fmla="*/ 447388 w 577759"/>
                <a:gd name="connsiteY69" fmla="*/ 65387 h 577432"/>
                <a:gd name="connsiteX70" fmla="*/ 394808 w 577759"/>
                <a:gd name="connsiteY70" fmla="*/ 156560 h 577432"/>
                <a:gd name="connsiteX71" fmla="*/ 394808 w 577759"/>
                <a:gd name="connsiteY71" fmla="*/ 52494 h 577432"/>
                <a:gd name="connsiteX72" fmla="*/ 52580 w 577759"/>
                <a:gd name="connsiteY72" fmla="*/ 52494 h 577432"/>
                <a:gd name="connsiteX73" fmla="*/ 52580 w 577759"/>
                <a:gd name="connsiteY73" fmla="*/ 524938 h 577432"/>
                <a:gd name="connsiteX74" fmla="*/ 394808 w 577759"/>
                <a:gd name="connsiteY74" fmla="*/ 524938 h 577432"/>
                <a:gd name="connsiteX75" fmla="*/ 394808 w 577759"/>
                <a:gd name="connsiteY75" fmla="*/ 459551 h 577432"/>
                <a:gd name="connsiteX76" fmla="*/ 422482 w 577759"/>
                <a:gd name="connsiteY76" fmla="*/ 441132 h 577432"/>
                <a:gd name="connsiteX77" fmla="*/ 434474 w 577759"/>
                <a:gd name="connsiteY77" fmla="*/ 428239 h 577432"/>
                <a:gd name="connsiteX78" fmla="*/ 447388 w 577759"/>
                <a:gd name="connsiteY78" fmla="*/ 406137 h 577432"/>
                <a:gd name="connsiteX79" fmla="*/ 447388 w 577759"/>
                <a:gd name="connsiteY79" fmla="*/ 550725 h 577432"/>
                <a:gd name="connsiteX80" fmla="*/ 420637 w 577759"/>
                <a:gd name="connsiteY80" fmla="*/ 577432 h 577432"/>
                <a:gd name="connsiteX81" fmla="*/ 26751 w 577759"/>
                <a:gd name="connsiteY81" fmla="*/ 577432 h 577432"/>
                <a:gd name="connsiteX82" fmla="*/ 0 w 577759"/>
                <a:gd name="connsiteY82" fmla="*/ 550725 h 577432"/>
                <a:gd name="connsiteX83" fmla="*/ 0 w 577759"/>
                <a:gd name="connsiteY83" fmla="*/ 25786 h 577432"/>
                <a:gd name="connsiteX84" fmla="*/ 26751 w 577759"/>
                <a:gd name="connsiteY84" fmla="*/ 0 h 57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577759" h="577432">
                  <a:moveTo>
                    <a:pt x="177088" y="396051"/>
                  </a:moveTo>
                  <a:cubicBezTo>
                    <a:pt x="179855" y="396051"/>
                    <a:pt x="183544" y="397892"/>
                    <a:pt x="185388" y="400653"/>
                  </a:cubicBezTo>
                  <a:cubicBezTo>
                    <a:pt x="189999" y="411696"/>
                    <a:pt x="185388" y="423659"/>
                    <a:pt x="178010" y="436543"/>
                  </a:cubicBezTo>
                  <a:cubicBezTo>
                    <a:pt x="180777" y="436543"/>
                    <a:pt x="182621" y="438384"/>
                    <a:pt x="184466" y="440224"/>
                  </a:cubicBezTo>
                  <a:cubicBezTo>
                    <a:pt x="185388" y="441145"/>
                    <a:pt x="185388" y="442065"/>
                    <a:pt x="186310" y="442985"/>
                  </a:cubicBezTo>
                  <a:cubicBezTo>
                    <a:pt x="191844" y="442065"/>
                    <a:pt x="197377" y="444826"/>
                    <a:pt x="201988" y="452188"/>
                  </a:cubicBezTo>
                  <a:cubicBezTo>
                    <a:pt x="203832" y="454949"/>
                    <a:pt x="204755" y="456789"/>
                    <a:pt x="204755" y="458630"/>
                  </a:cubicBezTo>
                  <a:cubicBezTo>
                    <a:pt x="229654" y="454028"/>
                    <a:pt x="249943" y="460470"/>
                    <a:pt x="274843" y="460470"/>
                  </a:cubicBezTo>
                  <a:cubicBezTo>
                    <a:pt x="287754" y="460470"/>
                    <a:pt x="287754" y="480716"/>
                    <a:pt x="274843" y="480716"/>
                  </a:cubicBezTo>
                  <a:cubicBezTo>
                    <a:pt x="253632" y="480716"/>
                    <a:pt x="226888" y="468753"/>
                    <a:pt x="206599" y="478876"/>
                  </a:cubicBezTo>
                  <a:cubicBezTo>
                    <a:pt x="202910" y="480716"/>
                    <a:pt x="198299" y="483477"/>
                    <a:pt x="194610" y="481636"/>
                  </a:cubicBezTo>
                  <a:cubicBezTo>
                    <a:pt x="189999" y="479796"/>
                    <a:pt x="184466" y="478876"/>
                    <a:pt x="183544" y="473354"/>
                  </a:cubicBezTo>
                  <a:cubicBezTo>
                    <a:pt x="183544" y="470593"/>
                    <a:pt x="183544" y="468753"/>
                    <a:pt x="183544" y="466912"/>
                  </a:cubicBezTo>
                  <a:cubicBezTo>
                    <a:pt x="181699" y="469673"/>
                    <a:pt x="180777" y="471513"/>
                    <a:pt x="178933" y="474274"/>
                  </a:cubicBezTo>
                  <a:cubicBezTo>
                    <a:pt x="173399" y="482557"/>
                    <a:pt x="156799" y="477035"/>
                    <a:pt x="161410" y="465992"/>
                  </a:cubicBezTo>
                  <a:cubicBezTo>
                    <a:pt x="161410" y="465992"/>
                    <a:pt x="161410" y="465072"/>
                    <a:pt x="162333" y="464151"/>
                  </a:cubicBezTo>
                  <a:cubicBezTo>
                    <a:pt x="162333" y="462311"/>
                    <a:pt x="163255" y="461391"/>
                    <a:pt x="163255" y="460470"/>
                  </a:cubicBezTo>
                  <a:cubicBezTo>
                    <a:pt x="161410" y="462311"/>
                    <a:pt x="158644" y="464151"/>
                    <a:pt x="156799" y="466912"/>
                  </a:cubicBezTo>
                  <a:cubicBezTo>
                    <a:pt x="150344" y="477035"/>
                    <a:pt x="132822" y="467832"/>
                    <a:pt x="140199" y="456789"/>
                  </a:cubicBezTo>
                  <a:cubicBezTo>
                    <a:pt x="144811" y="449427"/>
                    <a:pt x="149422" y="442985"/>
                    <a:pt x="154033" y="435623"/>
                  </a:cubicBezTo>
                  <a:cubicBezTo>
                    <a:pt x="135588" y="454028"/>
                    <a:pt x="118988" y="474274"/>
                    <a:pt x="103311" y="495441"/>
                  </a:cubicBezTo>
                  <a:cubicBezTo>
                    <a:pt x="95011" y="504643"/>
                    <a:pt x="78411" y="495441"/>
                    <a:pt x="85789" y="485318"/>
                  </a:cubicBezTo>
                  <a:cubicBezTo>
                    <a:pt x="104233" y="462311"/>
                    <a:pt x="122677" y="438384"/>
                    <a:pt x="143888" y="417217"/>
                  </a:cubicBezTo>
                  <a:cubicBezTo>
                    <a:pt x="152188" y="408935"/>
                    <a:pt x="163255" y="396051"/>
                    <a:pt x="177088" y="396051"/>
                  </a:cubicBezTo>
                  <a:close/>
                  <a:moveTo>
                    <a:pt x="326592" y="382185"/>
                  </a:moveTo>
                  <a:lnTo>
                    <a:pt x="324748" y="412582"/>
                  </a:lnTo>
                  <a:cubicBezTo>
                    <a:pt x="329358" y="414424"/>
                    <a:pt x="334891" y="417187"/>
                    <a:pt x="340423" y="420871"/>
                  </a:cubicBezTo>
                  <a:cubicBezTo>
                    <a:pt x="345956" y="423635"/>
                    <a:pt x="350566" y="427319"/>
                    <a:pt x="355177" y="430082"/>
                  </a:cubicBezTo>
                  <a:lnTo>
                    <a:pt x="380995" y="413503"/>
                  </a:lnTo>
                  <a:cubicBezTo>
                    <a:pt x="376385" y="407976"/>
                    <a:pt x="369008" y="400607"/>
                    <a:pt x="356099" y="393238"/>
                  </a:cubicBezTo>
                  <a:cubicBezTo>
                    <a:pt x="343190" y="385869"/>
                    <a:pt x="333047" y="383106"/>
                    <a:pt x="326592" y="382185"/>
                  </a:cubicBezTo>
                  <a:close/>
                  <a:moveTo>
                    <a:pt x="125443" y="299294"/>
                  </a:moveTo>
                  <a:lnTo>
                    <a:pt x="224189" y="299294"/>
                  </a:lnTo>
                  <a:cubicBezTo>
                    <a:pt x="238032" y="299294"/>
                    <a:pt x="250029" y="311272"/>
                    <a:pt x="250029" y="326015"/>
                  </a:cubicBezTo>
                  <a:cubicBezTo>
                    <a:pt x="250029" y="339836"/>
                    <a:pt x="238032" y="351815"/>
                    <a:pt x="224189" y="351815"/>
                  </a:cubicBezTo>
                  <a:lnTo>
                    <a:pt x="125443" y="351815"/>
                  </a:lnTo>
                  <a:cubicBezTo>
                    <a:pt x="110677" y="351815"/>
                    <a:pt x="98680" y="339836"/>
                    <a:pt x="98680" y="326015"/>
                  </a:cubicBezTo>
                  <a:cubicBezTo>
                    <a:pt x="98680" y="311272"/>
                    <a:pt x="110677" y="299294"/>
                    <a:pt x="125443" y="299294"/>
                  </a:cubicBezTo>
                  <a:close/>
                  <a:moveTo>
                    <a:pt x="125436" y="200762"/>
                  </a:moveTo>
                  <a:lnTo>
                    <a:pt x="321952" y="200762"/>
                  </a:lnTo>
                  <a:cubicBezTo>
                    <a:pt x="336714" y="200762"/>
                    <a:pt x="348708" y="212740"/>
                    <a:pt x="348708" y="227483"/>
                  </a:cubicBezTo>
                  <a:cubicBezTo>
                    <a:pt x="348708" y="242226"/>
                    <a:pt x="336714" y="253283"/>
                    <a:pt x="321952" y="253283"/>
                  </a:cubicBezTo>
                  <a:lnTo>
                    <a:pt x="125436" y="253283"/>
                  </a:lnTo>
                  <a:cubicBezTo>
                    <a:pt x="110674" y="253283"/>
                    <a:pt x="98680" y="242226"/>
                    <a:pt x="98680" y="227483"/>
                  </a:cubicBezTo>
                  <a:cubicBezTo>
                    <a:pt x="98680" y="212740"/>
                    <a:pt x="110674" y="200762"/>
                    <a:pt x="125436" y="200762"/>
                  </a:cubicBezTo>
                  <a:close/>
                  <a:moveTo>
                    <a:pt x="125436" y="103118"/>
                  </a:moveTo>
                  <a:lnTo>
                    <a:pt x="321952" y="103118"/>
                  </a:lnTo>
                  <a:cubicBezTo>
                    <a:pt x="336714" y="103118"/>
                    <a:pt x="348708" y="114175"/>
                    <a:pt x="348708" y="128918"/>
                  </a:cubicBezTo>
                  <a:cubicBezTo>
                    <a:pt x="348708" y="143660"/>
                    <a:pt x="336714" y="155639"/>
                    <a:pt x="321952" y="155639"/>
                  </a:cubicBezTo>
                  <a:lnTo>
                    <a:pt x="125436" y="155639"/>
                  </a:lnTo>
                  <a:cubicBezTo>
                    <a:pt x="110674" y="155639"/>
                    <a:pt x="98680" y="143660"/>
                    <a:pt x="98680" y="128918"/>
                  </a:cubicBezTo>
                  <a:cubicBezTo>
                    <a:pt x="98680" y="114175"/>
                    <a:pt x="110674" y="103118"/>
                    <a:pt x="125436" y="103118"/>
                  </a:cubicBezTo>
                  <a:close/>
                  <a:moveTo>
                    <a:pt x="497753" y="64639"/>
                  </a:moveTo>
                  <a:cubicBezTo>
                    <a:pt x="507550" y="65329"/>
                    <a:pt x="521151" y="68553"/>
                    <a:pt x="537748" y="78225"/>
                  </a:cubicBezTo>
                  <a:cubicBezTo>
                    <a:pt x="570943" y="97568"/>
                    <a:pt x="576476" y="118753"/>
                    <a:pt x="577398" y="121516"/>
                  </a:cubicBezTo>
                  <a:cubicBezTo>
                    <a:pt x="578320" y="124279"/>
                    <a:pt x="577398" y="127964"/>
                    <a:pt x="575554" y="130727"/>
                  </a:cubicBezTo>
                  <a:lnTo>
                    <a:pt x="411424" y="415345"/>
                  </a:lnTo>
                  <a:cubicBezTo>
                    <a:pt x="410501" y="416266"/>
                    <a:pt x="409579" y="418108"/>
                    <a:pt x="407735" y="419029"/>
                  </a:cubicBezTo>
                  <a:lnTo>
                    <a:pt x="321982" y="476137"/>
                  </a:lnTo>
                  <a:cubicBezTo>
                    <a:pt x="317371" y="478900"/>
                    <a:pt x="312761" y="478900"/>
                    <a:pt x="308151" y="476137"/>
                  </a:cubicBezTo>
                  <a:cubicBezTo>
                    <a:pt x="303540" y="473374"/>
                    <a:pt x="300774" y="468768"/>
                    <a:pt x="301696" y="464163"/>
                  </a:cubicBezTo>
                  <a:lnTo>
                    <a:pt x="307229" y="361921"/>
                  </a:lnTo>
                  <a:cubicBezTo>
                    <a:pt x="308151" y="359158"/>
                    <a:pt x="308151" y="357316"/>
                    <a:pt x="309073" y="355473"/>
                  </a:cubicBezTo>
                  <a:lnTo>
                    <a:pt x="473203" y="71777"/>
                  </a:lnTo>
                  <a:cubicBezTo>
                    <a:pt x="475047" y="69014"/>
                    <a:pt x="477813" y="67172"/>
                    <a:pt x="480580" y="66250"/>
                  </a:cubicBezTo>
                  <a:cubicBezTo>
                    <a:pt x="481963" y="65790"/>
                    <a:pt x="487956" y="63948"/>
                    <a:pt x="497753" y="64639"/>
                  </a:cubicBezTo>
                  <a:close/>
                  <a:moveTo>
                    <a:pt x="26751" y="0"/>
                  </a:moveTo>
                  <a:lnTo>
                    <a:pt x="420637" y="0"/>
                  </a:lnTo>
                  <a:cubicBezTo>
                    <a:pt x="435396" y="0"/>
                    <a:pt x="447388" y="11972"/>
                    <a:pt x="447388" y="25786"/>
                  </a:cubicBezTo>
                  <a:lnTo>
                    <a:pt x="447388" y="65387"/>
                  </a:lnTo>
                  <a:lnTo>
                    <a:pt x="394808" y="156560"/>
                  </a:lnTo>
                  <a:lnTo>
                    <a:pt x="394808" y="52494"/>
                  </a:lnTo>
                  <a:lnTo>
                    <a:pt x="52580" y="52494"/>
                  </a:lnTo>
                  <a:lnTo>
                    <a:pt x="52580" y="524938"/>
                  </a:lnTo>
                  <a:lnTo>
                    <a:pt x="394808" y="524938"/>
                  </a:lnTo>
                  <a:lnTo>
                    <a:pt x="394808" y="459551"/>
                  </a:lnTo>
                  <a:lnTo>
                    <a:pt x="422482" y="441132"/>
                  </a:lnTo>
                  <a:cubicBezTo>
                    <a:pt x="427094" y="437449"/>
                    <a:pt x="431706" y="432844"/>
                    <a:pt x="434474" y="428239"/>
                  </a:cubicBezTo>
                  <a:lnTo>
                    <a:pt x="447388" y="406137"/>
                  </a:lnTo>
                  <a:lnTo>
                    <a:pt x="447388" y="550725"/>
                  </a:lnTo>
                  <a:cubicBezTo>
                    <a:pt x="447388" y="565460"/>
                    <a:pt x="435396" y="577432"/>
                    <a:pt x="420637" y="577432"/>
                  </a:cubicBezTo>
                  <a:lnTo>
                    <a:pt x="26751" y="577432"/>
                  </a:lnTo>
                  <a:cubicBezTo>
                    <a:pt x="11992" y="577432"/>
                    <a:pt x="0" y="565460"/>
                    <a:pt x="0" y="550725"/>
                  </a:cubicBezTo>
                  <a:lnTo>
                    <a:pt x="0" y="25786"/>
                  </a:lnTo>
                  <a:cubicBezTo>
                    <a:pt x="0" y="11972"/>
                    <a:pt x="11992" y="0"/>
                    <a:pt x="26751" y="0"/>
                  </a:cubicBezTo>
                  <a:close/>
                </a:path>
              </a:pathLst>
            </a:custGeom>
            <a:solidFill>
              <a:srgbClr val="334B6C"/>
            </a:solidFill>
            <a:ln>
              <a:noFill/>
            </a:ln>
          </p:spPr>
        </p:sp>
        <p:sp>
          <p:nvSpPr>
            <p:cNvPr id="6" name="文本框 5"/>
            <p:cNvSpPr txBox="1"/>
            <p:nvPr/>
          </p:nvSpPr>
          <p:spPr>
            <a:xfrm>
              <a:off x="4140" y="3140"/>
              <a:ext cx="10717" cy="1137"/>
            </a:xfrm>
            <a:prstGeom prst="rect">
              <a:avLst/>
            </a:prstGeom>
            <a:noFill/>
          </p:spPr>
          <p:txBody>
            <a:bodyPr wrap="square" lIns="0" rIns="72000" rtlCol="0">
              <a:spAutoFit/>
            </a:bodyPr>
            <a:lstStyle/>
            <a:p>
              <a:r>
                <a:rPr lang="zh-CN" altLang="en-US" sz="4100" b="1" spc="300" dirty="0" smtClean="0">
                  <a:solidFill>
                    <a:srgbClr val="334B6C"/>
                  </a:solidFill>
                </a:rPr>
                <a:t>谢谢聆听</a:t>
              </a:r>
            </a:p>
          </p:txBody>
        </p:sp>
        <p:sp>
          <p:nvSpPr>
            <p:cNvPr id="7" name="矩形 6"/>
            <p:cNvSpPr/>
            <p:nvPr/>
          </p:nvSpPr>
          <p:spPr>
            <a:xfrm>
              <a:off x="4140" y="2316"/>
              <a:ext cx="3305" cy="824"/>
            </a:xfrm>
            <a:prstGeom prst="rect">
              <a:avLst/>
            </a:prstGeom>
          </p:spPr>
          <p:txBody>
            <a:bodyPr wrap="square" lIns="0">
              <a:spAutoFit/>
            </a:bodyPr>
            <a:lstStyle/>
            <a:p>
              <a:endParaRPr lang="zh-CN" altLang="en-US" sz="2800" spc="300" dirty="0" smtClean="0">
                <a:solidFill>
                  <a:srgbClr val="58B6E5"/>
                </a:solidFill>
              </a:endParaRPr>
            </a:p>
          </p:txBody>
        </p:sp>
      </p:grpSp>
      <p:pic>
        <p:nvPicPr>
          <p:cNvPr id="10" name="图片 9" descr="454696b252a867b7ca41680cc98655cf"/>
          <p:cNvPicPr/>
          <p:nvPr/>
        </p:nvPicPr>
        <p:blipFill>
          <a:blip r:embed="rId3">
            <a:clrChange>
              <a:clrFrom>
                <a:srgbClr val="000000">
                  <a:alpha val="0"/>
                </a:srgbClr>
              </a:clrFrom>
              <a:clrTo>
                <a:srgbClr val="000000">
                  <a:alpha val="0"/>
                  <a:alpha val="0"/>
                </a:srgbClr>
              </a:clrTo>
            </a:clrChange>
          </a:blip>
          <a:srcRect l="26954" t="48972" r="47741" b="29009"/>
          <a:stretch>
            <a:fillRect/>
          </a:stretch>
        </p:blipFill>
        <p:spPr>
          <a:xfrm flipH="1">
            <a:off x="7522845" y="2824480"/>
            <a:ext cx="4088765" cy="4033520"/>
          </a:xfrm>
          <a:prstGeom prst="rect">
            <a:avLst/>
          </a:prstGeom>
        </p:spPr>
      </p:pic>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bwMode="auto">
          <a:xfrm rot="5400000" flipH="1">
            <a:off x="-939682" y="939918"/>
            <a:ext cx="6858000" cy="4978800"/>
          </a:xfrm>
          <a:custGeom>
            <a:avLst/>
            <a:gdLst>
              <a:gd name="connsiteX0" fmla="*/ 5143499 w 5143499"/>
              <a:gd name="connsiteY0" fmla="*/ 2190882 h 4038601"/>
              <a:gd name="connsiteX1" fmla="*/ 5143499 w 5143499"/>
              <a:gd name="connsiteY1" fmla="*/ 4038601 h 4038601"/>
              <a:gd name="connsiteX2" fmla="*/ 0 w 5143499"/>
              <a:gd name="connsiteY2" fmla="*/ 4038601 h 4038601"/>
              <a:gd name="connsiteX3" fmla="*/ 0 w 5143499"/>
              <a:gd name="connsiteY3" fmla="*/ 0 h 4038601"/>
              <a:gd name="connsiteX4" fmla="*/ 57794 w 5143499"/>
              <a:gd name="connsiteY4" fmla="*/ 529 h 4038601"/>
              <a:gd name="connsiteX5" fmla="*/ 1043808 w 5143499"/>
              <a:gd name="connsiteY5" fmla="*/ 1242921 h 4038601"/>
              <a:gd name="connsiteX6" fmla="*/ 4008401 w 5143499"/>
              <a:gd name="connsiteY6" fmla="*/ 2079203 h 4038601"/>
              <a:gd name="connsiteX7" fmla="*/ 5058616 w 5143499"/>
              <a:gd name="connsiteY7" fmla="*/ 2165153 h 4038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43499" h="4038601">
                <a:moveTo>
                  <a:pt x="5143499" y="2190882"/>
                </a:moveTo>
                <a:lnTo>
                  <a:pt x="5143499" y="4038601"/>
                </a:lnTo>
                <a:lnTo>
                  <a:pt x="0" y="4038601"/>
                </a:lnTo>
                <a:lnTo>
                  <a:pt x="0" y="0"/>
                </a:lnTo>
                <a:lnTo>
                  <a:pt x="57794" y="529"/>
                </a:lnTo>
                <a:cubicBezTo>
                  <a:pt x="445656" y="77848"/>
                  <a:pt x="744732" y="648380"/>
                  <a:pt x="1043808" y="1242921"/>
                </a:cubicBezTo>
                <a:cubicBezTo>
                  <a:pt x="1880869" y="2925936"/>
                  <a:pt x="3289924" y="2141923"/>
                  <a:pt x="4008401" y="2079203"/>
                </a:cubicBezTo>
                <a:cubicBezTo>
                  <a:pt x="4390965" y="2049803"/>
                  <a:pt x="4741001" y="2083185"/>
                  <a:pt x="5058616" y="2165153"/>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nvGrpSpPr>
          <p:cNvPr id="3" name="组合 2"/>
          <p:cNvGrpSpPr/>
          <p:nvPr/>
        </p:nvGrpSpPr>
        <p:grpSpPr>
          <a:xfrm flipH="1">
            <a:off x="4983480" y="4319905"/>
            <a:ext cx="7214400" cy="2538730"/>
            <a:chOff x="-5339" y="3434388"/>
            <a:chExt cx="6329938" cy="1709111"/>
          </a:xfrm>
        </p:grpSpPr>
        <p:sp>
          <p:nvSpPr>
            <p:cNvPr id="4" name="任意多边形 3"/>
            <p:cNvSpPr/>
            <p:nvPr/>
          </p:nvSpPr>
          <p:spPr bwMode="auto">
            <a:xfrm>
              <a:off x="-5339" y="3434388"/>
              <a:ext cx="6055856" cy="1709111"/>
            </a:xfrm>
            <a:custGeom>
              <a:avLst/>
              <a:gdLst>
                <a:gd name="connsiteX0" fmla="*/ 0 w 4337504"/>
                <a:gd name="connsiteY0" fmla="*/ 0 h 1641901"/>
                <a:gd name="connsiteX1" fmla="*/ 0 w 4337504"/>
                <a:gd name="connsiteY1" fmla="*/ 1641901 h 1641901"/>
                <a:gd name="connsiteX2" fmla="*/ 4337504 w 4337504"/>
                <a:gd name="connsiteY2" fmla="*/ 1641901 h 1641901"/>
                <a:gd name="connsiteX3" fmla="*/ 4280892 w 4337504"/>
                <a:gd name="connsiteY3" fmla="*/ 1557659 h 1641901"/>
                <a:gd name="connsiteX4" fmla="*/ 2435822 w 4337504"/>
                <a:gd name="connsiteY4" fmla="*/ 845304 h 1641901"/>
                <a:gd name="connsiteX5" fmla="*/ 634300 w 4337504"/>
                <a:gd name="connsiteY5" fmla="*/ 505312 h 1641901"/>
                <a:gd name="connsiteX6" fmla="*/ 35120 w 4337504"/>
                <a:gd name="connsiteY6" fmla="*/ 215 h 1641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7504" h="1641901">
                  <a:moveTo>
                    <a:pt x="0" y="0"/>
                  </a:moveTo>
                  <a:lnTo>
                    <a:pt x="0" y="1641901"/>
                  </a:lnTo>
                  <a:lnTo>
                    <a:pt x="4337504" y="1641901"/>
                  </a:lnTo>
                  <a:lnTo>
                    <a:pt x="4280892" y="1557659"/>
                  </a:lnTo>
                  <a:cubicBezTo>
                    <a:pt x="3979369" y="1158070"/>
                    <a:pt x="3365725" y="797493"/>
                    <a:pt x="2435822" y="845304"/>
                  </a:cubicBezTo>
                  <a:cubicBezTo>
                    <a:pt x="1999218" y="870803"/>
                    <a:pt x="1142965" y="1189545"/>
                    <a:pt x="634300" y="505312"/>
                  </a:cubicBezTo>
                  <a:cubicBezTo>
                    <a:pt x="452558" y="263600"/>
                    <a:pt x="270816" y="31649"/>
                    <a:pt x="35120" y="215"/>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sp>
          <p:nvSpPr>
            <p:cNvPr id="5" name="任意多边形 4"/>
            <p:cNvSpPr/>
            <p:nvPr/>
          </p:nvSpPr>
          <p:spPr bwMode="auto">
            <a:xfrm flipH="1">
              <a:off x="-1" y="4383894"/>
              <a:ext cx="6324600" cy="759313"/>
            </a:xfrm>
            <a:custGeom>
              <a:avLst/>
              <a:gdLst>
                <a:gd name="connsiteX0" fmla="*/ 2979415 w 3473134"/>
                <a:gd name="connsiteY0" fmla="*/ 270 h 514960"/>
                <a:gd name="connsiteX1" fmla="*/ 1647307 w 3473134"/>
                <a:gd name="connsiteY1" fmla="*/ 416129 h 514960"/>
                <a:gd name="connsiteX2" fmla="*/ 101925 w 3473134"/>
                <a:gd name="connsiteY2" fmla="*/ 487891 h 514960"/>
                <a:gd name="connsiteX3" fmla="*/ 0 w 3473134"/>
                <a:gd name="connsiteY3" fmla="*/ 514960 h 514960"/>
                <a:gd name="connsiteX4" fmla="*/ 3466200 w 3473134"/>
                <a:gd name="connsiteY4" fmla="*/ 514960 h 514960"/>
                <a:gd name="connsiteX5" fmla="*/ 3471927 w 3473134"/>
                <a:gd name="connsiteY5" fmla="*/ 480241 h 514960"/>
                <a:gd name="connsiteX6" fmla="*/ 3318044 w 3473134"/>
                <a:gd name="connsiteY6" fmla="*/ 97535 h 514960"/>
                <a:gd name="connsiteX7" fmla="*/ 2979415 w 3473134"/>
                <a:gd name="connsiteY7" fmla="*/ 270 h 514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3134" h="514960">
                  <a:moveTo>
                    <a:pt x="2979415" y="270"/>
                  </a:moveTo>
                  <a:cubicBezTo>
                    <a:pt x="2615172" y="10228"/>
                    <a:pt x="2173353" y="293592"/>
                    <a:pt x="1647307" y="416129"/>
                  </a:cubicBezTo>
                  <a:cubicBezTo>
                    <a:pt x="1170515" y="528456"/>
                    <a:pt x="541001" y="397526"/>
                    <a:pt x="101925" y="487891"/>
                  </a:cubicBezTo>
                  <a:lnTo>
                    <a:pt x="0" y="514960"/>
                  </a:lnTo>
                  <a:lnTo>
                    <a:pt x="3466200" y="514960"/>
                  </a:lnTo>
                  <a:lnTo>
                    <a:pt x="3471927" y="480241"/>
                  </a:lnTo>
                  <a:cubicBezTo>
                    <a:pt x="3481511" y="318077"/>
                    <a:pt x="3434410" y="181779"/>
                    <a:pt x="3318044" y="97535"/>
                  </a:cubicBezTo>
                  <a:cubicBezTo>
                    <a:pt x="3213624" y="24012"/>
                    <a:pt x="3100829" y="-3048"/>
                    <a:pt x="2979415" y="270"/>
                  </a:cubicBezTo>
                  <a:close/>
                </a:path>
              </a:pathLst>
            </a:custGeom>
            <a:solidFill>
              <a:srgbClr val="334B6C"/>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sp>
        <p:nvSpPr>
          <p:cNvPr id="27" name="矩形 26"/>
          <p:cNvSpPr/>
          <p:nvPr/>
        </p:nvSpPr>
        <p:spPr>
          <a:xfrm>
            <a:off x="3124041" y="1124030"/>
            <a:ext cx="995680" cy="2061210"/>
          </a:xfrm>
          <a:prstGeom prst="rect">
            <a:avLst/>
          </a:prstGeom>
        </p:spPr>
        <p:txBody>
          <a:bodyPr wrap="none">
            <a:spAutoFit/>
          </a:bodyPr>
          <a:lstStyle/>
          <a:p>
            <a:r>
              <a:rPr lang="zh-CN" altLang="en-US" sz="6400" b="1" dirty="0">
                <a:solidFill>
                  <a:srgbClr val="334B6C"/>
                </a:solidFill>
                <a:latin typeface="+mn-ea"/>
                <a:cs typeface="+mn-ea"/>
                <a:sym typeface="+mn-lt"/>
              </a:rPr>
              <a:t>目</a:t>
            </a:r>
            <a:endParaRPr lang="en-US" altLang="zh-CN" sz="6400" b="1" dirty="0">
              <a:solidFill>
                <a:srgbClr val="334B6C"/>
              </a:solidFill>
              <a:latin typeface="+mn-ea"/>
              <a:cs typeface="+mn-ea"/>
              <a:sym typeface="+mn-lt"/>
            </a:endParaRPr>
          </a:p>
          <a:p>
            <a:r>
              <a:rPr lang="zh-CN" altLang="en-US" sz="6400" b="1" dirty="0">
                <a:solidFill>
                  <a:srgbClr val="334B6C"/>
                </a:solidFill>
                <a:latin typeface="+mn-ea"/>
                <a:cs typeface="+mn-ea"/>
                <a:sym typeface="+mn-lt"/>
              </a:rPr>
              <a:t>录</a:t>
            </a:r>
          </a:p>
        </p:txBody>
      </p:sp>
      <p:grpSp>
        <p:nvGrpSpPr>
          <p:cNvPr id="36" name="组合 35"/>
          <p:cNvGrpSpPr/>
          <p:nvPr/>
        </p:nvGrpSpPr>
        <p:grpSpPr>
          <a:xfrm>
            <a:off x="4867275" y="2117725"/>
            <a:ext cx="6174105" cy="2690495"/>
            <a:chOff x="7555" y="2961"/>
            <a:chExt cx="9723" cy="4237"/>
          </a:xfrm>
        </p:grpSpPr>
        <p:grpSp>
          <p:nvGrpSpPr>
            <p:cNvPr id="14" name="组合 13"/>
            <p:cNvGrpSpPr/>
            <p:nvPr/>
          </p:nvGrpSpPr>
          <p:grpSpPr>
            <a:xfrm>
              <a:off x="7555" y="2964"/>
              <a:ext cx="2889" cy="3261"/>
              <a:chOff x="8061" y="3162"/>
              <a:chExt cx="2889" cy="3261"/>
            </a:xfrm>
          </p:grpSpPr>
          <p:sp>
            <p:nvSpPr>
              <p:cNvPr id="33" name="矩形 32"/>
              <p:cNvSpPr/>
              <p:nvPr/>
            </p:nvSpPr>
            <p:spPr>
              <a:xfrm>
                <a:off x="8061" y="4636"/>
                <a:ext cx="2889" cy="1787"/>
              </a:xfrm>
              <a:prstGeom prst="rect">
                <a:avLst/>
              </a:prstGeom>
              <a:noFill/>
              <a:ln>
                <a:noFill/>
              </a:ln>
            </p:spPr>
            <p:txBody>
              <a:bodyPr vert="horz" wrap="square">
                <a:spAutoFit/>
              </a:bodyPr>
              <a:lstStyle/>
              <a:p>
                <a:pPr algn="ctr" fontAlgn="auto">
                  <a:lnSpc>
                    <a:spcPct val="150000"/>
                  </a:lnSpc>
                </a:pPr>
                <a:r>
                  <a:rPr lang="zh-CN" altLang="en-US" sz="2400" spc="225" dirty="0" smtClean="0">
                    <a:solidFill>
                      <a:srgbClr val="334B6C"/>
                    </a:solidFill>
                    <a:latin typeface="+mn-ea"/>
                  </a:rPr>
                  <a:t>专利权的客体</a:t>
                </a:r>
                <a:endParaRPr lang="zh-CN" altLang="en-US" sz="2400" spc="225" dirty="0">
                  <a:solidFill>
                    <a:srgbClr val="334B6C"/>
                  </a:solidFill>
                  <a:latin typeface="+mn-ea"/>
                </a:endParaRPr>
              </a:p>
            </p:txBody>
          </p:sp>
          <p:grpSp>
            <p:nvGrpSpPr>
              <p:cNvPr id="12" name="组合 11"/>
              <p:cNvGrpSpPr/>
              <p:nvPr/>
            </p:nvGrpSpPr>
            <p:grpSpPr>
              <a:xfrm>
                <a:off x="8797" y="3162"/>
                <a:ext cx="1417" cy="1417"/>
                <a:chOff x="3399629" y="1748351"/>
                <a:chExt cx="739191" cy="712088"/>
              </a:xfrm>
            </p:grpSpPr>
            <p:sp>
              <p:nvSpPr>
                <p:cNvPr id="13" name="椭圆 12"/>
                <p:cNvSpPr/>
                <p:nvPr/>
              </p:nvSpPr>
              <p:spPr>
                <a:xfrm>
                  <a:off x="3399629" y="1748351"/>
                  <a:ext cx="739191" cy="71208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34" name="文本框 33"/>
                <p:cNvSpPr txBox="1"/>
                <p:nvPr/>
              </p:nvSpPr>
              <p:spPr>
                <a:xfrm>
                  <a:off x="3410912" y="1846246"/>
                  <a:ext cx="695695" cy="510456"/>
                </a:xfrm>
                <a:prstGeom prst="rect">
                  <a:avLst/>
                </a:prstGeom>
                <a:noFill/>
                <a:ln>
                  <a:noFill/>
                </a:ln>
              </p:spPr>
              <p:txBody>
                <a:bodyPr wrap="square" rtlCol="0">
                  <a:spAutoFit/>
                </a:bodyPr>
                <a:lstStyle/>
                <a:p>
                  <a:pPr algn="ctr"/>
                  <a:r>
                    <a:rPr lang="en-US" altLang="zh-CN" sz="3600" dirty="0">
                      <a:solidFill>
                        <a:schemeClr val="bg1"/>
                      </a:solidFill>
                      <a:latin typeface="+mn-ea"/>
                    </a:rPr>
                    <a:t>01</a:t>
                  </a:r>
                </a:p>
              </p:txBody>
            </p:sp>
          </p:grpSp>
        </p:grpSp>
        <p:grpSp>
          <p:nvGrpSpPr>
            <p:cNvPr id="15" name="组合 14"/>
            <p:cNvGrpSpPr/>
            <p:nvPr/>
          </p:nvGrpSpPr>
          <p:grpSpPr>
            <a:xfrm>
              <a:off x="10888" y="2961"/>
              <a:ext cx="2889" cy="4237"/>
              <a:chOff x="8061" y="3162"/>
              <a:chExt cx="2889" cy="4237"/>
            </a:xfrm>
          </p:grpSpPr>
          <p:sp>
            <p:nvSpPr>
              <p:cNvPr id="16" name="矩形 15"/>
              <p:cNvSpPr/>
              <p:nvPr/>
            </p:nvSpPr>
            <p:spPr>
              <a:xfrm>
                <a:off x="8061" y="4636"/>
                <a:ext cx="2889" cy="2763"/>
              </a:xfrm>
              <a:prstGeom prst="rect">
                <a:avLst/>
              </a:prstGeom>
              <a:noFill/>
              <a:ln>
                <a:noFill/>
              </a:ln>
            </p:spPr>
            <p:txBody>
              <a:bodyPr vert="horz" wrap="square">
                <a:spAutoFit/>
              </a:bodyPr>
              <a:lstStyle/>
              <a:p>
                <a:pPr algn="ctr" fontAlgn="auto">
                  <a:lnSpc>
                    <a:spcPct val="150000"/>
                  </a:lnSpc>
                </a:pPr>
                <a:r>
                  <a:rPr lang="zh-CN" altLang="en-US" sz="2400" spc="225" dirty="0" smtClean="0">
                    <a:solidFill>
                      <a:srgbClr val="334B6C"/>
                    </a:solidFill>
                    <a:latin typeface="+mn-ea"/>
                  </a:rPr>
                  <a:t>授予专利权的实质条件</a:t>
                </a:r>
                <a:endParaRPr lang="zh-CN" altLang="en-US" sz="2400" spc="225" dirty="0">
                  <a:solidFill>
                    <a:srgbClr val="334B6C"/>
                  </a:solidFill>
                  <a:latin typeface="+mn-ea"/>
                </a:endParaRPr>
              </a:p>
            </p:txBody>
          </p:sp>
          <p:grpSp>
            <p:nvGrpSpPr>
              <p:cNvPr id="17" name="组合 16"/>
              <p:cNvGrpSpPr/>
              <p:nvPr/>
            </p:nvGrpSpPr>
            <p:grpSpPr>
              <a:xfrm>
                <a:off x="8797" y="3162"/>
                <a:ext cx="1417" cy="1417"/>
                <a:chOff x="3399629" y="1748351"/>
                <a:chExt cx="739191" cy="712088"/>
              </a:xfrm>
            </p:grpSpPr>
            <p:sp>
              <p:nvSpPr>
                <p:cNvPr id="18" name="椭圆 17"/>
                <p:cNvSpPr/>
                <p:nvPr/>
              </p:nvSpPr>
              <p:spPr>
                <a:xfrm>
                  <a:off x="3399629" y="1748351"/>
                  <a:ext cx="739191" cy="71208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19" name="文本框 18"/>
                <p:cNvSpPr txBox="1"/>
                <p:nvPr/>
              </p:nvSpPr>
              <p:spPr>
                <a:xfrm>
                  <a:off x="3410912" y="1846246"/>
                  <a:ext cx="695695" cy="510573"/>
                </a:xfrm>
                <a:prstGeom prst="rect">
                  <a:avLst/>
                </a:prstGeom>
                <a:noFill/>
                <a:ln>
                  <a:noFill/>
                </a:ln>
              </p:spPr>
              <p:txBody>
                <a:bodyPr wrap="square" rtlCol="0">
                  <a:spAutoFit/>
                </a:bodyPr>
                <a:lstStyle/>
                <a:p>
                  <a:pPr algn="ctr"/>
                  <a:r>
                    <a:rPr lang="en-US" altLang="zh-CN" sz="3600" dirty="0">
                      <a:solidFill>
                        <a:schemeClr val="bg1"/>
                      </a:solidFill>
                      <a:latin typeface="+mn-ea"/>
                    </a:rPr>
                    <a:t>02</a:t>
                  </a:r>
                </a:p>
              </p:txBody>
            </p:sp>
          </p:grpSp>
        </p:grpSp>
        <p:grpSp>
          <p:nvGrpSpPr>
            <p:cNvPr id="22" name="组合 21"/>
            <p:cNvGrpSpPr/>
            <p:nvPr/>
          </p:nvGrpSpPr>
          <p:grpSpPr>
            <a:xfrm>
              <a:off x="14389" y="2963"/>
              <a:ext cx="2889" cy="3466"/>
              <a:chOff x="8172" y="3162"/>
              <a:chExt cx="2889" cy="3466"/>
            </a:xfrm>
          </p:grpSpPr>
          <p:sp>
            <p:nvSpPr>
              <p:cNvPr id="23" name="矩形 22"/>
              <p:cNvSpPr/>
              <p:nvPr/>
            </p:nvSpPr>
            <p:spPr>
              <a:xfrm>
                <a:off x="8172" y="4841"/>
                <a:ext cx="2889" cy="1787"/>
              </a:xfrm>
              <a:prstGeom prst="rect">
                <a:avLst/>
              </a:prstGeom>
              <a:noFill/>
              <a:ln>
                <a:noFill/>
              </a:ln>
            </p:spPr>
            <p:txBody>
              <a:bodyPr vert="horz" wrap="square">
                <a:spAutoFit/>
              </a:bodyPr>
              <a:lstStyle/>
              <a:p>
                <a:pPr algn="ctr" fontAlgn="auto">
                  <a:lnSpc>
                    <a:spcPct val="150000"/>
                  </a:lnSpc>
                </a:pPr>
                <a:r>
                  <a:rPr lang="zh-CN" altLang="en-US" sz="2400" spc="225" dirty="0" smtClean="0">
                    <a:solidFill>
                      <a:srgbClr val="334B6C"/>
                    </a:solidFill>
                    <a:latin typeface="+mn-ea"/>
                  </a:rPr>
                  <a:t>专利权的限制</a:t>
                </a:r>
                <a:endParaRPr lang="zh-CN" altLang="en-US" sz="2400" spc="225" dirty="0">
                  <a:solidFill>
                    <a:srgbClr val="334B6C"/>
                  </a:solidFill>
                  <a:latin typeface="+mn-ea"/>
                </a:endParaRPr>
              </a:p>
            </p:txBody>
          </p:sp>
          <p:grpSp>
            <p:nvGrpSpPr>
              <p:cNvPr id="24" name="组合 23"/>
              <p:cNvGrpSpPr/>
              <p:nvPr/>
            </p:nvGrpSpPr>
            <p:grpSpPr>
              <a:xfrm>
                <a:off x="8797" y="3162"/>
                <a:ext cx="1417" cy="1417"/>
                <a:chOff x="3399629" y="1748351"/>
                <a:chExt cx="739191" cy="712088"/>
              </a:xfrm>
            </p:grpSpPr>
            <p:sp>
              <p:nvSpPr>
                <p:cNvPr id="25" name="椭圆 24"/>
                <p:cNvSpPr/>
                <p:nvPr/>
              </p:nvSpPr>
              <p:spPr>
                <a:xfrm>
                  <a:off x="3399629" y="1748351"/>
                  <a:ext cx="739191" cy="71208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26" name="文本框 25"/>
                <p:cNvSpPr txBox="1"/>
                <p:nvPr/>
              </p:nvSpPr>
              <p:spPr>
                <a:xfrm>
                  <a:off x="3410912" y="1846246"/>
                  <a:ext cx="695695" cy="510573"/>
                </a:xfrm>
                <a:prstGeom prst="rect">
                  <a:avLst/>
                </a:prstGeom>
                <a:noFill/>
                <a:ln>
                  <a:noFill/>
                </a:ln>
              </p:spPr>
              <p:txBody>
                <a:bodyPr wrap="square" rtlCol="0">
                  <a:spAutoFit/>
                </a:bodyPr>
                <a:lstStyle/>
                <a:p>
                  <a:pPr algn="ctr"/>
                  <a:r>
                    <a:rPr lang="en-US" altLang="zh-CN" sz="3600" dirty="0">
                      <a:solidFill>
                        <a:schemeClr val="bg1"/>
                      </a:solidFill>
                      <a:latin typeface="+mn-ea"/>
                    </a:rPr>
                    <a:t>03</a:t>
                  </a:r>
                </a:p>
              </p:txBody>
            </p:sp>
          </p:grpSp>
        </p:grpSp>
      </p:grpSp>
      <p:pic>
        <p:nvPicPr>
          <p:cNvPr id="35" name="图片 34" descr="1762c02dedcf4ab514b9b924916bad50"/>
          <p:cNvPicPr>
            <a:picLocks noChangeAspect="1"/>
          </p:cNvPicPr>
          <p:nvPr/>
        </p:nvPicPr>
        <p:blipFill>
          <a:blip r:embed="rId3"/>
          <a:stretch>
            <a:fillRect/>
          </a:stretch>
        </p:blipFill>
        <p:spPr>
          <a:xfrm>
            <a:off x="591820" y="3870325"/>
            <a:ext cx="3795395" cy="2987675"/>
          </a:xfrm>
          <a:prstGeom prst="rect">
            <a:avLst/>
          </a:prstGeom>
        </p:spPr>
      </p:pic>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bwMode="auto">
          <a:xfrm rot="5400000" flipH="1" flipV="1">
            <a:off x="6273803" y="939803"/>
            <a:ext cx="6857999" cy="4978400"/>
          </a:xfrm>
          <a:custGeom>
            <a:avLst/>
            <a:gdLst>
              <a:gd name="connsiteX0" fmla="*/ 5143499 w 5143499"/>
              <a:gd name="connsiteY0" fmla="*/ 2190882 h 4038601"/>
              <a:gd name="connsiteX1" fmla="*/ 5143499 w 5143499"/>
              <a:gd name="connsiteY1" fmla="*/ 4038601 h 4038601"/>
              <a:gd name="connsiteX2" fmla="*/ 0 w 5143499"/>
              <a:gd name="connsiteY2" fmla="*/ 4038601 h 4038601"/>
              <a:gd name="connsiteX3" fmla="*/ 0 w 5143499"/>
              <a:gd name="connsiteY3" fmla="*/ 0 h 4038601"/>
              <a:gd name="connsiteX4" fmla="*/ 57794 w 5143499"/>
              <a:gd name="connsiteY4" fmla="*/ 529 h 4038601"/>
              <a:gd name="connsiteX5" fmla="*/ 1043808 w 5143499"/>
              <a:gd name="connsiteY5" fmla="*/ 1242921 h 4038601"/>
              <a:gd name="connsiteX6" fmla="*/ 4008401 w 5143499"/>
              <a:gd name="connsiteY6" fmla="*/ 2079203 h 4038601"/>
              <a:gd name="connsiteX7" fmla="*/ 5058616 w 5143499"/>
              <a:gd name="connsiteY7" fmla="*/ 2165153 h 4038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43499" h="4038601">
                <a:moveTo>
                  <a:pt x="5143499" y="2190882"/>
                </a:moveTo>
                <a:lnTo>
                  <a:pt x="5143499" y="4038601"/>
                </a:lnTo>
                <a:lnTo>
                  <a:pt x="0" y="4038601"/>
                </a:lnTo>
                <a:lnTo>
                  <a:pt x="0" y="0"/>
                </a:lnTo>
                <a:lnTo>
                  <a:pt x="57794" y="529"/>
                </a:lnTo>
                <a:cubicBezTo>
                  <a:pt x="445656" y="77848"/>
                  <a:pt x="744732" y="648380"/>
                  <a:pt x="1043808" y="1242921"/>
                </a:cubicBezTo>
                <a:cubicBezTo>
                  <a:pt x="1880869" y="2925936"/>
                  <a:pt x="3289924" y="2141923"/>
                  <a:pt x="4008401" y="2079203"/>
                </a:cubicBezTo>
                <a:cubicBezTo>
                  <a:pt x="4390965" y="2049803"/>
                  <a:pt x="4741001" y="2083185"/>
                  <a:pt x="5058616" y="2165153"/>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nvGrpSpPr>
          <p:cNvPr id="11" name="组合 10"/>
          <p:cNvGrpSpPr/>
          <p:nvPr/>
        </p:nvGrpSpPr>
        <p:grpSpPr>
          <a:xfrm rot="5400000">
            <a:off x="-1325863" y="2878472"/>
            <a:ext cx="5304790" cy="2653630"/>
            <a:chOff x="4598077" y="3562350"/>
            <a:chExt cx="4548547" cy="1582721"/>
          </a:xfrm>
        </p:grpSpPr>
        <p:sp>
          <p:nvSpPr>
            <p:cNvPr id="13" name="任意多边形 12"/>
            <p:cNvSpPr/>
            <p:nvPr/>
          </p:nvSpPr>
          <p:spPr bwMode="auto">
            <a:xfrm flipH="1">
              <a:off x="4598077" y="3562350"/>
              <a:ext cx="4545921" cy="1581151"/>
            </a:xfrm>
            <a:custGeom>
              <a:avLst/>
              <a:gdLst>
                <a:gd name="connsiteX0" fmla="*/ 0 w 4337504"/>
                <a:gd name="connsiteY0" fmla="*/ 0 h 1641901"/>
                <a:gd name="connsiteX1" fmla="*/ 0 w 4337504"/>
                <a:gd name="connsiteY1" fmla="*/ 1641901 h 1641901"/>
                <a:gd name="connsiteX2" fmla="*/ 4337504 w 4337504"/>
                <a:gd name="connsiteY2" fmla="*/ 1641901 h 1641901"/>
                <a:gd name="connsiteX3" fmla="*/ 4280892 w 4337504"/>
                <a:gd name="connsiteY3" fmla="*/ 1557659 h 1641901"/>
                <a:gd name="connsiteX4" fmla="*/ 2435822 w 4337504"/>
                <a:gd name="connsiteY4" fmla="*/ 845304 h 1641901"/>
                <a:gd name="connsiteX5" fmla="*/ 634300 w 4337504"/>
                <a:gd name="connsiteY5" fmla="*/ 505312 h 1641901"/>
                <a:gd name="connsiteX6" fmla="*/ 35120 w 4337504"/>
                <a:gd name="connsiteY6" fmla="*/ 215 h 1641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7504" h="1641901">
                  <a:moveTo>
                    <a:pt x="0" y="0"/>
                  </a:moveTo>
                  <a:lnTo>
                    <a:pt x="0" y="1641901"/>
                  </a:lnTo>
                  <a:lnTo>
                    <a:pt x="4337504" y="1641901"/>
                  </a:lnTo>
                  <a:lnTo>
                    <a:pt x="4280892" y="1557659"/>
                  </a:lnTo>
                  <a:cubicBezTo>
                    <a:pt x="3979369" y="1158070"/>
                    <a:pt x="3365725" y="797493"/>
                    <a:pt x="2435822" y="845304"/>
                  </a:cubicBezTo>
                  <a:cubicBezTo>
                    <a:pt x="1999218" y="870803"/>
                    <a:pt x="1142965" y="1189545"/>
                    <a:pt x="634300" y="505312"/>
                  </a:cubicBezTo>
                  <a:cubicBezTo>
                    <a:pt x="452558" y="263600"/>
                    <a:pt x="270816" y="31649"/>
                    <a:pt x="35120" y="215"/>
                  </a:cubicBezTo>
                  <a:close/>
                </a:path>
              </a:pathLst>
            </a:custGeom>
            <a:solidFill>
              <a:srgbClr val="334B6C"/>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sp>
          <p:nvSpPr>
            <p:cNvPr id="12" name="任意多边形 11"/>
            <p:cNvSpPr/>
            <p:nvPr/>
          </p:nvSpPr>
          <p:spPr bwMode="auto">
            <a:xfrm flipH="1">
              <a:off x="5486399" y="4011218"/>
              <a:ext cx="3660225" cy="1133853"/>
            </a:xfrm>
            <a:custGeom>
              <a:avLst/>
              <a:gdLst>
                <a:gd name="connsiteX0" fmla="*/ 0 w 4337504"/>
                <a:gd name="connsiteY0" fmla="*/ 0 h 1641901"/>
                <a:gd name="connsiteX1" fmla="*/ 0 w 4337504"/>
                <a:gd name="connsiteY1" fmla="*/ 1641901 h 1641901"/>
                <a:gd name="connsiteX2" fmla="*/ 4337504 w 4337504"/>
                <a:gd name="connsiteY2" fmla="*/ 1641901 h 1641901"/>
                <a:gd name="connsiteX3" fmla="*/ 4280892 w 4337504"/>
                <a:gd name="connsiteY3" fmla="*/ 1557659 h 1641901"/>
                <a:gd name="connsiteX4" fmla="*/ 2435822 w 4337504"/>
                <a:gd name="connsiteY4" fmla="*/ 845304 h 1641901"/>
                <a:gd name="connsiteX5" fmla="*/ 634300 w 4337504"/>
                <a:gd name="connsiteY5" fmla="*/ 505312 h 1641901"/>
                <a:gd name="connsiteX6" fmla="*/ 35120 w 4337504"/>
                <a:gd name="connsiteY6" fmla="*/ 215 h 1641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7504" h="1641901">
                  <a:moveTo>
                    <a:pt x="0" y="0"/>
                  </a:moveTo>
                  <a:lnTo>
                    <a:pt x="0" y="1641901"/>
                  </a:lnTo>
                  <a:lnTo>
                    <a:pt x="4337504" y="1641901"/>
                  </a:lnTo>
                  <a:lnTo>
                    <a:pt x="4280892" y="1557659"/>
                  </a:lnTo>
                  <a:cubicBezTo>
                    <a:pt x="3979369" y="1158070"/>
                    <a:pt x="3365725" y="797493"/>
                    <a:pt x="2435822" y="845304"/>
                  </a:cubicBezTo>
                  <a:cubicBezTo>
                    <a:pt x="1999218" y="870803"/>
                    <a:pt x="1142965" y="1189545"/>
                    <a:pt x="634300" y="505312"/>
                  </a:cubicBezTo>
                  <a:cubicBezTo>
                    <a:pt x="452558" y="263600"/>
                    <a:pt x="270816" y="31649"/>
                    <a:pt x="35120" y="215"/>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grpSp>
        <p:nvGrpSpPr>
          <p:cNvPr id="29" name="组合 28"/>
          <p:cNvGrpSpPr/>
          <p:nvPr/>
        </p:nvGrpSpPr>
        <p:grpSpPr>
          <a:xfrm>
            <a:off x="2653347" y="703897"/>
            <a:ext cx="5182870" cy="3576320"/>
            <a:chOff x="5148" y="2084"/>
            <a:chExt cx="7611" cy="5632"/>
          </a:xfrm>
        </p:grpSpPr>
        <p:grpSp>
          <p:nvGrpSpPr>
            <p:cNvPr id="19" name="组合 18"/>
            <p:cNvGrpSpPr/>
            <p:nvPr/>
          </p:nvGrpSpPr>
          <p:grpSpPr>
            <a:xfrm>
              <a:off x="5354" y="5933"/>
              <a:ext cx="6964" cy="1783"/>
              <a:chOff x="5464" y="5999"/>
              <a:chExt cx="6964" cy="1783"/>
            </a:xfrm>
          </p:grpSpPr>
          <p:sp>
            <p:nvSpPr>
              <p:cNvPr id="16" name="矩形 15"/>
              <p:cNvSpPr/>
              <p:nvPr/>
            </p:nvSpPr>
            <p:spPr>
              <a:xfrm>
                <a:off x="5502" y="6008"/>
                <a:ext cx="3349" cy="628"/>
              </a:xfrm>
              <a:prstGeom prst="rect">
                <a:avLst/>
              </a:prstGeom>
            </p:spPr>
            <p:txBody>
              <a:bodyPr wrap="square">
                <a:spAutoFit/>
              </a:bodyPr>
              <a:lstStyle/>
              <a:p>
                <a:endParaRPr lang="zh-CN" altLang="en-US" sz="2000" spc="600" dirty="0">
                  <a:solidFill>
                    <a:srgbClr val="334B6C"/>
                  </a:solidFill>
                  <a:latin typeface="+mn-ea"/>
                </a:endParaRPr>
              </a:p>
            </p:txBody>
          </p:sp>
          <p:sp>
            <p:nvSpPr>
              <p:cNvPr id="17" name="矩形 16"/>
              <p:cNvSpPr/>
              <p:nvPr/>
            </p:nvSpPr>
            <p:spPr>
              <a:xfrm>
                <a:off x="9079" y="5999"/>
                <a:ext cx="3349" cy="628"/>
              </a:xfrm>
              <a:prstGeom prst="rect">
                <a:avLst/>
              </a:prstGeom>
            </p:spPr>
            <p:txBody>
              <a:bodyPr wrap="square">
                <a:spAutoFit/>
              </a:bodyPr>
              <a:lstStyle/>
              <a:p>
                <a:endParaRPr lang="zh-CN" altLang="en-US" sz="2000" spc="600" dirty="0">
                  <a:solidFill>
                    <a:srgbClr val="334B6C"/>
                  </a:solidFill>
                  <a:latin typeface="+mn-ea"/>
                </a:endParaRPr>
              </a:p>
            </p:txBody>
          </p:sp>
          <p:sp>
            <p:nvSpPr>
              <p:cNvPr id="18" name="矩形 17"/>
              <p:cNvSpPr/>
              <p:nvPr/>
            </p:nvSpPr>
            <p:spPr>
              <a:xfrm>
                <a:off x="5464" y="7154"/>
                <a:ext cx="3349" cy="628"/>
              </a:xfrm>
              <a:prstGeom prst="rect">
                <a:avLst/>
              </a:prstGeom>
            </p:spPr>
            <p:txBody>
              <a:bodyPr wrap="square">
                <a:spAutoFit/>
              </a:bodyPr>
              <a:lstStyle/>
              <a:p>
                <a:endParaRPr lang="zh-CN" altLang="en-US" sz="2000" spc="600" dirty="0">
                  <a:solidFill>
                    <a:srgbClr val="334B6C"/>
                  </a:solidFill>
                  <a:latin typeface="+mn-ea"/>
                </a:endParaRPr>
              </a:p>
            </p:txBody>
          </p:sp>
        </p:grpSp>
        <p:grpSp>
          <p:nvGrpSpPr>
            <p:cNvPr id="27" name="组合 26"/>
            <p:cNvGrpSpPr/>
            <p:nvPr/>
          </p:nvGrpSpPr>
          <p:grpSpPr>
            <a:xfrm>
              <a:off x="5148" y="2084"/>
              <a:ext cx="7611" cy="4774"/>
              <a:chOff x="3586" y="2084"/>
              <a:chExt cx="7611" cy="4774"/>
            </a:xfrm>
          </p:grpSpPr>
          <p:grpSp>
            <p:nvGrpSpPr>
              <p:cNvPr id="14" name="组合 13"/>
              <p:cNvGrpSpPr/>
              <p:nvPr/>
            </p:nvGrpSpPr>
            <p:grpSpPr>
              <a:xfrm>
                <a:off x="3616" y="3077"/>
                <a:ext cx="7581" cy="3781"/>
                <a:chOff x="4882" y="2520"/>
                <a:chExt cx="7581" cy="3781"/>
              </a:xfrm>
            </p:grpSpPr>
            <p:sp>
              <p:nvSpPr>
                <p:cNvPr id="30" name="矩形 29"/>
                <p:cNvSpPr/>
                <p:nvPr/>
              </p:nvSpPr>
              <p:spPr>
                <a:xfrm>
                  <a:off x="4882" y="5186"/>
                  <a:ext cx="7581" cy="1115"/>
                </a:xfrm>
                <a:prstGeom prst="rect">
                  <a:avLst/>
                </a:prstGeom>
                <a:noFill/>
                <a:ln>
                  <a:noFill/>
                </a:ln>
              </p:spPr>
              <p:txBody>
                <a:bodyPr vert="horz" wrap="square">
                  <a:spAutoFit/>
                </a:bodyPr>
                <a:lstStyle/>
                <a:p>
                  <a:r>
                    <a:rPr lang="zh-CN" altLang="en-US" sz="4000" b="1" spc="600" dirty="0" smtClean="0">
                      <a:solidFill>
                        <a:srgbClr val="334B6C"/>
                      </a:solidFill>
                      <a:latin typeface="+mn-ea"/>
                    </a:rPr>
                    <a:t>   专利权的客体</a:t>
                  </a:r>
                  <a:endParaRPr lang="zh-CN" altLang="en-US" sz="4000" b="1" spc="600" dirty="0">
                    <a:solidFill>
                      <a:srgbClr val="334B6C"/>
                    </a:solidFill>
                    <a:latin typeface="+mn-ea"/>
                  </a:endParaRPr>
                </a:p>
              </p:txBody>
            </p:sp>
            <p:sp>
              <p:nvSpPr>
                <p:cNvPr id="31" name="矩形 30"/>
                <p:cNvSpPr/>
                <p:nvPr/>
              </p:nvSpPr>
              <p:spPr>
                <a:xfrm>
                  <a:off x="6768" y="2520"/>
                  <a:ext cx="3968" cy="1113"/>
                </a:xfrm>
                <a:prstGeom prst="rect">
                  <a:avLst/>
                </a:prstGeom>
              </p:spPr>
              <p:txBody>
                <a:bodyPr wrap="none">
                  <a:spAutoFit/>
                </a:bodyPr>
                <a:lstStyle/>
                <a:p>
                  <a:r>
                    <a:rPr lang="zh-CN" altLang="en-US" sz="4000" spc="600" dirty="0">
                      <a:solidFill>
                        <a:srgbClr val="334B6C"/>
                      </a:solidFill>
                      <a:latin typeface="+mn-ea"/>
                    </a:rPr>
                    <a:t>第一部分</a:t>
                  </a:r>
                </a:p>
              </p:txBody>
            </p:sp>
          </p:grpSp>
          <p:grpSp>
            <p:nvGrpSpPr>
              <p:cNvPr id="22" name="组合 21"/>
              <p:cNvGrpSpPr/>
              <p:nvPr/>
            </p:nvGrpSpPr>
            <p:grpSpPr>
              <a:xfrm rot="20760000">
                <a:off x="3586" y="2084"/>
                <a:ext cx="1960" cy="2386"/>
                <a:chOff x="-7405937" y="189436"/>
                <a:chExt cx="3090863" cy="3857625"/>
              </a:xfrm>
            </p:grpSpPr>
            <p:sp>
              <p:nvSpPr>
                <p:cNvPr id="23" name="ïşḻíḋé"/>
                <p:cNvSpPr/>
                <p:nvPr/>
              </p:nvSpPr>
              <p:spPr bwMode="auto">
                <a:xfrm>
                  <a:off x="-7405937" y="189436"/>
                  <a:ext cx="2794000" cy="3054350"/>
                </a:xfrm>
                <a:custGeom>
                  <a:avLst/>
                  <a:gdLst>
                    <a:gd name="T0" fmla="*/ 279 w 320"/>
                    <a:gd name="T1" fmla="*/ 350 h 350"/>
                    <a:gd name="T2" fmla="*/ 247 w 320"/>
                    <a:gd name="T3" fmla="*/ 141 h 350"/>
                    <a:gd name="T4" fmla="*/ 254 w 320"/>
                    <a:gd name="T5" fmla="*/ 212 h 350"/>
                    <a:gd name="T6" fmla="*/ 180 w 320"/>
                    <a:gd name="T7" fmla="*/ 70 h 350"/>
                    <a:gd name="T8" fmla="*/ 193 w 320"/>
                    <a:gd name="T9" fmla="*/ 125 h 350"/>
                    <a:gd name="T10" fmla="*/ 0 w 320"/>
                    <a:gd name="T11" fmla="*/ 22 h 350"/>
                    <a:gd name="T12" fmla="*/ 47 w 320"/>
                    <a:gd name="T13" fmla="*/ 55 h 350"/>
                    <a:gd name="T14" fmla="*/ 11 w 320"/>
                    <a:gd name="T15" fmla="*/ 40 h 350"/>
                    <a:gd name="T16" fmla="*/ 97 w 320"/>
                    <a:gd name="T17" fmla="*/ 152 h 350"/>
                    <a:gd name="T18" fmla="*/ 22 w 320"/>
                    <a:gd name="T19" fmla="*/ 102 h 350"/>
                    <a:gd name="T20" fmla="*/ 140 w 320"/>
                    <a:gd name="T21" fmla="*/ 218 h 350"/>
                    <a:gd name="T22" fmla="*/ 71 w 320"/>
                    <a:gd name="T23" fmla="*/ 185 h 350"/>
                    <a:gd name="T24" fmla="*/ 279 w 320"/>
                    <a:gd name="T25" fmla="*/ 350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0" h="350">
                      <a:moveTo>
                        <a:pt x="279" y="350"/>
                      </a:moveTo>
                      <a:cubicBezTo>
                        <a:pt x="279" y="350"/>
                        <a:pt x="320" y="241"/>
                        <a:pt x="247" y="141"/>
                      </a:cubicBezTo>
                      <a:cubicBezTo>
                        <a:pt x="249" y="156"/>
                        <a:pt x="254" y="212"/>
                        <a:pt x="254" y="212"/>
                      </a:cubicBezTo>
                      <a:cubicBezTo>
                        <a:pt x="254" y="212"/>
                        <a:pt x="247" y="109"/>
                        <a:pt x="180" y="70"/>
                      </a:cubicBezTo>
                      <a:cubicBezTo>
                        <a:pt x="190" y="92"/>
                        <a:pt x="193" y="125"/>
                        <a:pt x="193" y="125"/>
                      </a:cubicBezTo>
                      <a:cubicBezTo>
                        <a:pt x="193" y="125"/>
                        <a:pt x="112" y="0"/>
                        <a:pt x="0" y="22"/>
                      </a:cubicBezTo>
                      <a:cubicBezTo>
                        <a:pt x="25" y="26"/>
                        <a:pt x="47" y="55"/>
                        <a:pt x="47" y="55"/>
                      </a:cubicBezTo>
                      <a:cubicBezTo>
                        <a:pt x="11" y="40"/>
                        <a:pt x="11" y="40"/>
                        <a:pt x="11" y="40"/>
                      </a:cubicBezTo>
                      <a:cubicBezTo>
                        <a:pt x="11" y="40"/>
                        <a:pt x="35" y="112"/>
                        <a:pt x="97" y="152"/>
                      </a:cubicBezTo>
                      <a:cubicBezTo>
                        <a:pt x="76" y="147"/>
                        <a:pt x="22" y="102"/>
                        <a:pt x="22" y="102"/>
                      </a:cubicBezTo>
                      <a:cubicBezTo>
                        <a:pt x="22" y="102"/>
                        <a:pt x="68" y="193"/>
                        <a:pt x="140" y="218"/>
                      </a:cubicBezTo>
                      <a:cubicBezTo>
                        <a:pt x="112" y="221"/>
                        <a:pt x="71" y="185"/>
                        <a:pt x="71" y="185"/>
                      </a:cubicBezTo>
                      <a:cubicBezTo>
                        <a:pt x="71" y="185"/>
                        <a:pt x="143" y="325"/>
                        <a:pt x="279" y="350"/>
                      </a:cubicBezTo>
                    </a:path>
                  </a:pathLst>
                </a:custGeom>
                <a:solidFill>
                  <a:srgbClr val="58B6E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sp>
              <p:nvSpPr>
                <p:cNvPr id="24" name="ïšľíḍê"/>
                <p:cNvSpPr/>
                <p:nvPr/>
              </p:nvSpPr>
              <p:spPr bwMode="auto">
                <a:xfrm>
                  <a:off x="-6786812" y="940323"/>
                  <a:ext cx="1920875" cy="2303463"/>
                </a:xfrm>
                <a:custGeom>
                  <a:avLst/>
                  <a:gdLst>
                    <a:gd name="T0" fmla="*/ 0 w 220"/>
                    <a:gd name="T1" fmla="*/ 99 h 264"/>
                    <a:gd name="T2" fmla="*/ 202 w 220"/>
                    <a:gd name="T3" fmla="*/ 263 h 264"/>
                    <a:gd name="T4" fmla="*/ 165 w 220"/>
                    <a:gd name="T5" fmla="*/ 197 h 264"/>
                    <a:gd name="T6" fmla="*/ 149 w 220"/>
                    <a:gd name="T7" fmla="*/ 202 h 264"/>
                    <a:gd name="T8" fmla="*/ 0 w 220"/>
                    <a:gd name="T9" fmla="*/ 99 h 264"/>
                    <a:gd name="T10" fmla="*/ 17 w 220"/>
                    <a:gd name="T11" fmla="*/ 0 h 264"/>
                    <a:gd name="T12" fmla="*/ 209 w 220"/>
                    <a:gd name="T13" fmla="*/ 264 h 264"/>
                    <a:gd name="T14" fmla="*/ 220 w 220"/>
                    <a:gd name="T15" fmla="*/ 195 h 264"/>
                    <a:gd name="T16" fmla="*/ 207 w 220"/>
                    <a:gd name="T17" fmla="*/ 232 h 264"/>
                    <a:gd name="T18" fmla="*/ 201 w 220"/>
                    <a:gd name="T19" fmla="*/ 227 h 264"/>
                    <a:gd name="T20" fmla="*/ 17 w 220"/>
                    <a:gd name="T21" fmla="*/ 0 h 264"/>
                    <a:gd name="T22" fmla="*/ 17 w 220"/>
                    <a:gd name="T23" fmla="*/ 0 h 264"/>
                    <a:gd name="T24" fmla="*/ 17 w 220"/>
                    <a:gd name="T25" fmla="*/ 0 h 264"/>
                    <a:gd name="T26" fmla="*/ 17 w 220"/>
                    <a:gd name="T27" fmla="*/ 0 h 264"/>
                    <a:gd name="T28" fmla="*/ 17 w 220"/>
                    <a:gd name="T29" fmla="*/ 0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20" h="264">
                      <a:moveTo>
                        <a:pt x="0" y="99"/>
                      </a:moveTo>
                      <a:cubicBezTo>
                        <a:pt x="0" y="99"/>
                        <a:pt x="70" y="235"/>
                        <a:pt x="202" y="263"/>
                      </a:cubicBezTo>
                      <a:cubicBezTo>
                        <a:pt x="190" y="240"/>
                        <a:pt x="178" y="217"/>
                        <a:pt x="165" y="197"/>
                      </a:cubicBezTo>
                      <a:cubicBezTo>
                        <a:pt x="163" y="200"/>
                        <a:pt x="157" y="202"/>
                        <a:pt x="149" y="202"/>
                      </a:cubicBezTo>
                      <a:cubicBezTo>
                        <a:pt x="119" y="202"/>
                        <a:pt x="52" y="171"/>
                        <a:pt x="0" y="99"/>
                      </a:cubicBezTo>
                      <a:moveTo>
                        <a:pt x="17" y="0"/>
                      </a:moveTo>
                      <a:cubicBezTo>
                        <a:pt x="99" y="39"/>
                        <a:pt x="168" y="172"/>
                        <a:pt x="209" y="264"/>
                      </a:cubicBezTo>
                      <a:cubicBezTo>
                        <a:pt x="211" y="258"/>
                        <a:pt x="219" y="232"/>
                        <a:pt x="220" y="195"/>
                      </a:cubicBezTo>
                      <a:cubicBezTo>
                        <a:pt x="219" y="198"/>
                        <a:pt x="215" y="232"/>
                        <a:pt x="207" y="232"/>
                      </a:cubicBezTo>
                      <a:cubicBezTo>
                        <a:pt x="205" y="232"/>
                        <a:pt x="203" y="231"/>
                        <a:pt x="201" y="227"/>
                      </a:cubicBezTo>
                      <a:cubicBezTo>
                        <a:pt x="190" y="206"/>
                        <a:pt x="105" y="23"/>
                        <a:pt x="17" y="0"/>
                      </a:cubicBezTo>
                      <a:moveTo>
                        <a:pt x="17" y="0"/>
                      </a:moveTo>
                      <a:cubicBezTo>
                        <a:pt x="17" y="0"/>
                        <a:pt x="17" y="0"/>
                        <a:pt x="17" y="0"/>
                      </a:cubicBezTo>
                      <a:cubicBezTo>
                        <a:pt x="17" y="0"/>
                        <a:pt x="17" y="0"/>
                        <a:pt x="17" y="0"/>
                      </a:cubicBezTo>
                      <a:cubicBezTo>
                        <a:pt x="17" y="0"/>
                        <a:pt x="17" y="0"/>
                        <a:pt x="17" y="0"/>
                      </a:cubicBezTo>
                    </a:path>
                  </a:pathLst>
                </a:custGeom>
                <a:solidFill>
                  <a:srgbClr val="334B6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sp>
              <p:nvSpPr>
                <p:cNvPr id="25" name="îŝļïḑê"/>
                <p:cNvSpPr/>
                <p:nvPr/>
              </p:nvSpPr>
              <p:spPr bwMode="auto">
                <a:xfrm>
                  <a:off x="-6637587" y="940323"/>
                  <a:ext cx="1990725" cy="3106738"/>
                </a:xfrm>
                <a:custGeom>
                  <a:avLst/>
                  <a:gdLst>
                    <a:gd name="T0" fmla="*/ 228 w 228"/>
                    <a:gd name="T1" fmla="*/ 356 h 356"/>
                    <a:gd name="T2" fmla="*/ 0 w 228"/>
                    <a:gd name="T3" fmla="*/ 0 h 356"/>
                    <a:gd name="T4" fmla="*/ 228 w 228"/>
                    <a:gd name="T5" fmla="*/ 356 h 356"/>
                  </a:gdLst>
                  <a:ahLst/>
                  <a:cxnLst>
                    <a:cxn ang="0">
                      <a:pos x="T0" y="T1"/>
                    </a:cxn>
                    <a:cxn ang="0">
                      <a:pos x="T2" y="T3"/>
                    </a:cxn>
                    <a:cxn ang="0">
                      <a:pos x="T4" y="T5"/>
                    </a:cxn>
                  </a:cxnLst>
                  <a:rect l="0" t="0" r="r" b="b"/>
                  <a:pathLst>
                    <a:path w="228" h="356">
                      <a:moveTo>
                        <a:pt x="228" y="356"/>
                      </a:moveTo>
                      <a:cubicBezTo>
                        <a:pt x="228" y="356"/>
                        <a:pt x="128" y="61"/>
                        <a:pt x="0" y="0"/>
                      </a:cubicBezTo>
                      <a:cubicBezTo>
                        <a:pt x="17" y="18"/>
                        <a:pt x="145" y="153"/>
                        <a:pt x="228" y="356"/>
                      </a:cubicBezTo>
                    </a:path>
                  </a:pathLst>
                </a:custGeom>
                <a:solidFill>
                  <a:schemeClr val="bg1">
                    <a:lumMod val="75000"/>
                  </a:schemeClr>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sp>
              <p:nvSpPr>
                <p:cNvPr id="26" name="íśľídê"/>
                <p:cNvSpPr/>
                <p:nvPr/>
              </p:nvSpPr>
              <p:spPr bwMode="auto">
                <a:xfrm>
                  <a:off x="-4778624" y="3688286"/>
                  <a:ext cx="463550" cy="87313"/>
                </a:xfrm>
                <a:custGeom>
                  <a:avLst/>
                  <a:gdLst>
                    <a:gd name="T0" fmla="*/ 53 w 53"/>
                    <a:gd name="T1" fmla="*/ 10 h 10"/>
                    <a:gd name="T2" fmla="*/ 53 w 53"/>
                    <a:gd name="T3" fmla="*/ 10 h 10"/>
                    <a:gd name="T4" fmla="*/ 53 w 53"/>
                    <a:gd name="T5" fmla="*/ 10 h 10"/>
                    <a:gd name="T6" fmla="*/ 53 w 53"/>
                    <a:gd name="T7" fmla="*/ 10 h 10"/>
                    <a:gd name="T8" fmla="*/ 53 w 53"/>
                    <a:gd name="T9" fmla="*/ 10 h 10"/>
                    <a:gd name="T10" fmla="*/ 0 w 53"/>
                    <a:gd name="T11" fmla="*/ 0 h 10"/>
                    <a:gd name="T12" fmla="*/ 0 w 53"/>
                    <a:gd name="T13" fmla="*/ 0 h 10"/>
                    <a:gd name="T14" fmla="*/ 21 w 53"/>
                    <a:gd name="T15" fmla="*/ 1 h 10"/>
                    <a:gd name="T16" fmla="*/ 0 w 53"/>
                    <a:gd name="T17"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10">
                      <a:moveTo>
                        <a:pt x="53" y="10"/>
                      </a:moveTo>
                      <a:cubicBezTo>
                        <a:pt x="53" y="10"/>
                        <a:pt x="53" y="10"/>
                        <a:pt x="53" y="10"/>
                      </a:cubicBezTo>
                      <a:cubicBezTo>
                        <a:pt x="53" y="10"/>
                        <a:pt x="53" y="10"/>
                        <a:pt x="53" y="10"/>
                      </a:cubicBezTo>
                      <a:cubicBezTo>
                        <a:pt x="53" y="10"/>
                        <a:pt x="53" y="10"/>
                        <a:pt x="53" y="10"/>
                      </a:cubicBezTo>
                      <a:cubicBezTo>
                        <a:pt x="53" y="10"/>
                        <a:pt x="53" y="10"/>
                        <a:pt x="53" y="10"/>
                      </a:cubicBezTo>
                      <a:moveTo>
                        <a:pt x="0" y="0"/>
                      </a:moveTo>
                      <a:cubicBezTo>
                        <a:pt x="0" y="0"/>
                        <a:pt x="0" y="0"/>
                        <a:pt x="0" y="0"/>
                      </a:cubicBezTo>
                      <a:cubicBezTo>
                        <a:pt x="21" y="1"/>
                        <a:pt x="21" y="1"/>
                        <a:pt x="21" y="1"/>
                      </a:cubicBezTo>
                      <a:cubicBezTo>
                        <a:pt x="14" y="0"/>
                        <a:pt x="7" y="0"/>
                        <a:pt x="0" y="0"/>
                      </a:cubicBezTo>
                    </a:path>
                  </a:pathLst>
                </a:custGeom>
                <a:solidFill>
                  <a:srgbClr val="6B97D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grpSp>
        </p:grpSp>
      </p:grpSp>
      <p:pic>
        <p:nvPicPr>
          <p:cNvPr id="32" name="图片 31" descr="aad3f64593fedd82828ed166015c7cb1"/>
          <p:cNvPicPr>
            <a:picLocks noChangeAspect="1"/>
          </p:cNvPicPr>
          <p:nvPr/>
        </p:nvPicPr>
        <p:blipFill>
          <a:blip r:embed="rId3"/>
          <a:stretch>
            <a:fillRect/>
          </a:stretch>
        </p:blipFill>
        <p:spPr>
          <a:xfrm>
            <a:off x="7898179" y="3060589"/>
            <a:ext cx="3762375" cy="3762375"/>
          </a:xfrm>
          <a:prstGeom prst="rect">
            <a:avLst/>
          </a:prstGeom>
        </p:spPr>
      </p:pic>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pic>
        <p:nvPicPr>
          <p:cNvPr id="5" name="图片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33538" y="2558415"/>
            <a:ext cx="4217670" cy="4217670"/>
          </a:xfrm>
          <a:prstGeom prst="rect">
            <a:avLst/>
          </a:prstGeom>
        </p:spPr>
      </p:pic>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zh-CN" altLang="en-US" sz="2200" b="1" spc="300" dirty="0" smtClean="0">
                <a:solidFill>
                  <a:srgbClr val="334B6C"/>
                </a:solidFill>
                <a:sym typeface="Arial" panose="020B0604020202020204" pitchFamily="34" charset="0"/>
              </a:rPr>
              <a:t>一、专利权的客体</a:t>
            </a:r>
            <a:endParaRPr lang="en-US" altLang="zh-CN" sz="2200" b="1" spc="300" dirty="0" smtClean="0">
              <a:solidFill>
                <a:srgbClr val="334B6C"/>
              </a:solidFill>
              <a:sym typeface="Arial" panose="020B0604020202020204" pitchFamily="34" charset="0"/>
            </a:endParaRPr>
          </a:p>
        </p:txBody>
      </p:sp>
      <p:grpSp>
        <p:nvGrpSpPr>
          <p:cNvPr id="24" name="组合 23"/>
          <p:cNvGrpSpPr/>
          <p:nvPr/>
        </p:nvGrpSpPr>
        <p:grpSpPr>
          <a:xfrm>
            <a:off x="914400" y="1330960"/>
            <a:ext cx="4438015" cy="655320"/>
            <a:chOff x="1128" y="1736"/>
            <a:chExt cx="6989" cy="1032"/>
          </a:xfrm>
        </p:grpSpPr>
        <p:sp>
          <p:nvSpPr>
            <p:cNvPr id="14" name="矩形 13"/>
            <p:cNvSpPr/>
            <p:nvPr/>
          </p:nvSpPr>
          <p:spPr>
            <a:xfrm>
              <a:off x="3990" y="2089"/>
              <a:ext cx="291" cy="679"/>
            </a:xfrm>
            <a:prstGeom prst="rect">
              <a:avLst/>
            </a:prstGeom>
          </p:spPr>
          <p:txBody>
            <a:bodyPr wrap="none">
              <a:spAutoFit/>
            </a:bodyPr>
            <a:lstStyle/>
            <a:p>
              <a:endParaRPr lang="zh-CN" sz="2200" b="1" dirty="0">
                <a:solidFill>
                  <a:srgbClr val="334B6C"/>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8" name="矩形 17"/>
            <p:cNvSpPr/>
            <p:nvPr/>
          </p:nvSpPr>
          <p:spPr>
            <a:xfrm>
              <a:off x="1128" y="1736"/>
              <a:ext cx="6989" cy="533"/>
            </a:xfrm>
            <a:prstGeom prst="rect">
              <a:avLst/>
            </a:prstGeom>
          </p:spPr>
          <p:txBody>
            <a:bodyPr wrap="square">
              <a:spAutoFit/>
            </a:bodyPr>
            <a:lstStyle/>
            <a:p>
              <a:pPr marL="285750" indent="-285750">
                <a:buFont typeface="Arial" panose="020B0604020202020204" pitchFamily="34" charset="0"/>
                <a:buChar char="•"/>
              </a:pPr>
              <a:endParaRPr lang="zh-CN" altLang="en-US" sz="16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grpSp>
      <p:grpSp>
        <p:nvGrpSpPr>
          <p:cNvPr id="23" name="组合 22"/>
          <p:cNvGrpSpPr/>
          <p:nvPr/>
        </p:nvGrpSpPr>
        <p:grpSpPr>
          <a:xfrm>
            <a:off x="5571610" y="765965"/>
            <a:ext cx="5285105" cy="3844290"/>
            <a:chOff x="3912" y="3788"/>
            <a:chExt cx="8323" cy="6054"/>
          </a:xfrm>
        </p:grpSpPr>
        <p:grpSp>
          <p:nvGrpSpPr>
            <p:cNvPr id="12" name="组合 11"/>
            <p:cNvGrpSpPr/>
            <p:nvPr/>
          </p:nvGrpSpPr>
          <p:grpSpPr>
            <a:xfrm>
              <a:off x="3912" y="8410"/>
              <a:ext cx="8068" cy="1432"/>
              <a:chOff x="3912" y="8410"/>
              <a:chExt cx="8068" cy="1432"/>
            </a:xfrm>
          </p:grpSpPr>
          <p:grpSp>
            <p:nvGrpSpPr>
              <p:cNvPr id="48" name="组合 47"/>
              <p:cNvGrpSpPr/>
              <p:nvPr/>
            </p:nvGrpSpPr>
            <p:grpSpPr>
              <a:xfrm>
                <a:off x="4044" y="8410"/>
                <a:ext cx="4866" cy="850"/>
                <a:chOff x="10452" y="4556"/>
                <a:chExt cx="4866" cy="850"/>
              </a:xfrm>
            </p:grpSpPr>
            <p:sp>
              <p:nvSpPr>
                <p:cNvPr id="28" name="圆角矩形 27"/>
                <p:cNvSpPr/>
                <p:nvPr/>
              </p:nvSpPr>
              <p:spPr>
                <a:xfrm>
                  <a:off x="10452" y="4578"/>
                  <a:ext cx="4866" cy="804"/>
                </a:xfrm>
                <a:prstGeom prst="roundRect">
                  <a:avLst/>
                </a:prstGeom>
                <a:solidFill>
                  <a:srgbClr val="58B6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文本框 38"/>
                <p:cNvSpPr txBox="1"/>
                <p:nvPr/>
              </p:nvSpPr>
              <p:spPr>
                <a:xfrm>
                  <a:off x="12265" y="4635"/>
                  <a:ext cx="2335" cy="628"/>
                </a:xfrm>
                <a:prstGeom prst="rect">
                  <a:avLst/>
                </a:prstGeom>
                <a:noFill/>
              </p:spPr>
              <p:txBody>
                <a:bodyPr wrap="square" rtlCol="0">
                  <a:spAutoFit/>
                </a:bodyPr>
                <a:lstStyle/>
                <a:p>
                  <a:pPr algn="dist"/>
                  <a:endParaRPr lang="zh-CN" altLang="en-US" sz="2000" b="1" dirty="0">
                    <a:solidFill>
                      <a:schemeClr val="bg1"/>
                    </a:solidFill>
                  </a:endParaRPr>
                </a:p>
              </p:txBody>
            </p:sp>
            <p:grpSp>
              <p:nvGrpSpPr>
                <p:cNvPr id="29" name="组合 28"/>
                <p:cNvGrpSpPr/>
                <p:nvPr/>
              </p:nvGrpSpPr>
              <p:grpSpPr>
                <a:xfrm>
                  <a:off x="11026" y="4556"/>
                  <a:ext cx="850" cy="850"/>
                  <a:chOff x="1545" y="9355"/>
                  <a:chExt cx="1531" cy="1531"/>
                </a:xfrm>
              </p:grpSpPr>
              <p:sp>
                <p:nvSpPr>
                  <p:cNvPr id="30" name="işliḋê"/>
                  <p:cNvSpPr/>
                  <p:nvPr/>
                </p:nvSpPr>
                <p:spPr bwMode="auto">
                  <a:xfrm>
                    <a:off x="1545" y="9355"/>
                    <a:ext cx="1531" cy="1531"/>
                  </a:xfrm>
                  <a:custGeom>
                    <a:avLst/>
                    <a:gdLst>
                      <a:gd name="T0" fmla="*/ 347 w 347"/>
                      <a:gd name="T1" fmla="*/ 165 h 329"/>
                      <a:gd name="T2" fmla="*/ 319 w 347"/>
                      <a:gd name="T3" fmla="*/ 214 h 329"/>
                      <a:gd name="T4" fmla="*/ 314 w 347"/>
                      <a:gd name="T5" fmla="*/ 269 h 329"/>
                      <a:gd name="T6" fmla="*/ 264 w 347"/>
                      <a:gd name="T7" fmla="*/ 291 h 329"/>
                      <a:gd name="T8" fmla="*/ 226 w 347"/>
                      <a:gd name="T9" fmla="*/ 329 h 329"/>
                      <a:gd name="T10" fmla="*/ 171 w 347"/>
                      <a:gd name="T11" fmla="*/ 318 h 329"/>
                      <a:gd name="T12" fmla="*/ 121 w 347"/>
                      <a:gd name="T13" fmla="*/ 329 h 329"/>
                      <a:gd name="T14" fmla="*/ 83 w 347"/>
                      <a:gd name="T15" fmla="*/ 291 h 329"/>
                      <a:gd name="T16" fmla="*/ 33 w 347"/>
                      <a:gd name="T17" fmla="*/ 269 h 329"/>
                      <a:gd name="T18" fmla="*/ 28 w 347"/>
                      <a:gd name="T19" fmla="*/ 214 h 329"/>
                      <a:gd name="T20" fmla="*/ 0 w 347"/>
                      <a:gd name="T21" fmla="*/ 165 h 329"/>
                      <a:gd name="T22" fmla="*/ 28 w 347"/>
                      <a:gd name="T23" fmla="*/ 121 h 329"/>
                      <a:gd name="T24" fmla="*/ 33 w 347"/>
                      <a:gd name="T25" fmla="*/ 66 h 329"/>
                      <a:gd name="T26" fmla="*/ 83 w 347"/>
                      <a:gd name="T27" fmla="*/ 44 h 329"/>
                      <a:gd name="T28" fmla="*/ 121 w 347"/>
                      <a:gd name="T29" fmla="*/ 0 h 329"/>
                      <a:gd name="T30" fmla="*/ 171 w 347"/>
                      <a:gd name="T31" fmla="*/ 11 h 329"/>
                      <a:gd name="T32" fmla="*/ 226 w 347"/>
                      <a:gd name="T33" fmla="*/ 0 h 329"/>
                      <a:gd name="T34" fmla="*/ 264 w 347"/>
                      <a:gd name="T35" fmla="*/ 44 h 329"/>
                      <a:gd name="T36" fmla="*/ 314 w 347"/>
                      <a:gd name="T37" fmla="*/ 66 h 329"/>
                      <a:gd name="T38" fmla="*/ 319 w 347"/>
                      <a:gd name="T39" fmla="*/ 121 h 329"/>
                      <a:gd name="T40" fmla="*/ 347 w 347"/>
                      <a:gd name="T41" fmla="*/ 165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47" h="329">
                        <a:moveTo>
                          <a:pt x="347" y="165"/>
                        </a:moveTo>
                        <a:lnTo>
                          <a:pt x="319" y="214"/>
                        </a:lnTo>
                        <a:lnTo>
                          <a:pt x="314" y="269"/>
                        </a:lnTo>
                        <a:lnTo>
                          <a:pt x="264" y="291"/>
                        </a:lnTo>
                        <a:lnTo>
                          <a:pt x="226" y="329"/>
                        </a:lnTo>
                        <a:lnTo>
                          <a:pt x="171" y="318"/>
                        </a:lnTo>
                        <a:lnTo>
                          <a:pt x="121" y="329"/>
                        </a:lnTo>
                        <a:lnTo>
                          <a:pt x="83" y="291"/>
                        </a:lnTo>
                        <a:lnTo>
                          <a:pt x="33" y="269"/>
                        </a:lnTo>
                        <a:lnTo>
                          <a:pt x="28" y="214"/>
                        </a:lnTo>
                        <a:lnTo>
                          <a:pt x="0" y="165"/>
                        </a:lnTo>
                        <a:lnTo>
                          <a:pt x="28" y="121"/>
                        </a:lnTo>
                        <a:lnTo>
                          <a:pt x="33" y="66"/>
                        </a:lnTo>
                        <a:lnTo>
                          <a:pt x="83" y="44"/>
                        </a:lnTo>
                        <a:lnTo>
                          <a:pt x="121" y="0"/>
                        </a:lnTo>
                        <a:lnTo>
                          <a:pt x="171" y="11"/>
                        </a:lnTo>
                        <a:lnTo>
                          <a:pt x="226" y="0"/>
                        </a:lnTo>
                        <a:lnTo>
                          <a:pt x="264" y="44"/>
                        </a:lnTo>
                        <a:lnTo>
                          <a:pt x="314" y="66"/>
                        </a:lnTo>
                        <a:lnTo>
                          <a:pt x="319" y="121"/>
                        </a:lnTo>
                        <a:lnTo>
                          <a:pt x="347" y="165"/>
                        </a:lnTo>
                        <a:close/>
                      </a:path>
                    </a:pathLst>
                  </a:custGeom>
                  <a:noFill/>
                  <a:ln w="63500">
                    <a:solidFill>
                      <a:schemeClr val="bg1"/>
                    </a:solidFill>
                  </a:ln>
                  <a:effectLst>
                    <a:softEdge rad="0"/>
                  </a:effectLst>
                </p:spPr>
                <p:txBody>
                  <a:bodyPr anchor="ctr"/>
                  <a:lstStyle/>
                  <a:p>
                    <a:pPr algn="ctr"/>
                    <a:endParaRPr/>
                  </a:p>
                </p:txBody>
              </p:sp>
              <p:sp>
                <p:nvSpPr>
                  <p:cNvPr id="36" name="işliḋê"/>
                  <p:cNvSpPr/>
                  <p:nvPr/>
                </p:nvSpPr>
                <p:spPr bwMode="auto">
                  <a:xfrm>
                    <a:off x="1651" y="9467"/>
                    <a:ext cx="1333" cy="1335"/>
                  </a:xfrm>
                  <a:custGeom>
                    <a:avLst/>
                    <a:gdLst>
                      <a:gd name="T0" fmla="*/ 347 w 347"/>
                      <a:gd name="T1" fmla="*/ 165 h 329"/>
                      <a:gd name="T2" fmla="*/ 319 w 347"/>
                      <a:gd name="T3" fmla="*/ 214 h 329"/>
                      <a:gd name="T4" fmla="*/ 314 w 347"/>
                      <a:gd name="T5" fmla="*/ 269 h 329"/>
                      <a:gd name="T6" fmla="*/ 264 w 347"/>
                      <a:gd name="T7" fmla="*/ 291 h 329"/>
                      <a:gd name="T8" fmla="*/ 226 w 347"/>
                      <a:gd name="T9" fmla="*/ 329 h 329"/>
                      <a:gd name="T10" fmla="*/ 171 w 347"/>
                      <a:gd name="T11" fmla="*/ 318 h 329"/>
                      <a:gd name="T12" fmla="*/ 121 w 347"/>
                      <a:gd name="T13" fmla="*/ 329 h 329"/>
                      <a:gd name="T14" fmla="*/ 83 w 347"/>
                      <a:gd name="T15" fmla="*/ 291 h 329"/>
                      <a:gd name="T16" fmla="*/ 33 w 347"/>
                      <a:gd name="T17" fmla="*/ 269 h 329"/>
                      <a:gd name="T18" fmla="*/ 28 w 347"/>
                      <a:gd name="T19" fmla="*/ 214 h 329"/>
                      <a:gd name="T20" fmla="*/ 0 w 347"/>
                      <a:gd name="T21" fmla="*/ 165 h 329"/>
                      <a:gd name="T22" fmla="*/ 28 w 347"/>
                      <a:gd name="T23" fmla="*/ 121 h 329"/>
                      <a:gd name="T24" fmla="*/ 33 w 347"/>
                      <a:gd name="T25" fmla="*/ 66 h 329"/>
                      <a:gd name="T26" fmla="*/ 83 w 347"/>
                      <a:gd name="T27" fmla="*/ 44 h 329"/>
                      <a:gd name="T28" fmla="*/ 121 w 347"/>
                      <a:gd name="T29" fmla="*/ 0 h 329"/>
                      <a:gd name="T30" fmla="*/ 171 w 347"/>
                      <a:gd name="T31" fmla="*/ 11 h 329"/>
                      <a:gd name="T32" fmla="*/ 226 w 347"/>
                      <a:gd name="T33" fmla="*/ 0 h 329"/>
                      <a:gd name="T34" fmla="*/ 264 w 347"/>
                      <a:gd name="T35" fmla="*/ 44 h 329"/>
                      <a:gd name="T36" fmla="*/ 314 w 347"/>
                      <a:gd name="T37" fmla="*/ 66 h 329"/>
                      <a:gd name="T38" fmla="*/ 319 w 347"/>
                      <a:gd name="T39" fmla="*/ 121 h 329"/>
                      <a:gd name="T40" fmla="*/ 347 w 347"/>
                      <a:gd name="T41" fmla="*/ 165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47" h="329">
                        <a:moveTo>
                          <a:pt x="347" y="165"/>
                        </a:moveTo>
                        <a:lnTo>
                          <a:pt x="319" y="214"/>
                        </a:lnTo>
                        <a:lnTo>
                          <a:pt x="314" y="269"/>
                        </a:lnTo>
                        <a:lnTo>
                          <a:pt x="264" y="291"/>
                        </a:lnTo>
                        <a:lnTo>
                          <a:pt x="226" y="329"/>
                        </a:lnTo>
                        <a:lnTo>
                          <a:pt x="171" y="318"/>
                        </a:lnTo>
                        <a:lnTo>
                          <a:pt x="121" y="329"/>
                        </a:lnTo>
                        <a:lnTo>
                          <a:pt x="83" y="291"/>
                        </a:lnTo>
                        <a:lnTo>
                          <a:pt x="33" y="269"/>
                        </a:lnTo>
                        <a:lnTo>
                          <a:pt x="28" y="214"/>
                        </a:lnTo>
                        <a:lnTo>
                          <a:pt x="0" y="165"/>
                        </a:lnTo>
                        <a:lnTo>
                          <a:pt x="28" y="121"/>
                        </a:lnTo>
                        <a:lnTo>
                          <a:pt x="33" y="66"/>
                        </a:lnTo>
                        <a:lnTo>
                          <a:pt x="83" y="44"/>
                        </a:lnTo>
                        <a:lnTo>
                          <a:pt x="121" y="0"/>
                        </a:lnTo>
                        <a:lnTo>
                          <a:pt x="171" y="11"/>
                        </a:lnTo>
                        <a:lnTo>
                          <a:pt x="226" y="0"/>
                        </a:lnTo>
                        <a:lnTo>
                          <a:pt x="264" y="44"/>
                        </a:lnTo>
                        <a:lnTo>
                          <a:pt x="314" y="66"/>
                        </a:lnTo>
                        <a:lnTo>
                          <a:pt x="319" y="121"/>
                        </a:lnTo>
                        <a:lnTo>
                          <a:pt x="347" y="165"/>
                        </a:lnTo>
                        <a:close/>
                      </a:path>
                    </a:pathLst>
                  </a:custGeom>
                  <a:solidFill>
                    <a:schemeClr val="bg1"/>
                  </a:solidFill>
                  <a:ln w="63500">
                    <a:solidFill>
                      <a:srgbClr val="58B6E5"/>
                    </a:solidFill>
                  </a:ln>
                  <a:effectLst>
                    <a:softEdge rad="0"/>
                  </a:effectLst>
                </p:spPr>
                <p:txBody>
                  <a:bodyPr anchor="ctr"/>
                  <a:lstStyle/>
                  <a:p>
                    <a:pPr algn="ctr"/>
                    <a:endParaRPr/>
                  </a:p>
                </p:txBody>
              </p:sp>
            </p:grpSp>
          </p:grpSp>
          <p:sp>
            <p:nvSpPr>
              <p:cNvPr id="58" name="文本框 57"/>
              <p:cNvSpPr txBox="1"/>
              <p:nvPr/>
            </p:nvSpPr>
            <p:spPr>
              <a:xfrm>
                <a:off x="3912" y="9251"/>
                <a:ext cx="8068" cy="591"/>
              </a:xfrm>
              <a:prstGeom prst="rect">
                <a:avLst/>
              </a:prstGeom>
              <a:noFill/>
            </p:spPr>
            <p:txBody>
              <a:bodyPr wrap="square" rtlCol="0">
                <a:spAutoFit/>
              </a:bodyPr>
              <a:lstStyle/>
              <a:p>
                <a:pPr fontAlgn="auto">
                  <a:lnSpc>
                    <a:spcPct val="150000"/>
                  </a:lnSpc>
                </a:pPr>
                <a:endParaRPr lang="zh-CN" altLang="en-US" sz="1400" dirty="0"/>
              </a:p>
            </p:txBody>
          </p:sp>
        </p:grpSp>
        <p:grpSp>
          <p:nvGrpSpPr>
            <p:cNvPr id="7" name="组合 6"/>
            <p:cNvGrpSpPr/>
            <p:nvPr/>
          </p:nvGrpSpPr>
          <p:grpSpPr>
            <a:xfrm>
              <a:off x="3949" y="3788"/>
              <a:ext cx="8286" cy="3670"/>
              <a:chOff x="3949" y="3788"/>
              <a:chExt cx="8286" cy="3670"/>
            </a:xfrm>
          </p:grpSpPr>
          <p:grpSp>
            <p:nvGrpSpPr>
              <p:cNvPr id="22" name="组合 21"/>
              <p:cNvGrpSpPr/>
              <p:nvPr/>
            </p:nvGrpSpPr>
            <p:grpSpPr>
              <a:xfrm>
                <a:off x="4044" y="3788"/>
                <a:ext cx="4866" cy="850"/>
                <a:chOff x="2218" y="4558"/>
                <a:chExt cx="4866" cy="850"/>
              </a:xfrm>
            </p:grpSpPr>
            <p:grpSp>
              <p:nvGrpSpPr>
                <p:cNvPr id="20" name="组合 19"/>
                <p:cNvGrpSpPr/>
                <p:nvPr/>
              </p:nvGrpSpPr>
              <p:grpSpPr>
                <a:xfrm>
                  <a:off x="2218" y="4558"/>
                  <a:ext cx="4866" cy="850"/>
                  <a:chOff x="1809" y="6297"/>
                  <a:chExt cx="4866" cy="850"/>
                </a:xfrm>
              </p:grpSpPr>
              <p:sp>
                <p:nvSpPr>
                  <p:cNvPr id="19" name="圆角矩形 18"/>
                  <p:cNvSpPr/>
                  <p:nvPr/>
                </p:nvSpPr>
                <p:spPr>
                  <a:xfrm>
                    <a:off x="1809" y="6319"/>
                    <a:ext cx="4866" cy="804"/>
                  </a:xfrm>
                  <a:prstGeom prst="roundRect">
                    <a:avLst/>
                  </a:prstGeom>
                  <a:solidFill>
                    <a:srgbClr val="58B6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7" name="组合 16"/>
                  <p:cNvGrpSpPr/>
                  <p:nvPr/>
                </p:nvGrpSpPr>
                <p:grpSpPr>
                  <a:xfrm>
                    <a:off x="2383" y="6297"/>
                    <a:ext cx="850" cy="850"/>
                    <a:chOff x="1545" y="9355"/>
                    <a:chExt cx="1531" cy="1531"/>
                  </a:xfrm>
                </p:grpSpPr>
                <p:sp>
                  <p:nvSpPr>
                    <p:cNvPr id="15" name="işliḋê"/>
                    <p:cNvSpPr/>
                    <p:nvPr/>
                  </p:nvSpPr>
                  <p:spPr bwMode="auto">
                    <a:xfrm>
                      <a:off x="1545" y="9355"/>
                      <a:ext cx="1531" cy="1531"/>
                    </a:xfrm>
                    <a:custGeom>
                      <a:avLst/>
                      <a:gdLst>
                        <a:gd name="T0" fmla="*/ 347 w 347"/>
                        <a:gd name="T1" fmla="*/ 165 h 329"/>
                        <a:gd name="T2" fmla="*/ 319 w 347"/>
                        <a:gd name="T3" fmla="*/ 214 h 329"/>
                        <a:gd name="T4" fmla="*/ 314 w 347"/>
                        <a:gd name="T5" fmla="*/ 269 h 329"/>
                        <a:gd name="T6" fmla="*/ 264 w 347"/>
                        <a:gd name="T7" fmla="*/ 291 h 329"/>
                        <a:gd name="T8" fmla="*/ 226 w 347"/>
                        <a:gd name="T9" fmla="*/ 329 h 329"/>
                        <a:gd name="T10" fmla="*/ 171 w 347"/>
                        <a:gd name="T11" fmla="*/ 318 h 329"/>
                        <a:gd name="T12" fmla="*/ 121 w 347"/>
                        <a:gd name="T13" fmla="*/ 329 h 329"/>
                        <a:gd name="T14" fmla="*/ 83 w 347"/>
                        <a:gd name="T15" fmla="*/ 291 h 329"/>
                        <a:gd name="T16" fmla="*/ 33 w 347"/>
                        <a:gd name="T17" fmla="*/ 269 h 329"/>
                        <a:gd name="T18" fmla="*/ 28 w 347"/>
                        <a:gd name="T19" fmla="*/ 214 h 329"/>
                        <a:gd name="T20" fmla="*/ 0 w 347"/>
                        <a:gd name="T21" fmla="*/ 165 h 329"/>
                        <a:gd name="T22" fmla="*/ 28 w 347"/>
                        <a:gd name="T23" fmla="*/ 121 h 329"/>
                        <a:gd name="T24" fmla="*/ 33 w 347"/>
                        <a:gd name="T25" fmla="*/ 66 h 329"/>
                        <a:gd name="T26" fmla="*/ 83 w 347"/>
                        <a:gd name="T27" fmla="*/ 44 h 329"/>
                        <a:gd name="T28" fmla="*/ 121 w 347"/>
                        <a:gd name="T29" fmla="*/ 0 h 329"/>
                        <a:gd name="T30" fmla="*/ 171 w 347"/>
                        <a:gd name="T31" fmla="*/ 11 h 329"/>
                        <a:gd name="T32" fmla="*/ 226 w 347"/>
                        <a:gd name="T33" fmla="*/ 0 h 329"/>
                        <a:gd name="T34" fmla="*/ 264 w 347"/>
                        <a:gd name="T35" fmla="*/ 44 h 329"/>
                        <a:gd name="T36" fmla="*/ 314 w 347"/>
                        <a:gd name="T37" fmla="*/ 66 h 329"/>
                        <a:gd name="T38" fmla="*/ 319 w 347"/>
                        <a:gd name="T39" fmla="*/ 121 h 329"/>
                        <a:gd name="T40" fmla="*/ 347 w 347"/>
                        <a:gd name="T41" fmla="*/ 165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47" h="329">
                          <a:moveTo>
                            <a:pt x="347" y="165"/>
                          </a:moveTo>
                          <a:lnTo>
                            <a:pt x="319" y="214"/>
                          </a:lnTo>
                          <a:lnTo>
                            <a:pt x="314" y="269"/>
                          </a:lnTo>
                          <a:lnTo>
                            <a:pt x="264" y="291"/>
                          </a:lnTo>
                          <a:lnTo>
                            <a:pt x="226" y="329"/>
                          </a:lnTo>
                          <a:lnTo>
                            <a:pt x="171" y="318"/>
                          </a:lnTo>
                          <a:lnTo>
                            <a:pt x="121" y="329"/>
                          </a:lnTo>
                          <a:lnTo>
                            <a:pt x="83" y="291"/>
                          </a:lnTo>
                          <a:lnTo>
                            <a:pt x="33" y="269"/>
                          </a:lnTo>
                          <a:lnTo>
                            <a:pt x="28" y="214"/>
                          </a:lnTo>
                          <a:lnTo>
                            <a:pt x="0" y="165"/>
                          </a:lnTo>
                          <a:lnTo>
                            <a:pt x="28" y="121"/>
                          </a:lnTo>
                          <a:lnTo>
                            <a:pt x="33" y="66"/>
                          </a:lnTo>
                          <a:lnTo>
                            <a:pt x="83" y="44"/>
                          </a:lnTo>
                          <a:lnTo>
                            <a:pt x="121" y="0"/>
                          </a:lnTo>
                          <a:lnTo>
                            <a:pt x="171" y="11"/>
                          </a:lnTo>
                          <a:lnTo>
                            <a:pt x="226" y="0"/>
                          </a:lnTo>
                          <a:lnTo>
                            <a:pt x="264" y="44"/>
                          </a:lnTo>
                          <a:lnTo>
                            <a:pt x="314" y="66"/>
                          </a:lnTo>
                          <a:lnTo>
                            <a:pt x="319" y="121"/>
                          </a:lnTo>
                          <a:lnTo>
                            <a:pt x="347" y="165"/>
                          </a:lnTo>
                          <a:close/>
                        </a:path>
                      </a:pathLst>
                    </a:custGeom>
                    <a:noFill/>
                    <a:ln w="63500">
                      <a:solidFill>
                        <a:schemeClr val="bg1"/>
                      </a:solidFill>
                    </a:ln>
                    <a:effectLst>
                      <a:softEdge rad="0"/>
                    </a:effectLst>
                  </p:spPr>
                  <p:txBody>
                    <a:bodyPr anchor="ctr"/>
                    <a:lstStyle/>
                    <a:p>
                      <a:pPr algn="ctr"/>
                      <a:endParaRPr/>
                    </a:p>
                  </p:txBody>
                </p:sp>
                <p:sp>
                  <p:nvSpPr>
                    <p:cNvPr id="56" name="işliḋê"/>
                    <p:cNvSpPr/>
                    <p:nvPr/>
                  </p:nvSpPr>
                  <p:spPr bwMode="auto">
                    <a:xfrm>
                      <a:off x="1651" y="9467"/>
                      <a:ext cx="1333" cy="1335"/>
                    </a:xfrm>
                    <a:custGeom>
                      <a:avLst/>
                      <a:gdLst>
                        <a:gd name="T0" fmla="*/ 347 w 347"/>
                        <a:gd name="T1" fmla="*/ 165 h 329"/>
                        <a:gd name="T2" fmla="*/ 319 w 347"/>
                        <a:gd name="T3" fmla="*/ 214 h 329"/>
                        <a:gd name="T4" fmla="*/ 314 w 347"/>
                        <a:gd name="T5" fmla="*/ 269 h 329"/>
                        <a:gd name="T6" fmla="*/ 264 w 347"/>
                        <a:gd name="T7" fmla="*/ 291 h 329"/>
                        <a:gd name="T8" fmla="*/ 226 w 347"/>
                        <a:gd name="T9" fmla="*/ 329 h 329"/>
                        <a:gd name="T10" fmla="*/ 171 w 347"/>
                        <a:gd name="T11" fmla="*/ 318 h 329"/>
                        <a:gd name="T12" fmla="*/ 121 w 347"/>
                        <a:gd name="T13" fmla="*/ 329 h 329"/>
                        <a:gd name="T14" fmla="*/ 83 w 347"/>
                        <a:gd name="T15" fmla="*/ 291 h 329"/>
                        <a:gd name="T16" fmla="*/ 33 w 347"/>
                        <a:gd name="T17" fmla="*/ 269 h 329"/>
                        <a:gd name="T18" fmla="*/ 28 w 347"/>
                        <a:gd name="T19" fmla="*/ 214 h 329"/>
                        <a:gd name="T20" fmla="*/ 0 w 347"/>
                        <a:gd name="T21" fmla="*/ 165 h 329"/>
                        <a:gd name="T22" fmla="*/ 28 w 347"/>
                        <a:gd name="T23" fmla="*/ 121 h 329"/>
                        <a:gd name="T24" fmla="*/ 33 w 347"/>
                        <a:gd name="T25" fmla="*/ 66 h 329"/>
                        <a:gd name="T26" fmla="*/ 83 w 347"/>
                        <a:gd name="T27" fmla="*/ 44 h 329"/>
                        <a:gd name="T28" fmla="*/ 121 w 347"/>
                        <a:gd name="T29" fmla="*/ 0 h 329"/>
                        <a:gd name="T30" fmla="*/ 171 w 347"/>
                        <a:gd name="T31" fmla="*/ 11 h 329"/>
                        <a:gd name="T32" fmla="*/ 226 w 347"/>
                        <a:gd name="T33" fmla="*/ 0 h 329"/>
                        <a:gd name="T34" fmla="*/ 264 w 347"/>
                        <a:gd name="T35" fmla="*/ 44 h 329"/>
                        <a:gd name="T36" fmla="*/ 314 w 347"/>
                        <a:gd name="T37" fmla="*/ 66 h 329"/>
                        <a:gd name="T38" fmla="*/ 319 w 347"/>
                        <a:gd name="T39" fmla="*/ 121 h 329"/>
                        <a:gd name="T40" fmla="*/ 347 w 347"/>
                        <a:gd name="T41" fmla="*/ 165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47" h="329">
                          <a:moveTo>
                            <a:pt x="347" y="165"/>
                          </a:moveTo>
                          <a:lnTo>
                            <a:pt x="319" y="214"/>
                          </a:lnTo>
                          <a:lnTo>
                            <a:pt x="314" y="269"/>
                          </a:lnTo>
                          <a:lnTo>
                            <a:pt x="264" y="291"/>
                          </a:lnTo>
                          <a:lnTo>
                            <a:pt x="226" y="329"/>
                          </a:lnTo>
                          <a:lnTo>
                            <a:pt x="171" y="318"/>
                          </a:lnTo>
                          <a:lnTo>
                            <a:pt x="121" y="329"/>
                          </a:lnTo>
                          <a:lnTo>
                            <a:pt x="83" y="291"/>
                          </a:lnTo>
                          <a:lnTo>
                            <a:pt x="33" y="269"/>
                          </a:lnTo>
                          <a:lnTo>
                            <a:pt x="28" y="214"/>
                          </a:lnTo>
                          <a:lnTo>
                            <a:pt x="0" y="165"/>
                          </a:lnTo>
                          <a:lnTo>
                            <a:pt x="28" y="121"/>
                          </a:lnTo>
                          <a:lnTo>
                            <a:pt x="33" y="66"/>
                          </a:lnTo>
                          <a:lnTo>
                            <a:pt x="83" y="44"/>
                          </a:lnTo>
                          <a:lnTo>
                            <a:pt x="121" y="0"/>
                          </a:lnTo>
                          <a:lnTo>
                            <a:pt x="171" y="11"/>
                          </a:lnTo>
                          <a:lnTo>
                            <a:pt x="226" y="0"/>
                          </a:lnTo>
                          <a:lnTo>
                            <a:pt x="264" y="44"/>
                          </a:lnTo>
                          <a:lnTo>
                            <a:pt x="314" y="66"/>
                          </a:lnTo>
                          <a:lnTo>
                            <a:pt x="319" y="121"/>
                          </a:lnTo>
                          <a:lnTo>
                            <a:pt x="347" y="165"/>
                          </a:lnTo>
                          <a:close/>
                        </a:path>
                      </a:pathLst>
                    </a:custGeom>
                    <a:solidFill>
                      <a:schemeClr val="bg1"/>
                    </a:solidFill>
                    <a:ln w="63500">
                      <a:solidFill>
                        <a:srgbClr val="58B6E5"/>
                      </a:solidFill>
                    </a:ln>
                    <a:effectLst>
                      <a:softEdge rad="0"/>
                    </a:effectLst>
                  </p:spPr>
                  <p:txBody>
                    <a:bodyPr anchor="ctr"/>
                    <a:lstStyle/>
                    <a:p>
                      <a:pPr algn="ctr"/>
                      <a:endParaRPr/>
                    </a:p>
                  </p:txBody>
                </p:sp>
              </p:grpSp>
            </p:grpSp>
            <p:sp>
              <p:nvSpPr>
                <p:cNvPr id="21" name="文本框 20"/>
                <p:cNvSpPr txBox="1"/>
                <p:nvPr/>
              </p:nvSpPr>
              <p:spPr>
                <a:xfrm>
                  <a:off x="4031" y="4637"/>
                  <a:ext cx="2335" cy="628"/>
                </a:xfrm>
                <a:prstGeom prst="rect">
                  <a:avLst/>
                </a:prstGeom>
                <a:noFill/>
              </p:spPr>
              <p:txBody>
                <a:bodyPr wrap="square" rtlCol="0">
                  <a:spAutoFit/>
                </a:bodyPr>
                <a:lstStyle/>
                <a:p>
                  <a:pPr algn="dist"/>
                  <a:endParaRPr lang="zh-CN" altLang="en-US" sz="2000" b="1" dirty="0">
                    <a:solidFill>
                      <a:schemeClr val="bg1"/>
                    </a:solidFill>
                  </a:endParaRPr>
                </a:p>
              </p:txBody>
            </p:sp>
          </p:grpSp>
          <p:sp>
            <p:nvSpPr>
              <p:cNvPr id="50" name="文本框 49"/>
              <p:cNvSpPr txBox="1"/>
              <p:nvPr/>
            </p:nvSpPr>
            <p:spPr>
              <a:xfrm>
                <a:off x="3949" y="4619"/>
                <a:ext cx="8279" cy="591"/>
              </a:xfrm>
              <a:prstGeom prst="rect">
                <a:avLst/>
              </a:prstGeom>
              <a:noFill/>
            </p:spPr>
            <p:txBody>
              <a:bodyPr wrap="square" rtlCol="0">
                <a:spAutoFit/>
              </a:bodyPr>
              <a:lstStyle/>
              <a:p>
                <a:pPr lvl="2">
                  <a:lnSpc>
                    <a:spcPct val="150000"/>
                  </a:lnSpc>
                </a:pPr>
                <a:endParaRPr lang="zh-CN" altLang="en-US" sz="1400" dirty="0"/>
              </a:p>
            </p:txBody>
          </p:sp>
          <p:sp>
            <p:nvSpPr>
              <p:cNvPr id="59" name="文本框 58"/>
              <p:cNvSpPr txBox="1"/>
              <p:nvPr/>
            </p:nvSpPr>
            <p:spPr>
              <a:xfrm>
                <a:off x="3952" y="5740"/>
                <a:ext cx="8279" cy="591"/>
              </a:xfrm>
              <a:prstGeom prst="rect">
                <a:avLst/>
              </a:prstGeom>
              <a:noFill/>
            </p:spPr>
            <p:txBody>
              <a:bodyPr wrap="square" rtlCol="0">
                <a:spAutoFit/>
              </a:bodyPr>
              <a:lstStyle/>
              <a:p>
                <a:pPr fontAlgn="auto">
                  <a:lnSpc>
                    <a:spcPct val="150000"/>
                  </a:lnSpc>
                </a:pPr>
                <a:endParaRPr lang="zh-CN" altLang="en-US" sz="1400" dirty="0"/>
              </a:p>
            </p:txBody>
          </p:sp>
          <p:sp>
            <p:nvSpPr>
              <p:cNvPr id="4" name="文本框 3"/>
              <p:cNvSpPr txBox="1"/>
              <p:nvPr/>
            </p:nvSpPr>
            <p:spPr>
              <a:xfrm>
                <a:off x="3956" y="6864"/>
                <a:ext cx="8279" cy="594"/>
              </a:xfrm>
              <a:prstGeom prst="rect">
                <a:avLst/>
              </a:prstGeom>
              <a:noFill/>
            </p:spPr>
            <p:txBody>
              <a:bodyPr wrap="square" rtlCol="0">
                <a:spAutoFit/>
              </a:bodyPr>
              <a:lstStyle/>
              <a:p>
                <a:pPr fontAlgn="auto">
                  <a:lnSpc>
                    <a:spcPct val="150000"/>
                  </a:lnSpc>
                </a:pPr>
                <a:endParaRPr lang="zh-CN" altLang="en-US" sz="1400" dirty="0"/>
              </a:p>
            </p:txBody>
          </p:sp>
        </p:grpSp>
      </p:grpSp>
      <p:sp>
        <p:nvSpPr>
          <p:cNvPr id="3" name="矩形 2"/>
          <p:cNvSpPr/>
          <p:nvPr/>
        </p:nvSpPr>
        <p:spPr>
          <a:xfrm>
            <a:off x="5599551" y="2193127"/>
            <a:ext cx="4754660" cy="830997"/>
          </a:xfrm>
          <a:prstGeom prst="rect">
            <a:avLst/>
          </a:prstGeom>
        </p:spPr>
        <p:txBody>
          <a:bodyPr wrap="square">
            <a:spAutoFit/>
          </a:bodyPr>
          <a:lstStyle/>
          <a:p>
            <a:pPr lvl="0"/>
            <a:r>
              <a:rPr lang="zh-CN" altLang="en-US" sz="24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专利权客体也称专利法保护的对象，指受专利法保护的法明创造。</a:t>
            </a:r>
          </a:p>
        </p:txBody>
      </p:sp>
      <p:sp>
        <p:nvSpPr>
          <p:cNvPr id="6" name="矩形 5"/>
          <p:cNvSpPr/>
          <p:nvPr/>
        </p:nvSpPr>
        <p:spPr>
          <a:xfrm>
            <a:off x="5571610" y="4656822"/>
            <a:ext cx="5123180" cy="830997"/>
          </a:xfrm>
          <a:prstGeom prst="rect">
            <a:avLst/>
          </a:prstGeom>
        </p:spPr>
        <p:txBody>
          <a:bodyPr wrap="square">
            <a:spAutoFit/>
          </a:bodyPr>
          <a:lstStyle/>
          <a:p>
            <a:pPr lvl="0"/>
            <a:r>
              <a:rPr lang="zh-CN" altLang="en-US" sz="2400" dirty="0">
                <a:solidFill>
                  <a:srgbClr val="000000"/>
                </a:solidFill>
              </a:rPr>
              <a:t>我国专利法保护的客体有发明、实用新型、外观设计</a:t>
            </a:r>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pic>
        <p:nvPicPr>
          <p:cNvPr id="5" name="图片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33538" y="2558415"/>
            <a:ext cx="4217670" cy="4217670"/>
          </a:xfrm>
          <a:prstGeom prst="rect">
            <a:avLst/>
          </a:prstGeom>
        </p:spPr>
      </p:pic>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en-US" altLang="zh-CN" sz="2200" b="1" spc="300" dirty="0" smtClean="0">
                <a:solidFill>
                  <a:srgbClr val="334B6C"/>
                </a:solidFill>
                <a:sym typeface="Arial" panose="020B0604020202020204" pitchFamily="34" charset="0"/>
              </a:rPr>
              <a:t>1</a:t>
            </a:r>
            <a:r>
              <a:rPr lang="zh-CN" altLang="en-US" sz="2200" b="1" spc="300" dirty="0" smtClean="0">
                <a:solidFill>
                  <a:srgbClr val="334B6C"/>
                </a:solidFill>
                <a:sym typeface="Arial" panose="020B0604020202020204" pitchFamily="34" charset="0"/>
              </a:rPr>
              <a:t>、发明</a:t>
            </a:r>
            <a:endParaRPr lang="en-US" altLang="zh-CN" sz="2200" b="1" spc="300" dirty="0" smtClean="0">
              <a:solidFill>
                <a:srgbClr val="334B6C"/>
              </a:solidFill>
              <a:sym typeface="Arial" panose="020B0604020202020204" pitchFamily="34" charset="0"/>
            </a:endParaRPr>
          </a:p>
        </p:txBody>
      </p:sp>
      <p:grpSp>
        <p:nvGrpSpPr>
          <p:cNvPr id="24" name="组合 23"/>
          <p:cNvGrpSpPr/>
          <p:nvPr/>
        </p:nvGrpSpPr>
        <p:grpSpPr>
          <a:xfrm>
            <a:off x="674370" y="1330960"/>
            <a:ext cx="4678045" cy="655320"/>
            <a:chOff x="750" y="1736"/>
            <a:chExt cx="7367" cy="1032"/>
          </a:xfrm>
        </p:grpSpPr>
        <p:sp>
          <p:nvSpPr>
            <p:cNvPr id="14" name="矩形 13"/>
            <p:cNvSpPr/>
            <p:nvPr/>
          </p:nvSpPr>
          <p:spPr>
            <a:xfrm>
              <a:off x="3990" y="2089"/>
              <a:ext cx="291" cy="679"/>
            </a:xfrm>
            <a:prstGeom prst="rect">
              <a:avLst/>
            </a:prstGeom>
          </p:spPr>
          <p:txBody>
            <a:bodyPr wrap="none">
              <a:spAutoFit/>
            </a:bodyPr>
            <a:lstStyle/>
            <a:p>
              <a:endParaRPr lang="zh-CN" sz="2200" b="1" dirty="0">
                <a:solidFill>
                  <a:srgbClr val="334B6C"/>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8" name="矩形 17"/>
            <p:cNvSpPr/>
            <p:nvPr/>
          </p:nvSpPr>
          <p:spPr>
            <a:xfrm>
              <a:off x="750" y="1736"/>
              <a:ext cx="7367" cy="533"/>
            </a:xfrm>
            <a:prstGeom prst="rect">
              <a:avLst/>
            </a:prstGeom>
          </p:spPr>
          <p:txBody>
            <a:bodyPr wrap="square">
              <a:spAutoFit/>
            </a:bodyPr>
            <a:lstStyle/>
            <a:p>
              <a:endParaRPr lang="zh-CN" altLang="en-US" sz="16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grpSp>
      <p:grpSp>
        <p:nvGrpSpPr>
          <p:cNvPr id="23" name="组合 22"/>
          <p:cNvGrpSpPr/>
          <p:nvPr/>
        </p:nvGrpSpPr>
        <p:grpSpPr>
          <a:xfrm>
            <a:off x="5837458" y="688340"/>
            <a:ext cx="5285105" cy="4378325"/>
            <a:chOff x="3912" y="3810"/>
            <a:chExt cx="8323" cy="6895"/>
          </a:xfrm>
        </p:grpSpPr>
        <p:grpSp>
          <p:nvGrpSpPr>
            <p:cNvPr id="12" name="组合 11"/>
            <p:cNvGrpSpPr/>
            <p:nvPr/>
          </p:nvGrpSpPr>
          <p:grpSpPr>
            <a:xfrm>
              <a:off x="3912" y="8410"/>
              <a:ext cx="8068" cy="2295"/>
              <a:chOff x="3912" y="8410"/>
              <a:chExt cx="8068" cy="2295"/>
            </a:xfrm>
          </p:grpSpPr>
          <p:grpSp>
            <p:nvGrpSpPr>
              <p:cNvPr id="48" name="组合 47"/>
              <p:cNvGrpSpPr/>
              <p:nvPr/>
            </p:nvGrpSpPr>
            <p:grpSpPr>
              <a:xfrm>
                <a:off x="4618" y="8410"/>
                <a:ext cx="3574" cy="850"/>
                <a:chOff x="11026" y="4556"/>
                <a:chExt cx="3574" cy="850"/>
              </a:xfrm>
            </p:grpSpPr>
            <p:sp>
              <p:nvSpPr>
                <p:cNvPr id="39" name="文本框 38"/>
                <p:cNvSpPr txBox="1"/>
                <p:nvPr/>
              </p:nvSpPr>
              <p:spPr>
                <a:xfrm>
                  <a:off x="12265" y="4635"/>
                  <a:ext cx="2335" cy="628"/>
                </a:xfrm>
                <a:prstGeom prst="rect">
                  <a:avLst/>
                </a:prstGeom>
                <a:noFill/>
              </p:spPr>
              <p:txBody>
                <a:bodyPr wrap="square" rtlCol="0">
                  <a:spAutoFit/>
                </a:bodyPr>
                <a:lstStyle/>
                <a:p>
                  <a:pPr algn="dist"/>
                  <a:r>
                    <a:rPr lang="zh-CN" altLang="en-US" sz="2000" b="1">
                      <a:solidFill>
                        <a:schemeClr val="bg1"/>
                      </a:solidFill>
                    </a:rPr>
                    <a:t>防范措施</a:t>
                  </a:r>
                </a:p>
              </p:txBody>
            </p:sp>
            <p:sp>
              <p:nvSpPr>
                <p:cNvPr id="30" name="işliḋê"/>
                <p:cNvSpPr/>
                <p:nvPr/>
              </p:nvSpPr>
              <p:spPr bwMode="auto">
                <a:xfrm>
                  <a:off x="11026" y="4556"/>
                  <a:ext cx="850" cy="850"/>
                </a:xfrm>
                <a:custGeom>
                  <a:avLst/>
                  <a:gdLst>
                    <a:gd name="T0" fmla="*/ 347 w 347"/>
                    <a:gd name="T1" fmla="*/ 165 h 329"/>
                    <a:gd name="T2" fmla="*/ 319 w 347"/>
                    <a:gd name="T3" fmla="*/ 214 h 329"/>
                    <a:gd name="T4" fmla="*/ 314 w 347"/>
                    <a:gd name="T5" fmla="*/ 269 h 329"/>
                    <a:gd name="T6" fmla="*/ 264 w 347"/>
                    <a:gd name="T7" fmla="*/ 291 h 329"/>
                    <a:gd name="T8" fmla="*/ 226 w 347"/>
                    <a:gd name="T9" fmla="*/ 329 h 329"/>
                    <a:gd name="T10" fmla="*/ 171 w 347"/>
                    <a:gd name="T11" fmla="*/ 318 h 329"/>
                    <a:gd name="T12" fmla="*/ 121 w 347"/>
                    <a:gd name="T13" fmla="*/ 329 h 329"/>
                    <a:gd name="T14" fmla="*/ 83 w 347"/>
                    <a:gd name="T15" fmla="*/ 291 h 329"/>
                    <a:gd name="T16" fmla="*/ 33 w 347"/>
                    <a:gd name="T17" fmla="*/ 269 h 329"/>
                    <a:gd name="T18" fmla="*/ 28 w 347"/>
                    <a:gd name="T19" fmla="*/ 214 h 329"/>
                    <a:gd name="T20" fmla="*/ 0 w 347"/>
                    <a:gd name="T21" fmla="*/ 165 h 329"/>
                    <a:gd name="T22" fmla="*/ 28 w 347"/>
                    <a:gd name="T23" fmla="*/ 121 h 329"/>
                    <a:gd name="T24" fmla="*/ 33 w 347"/>
                    <a:gd name="T25" fmla="*/ 66 h 329"/>
                    <a:gd name="T26" fmla="*/ 83 w 347"/>
                    <a:gd name="T27" fmla="*/ 44 h 329"/>
                    <a:gd name="T28" fmla="*/ 121 w 347"/>
                    <a:gd name="T29" fmla="*/ 0 h 329"/>
                    <a:gd name="T30" fmla="*/ 171 w 347"/>
                    <a:gd name="T31" fmla="*/ 11 h 329"/>
                    <a:gd name="T32" fmla="*/ 226 w 347"/>
                    <a:gd name="T33" fmla="*/ 0 h 329"/>
                    <a:gd name="T34" fmla="*/ 264 w 347"/>
                    <a:gd name="T35" fmla="*/ 44 h 329"/>
                    <a:gd name="T36" fmla="*/ 314 w 347"/>
                    <a:gd name="T37" fmla="*/ 66 h 329"/>
                    <a:gd name="T38" fmla="*/ 319 w 347"/>
                    <a:gd name="T39" fmla="*/ 121 h 329"/>
                    <a:gd name="T40" fmla="*/ 347 w 347"/>
                    <a:gd name="T41" fmla="*/ 165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47" h="329">
                      <a:moveTo>
                        <a:pt x="347" y="165"/>
                      </a:moveTo>
                      <a:lnTo>
                        <a:pt x="319" y="214"/>
                      </a:lnTo>
                      <a:lnTo>
                        <a:pt x="314" y="269"/>
                      </a:lnTo>
                      <a:lnTo>
                        <a:pt x="264" y="291"/>
                      </a:lnTo>
                      <a:lnTo>
                        <a:pt x="226" y="329"/>
                      </a:lnTo>
                      <a:lnTo>
                        <a:pt x="171" y="318"/>
                      </a:lnTo>
                      <a:lnTo>
                        <a:pt x="121" y="329"/>
                      </a:lnTo>
                      <a:lnTo>
                        <a:pt x="83" y="291"/>
                      </a:lnTo>
                      <a:lnTo>
                        <a:pt x="33" y="269"/>
                      </a:lnTo>
                      <a:lnTo>
                        <a:pt x="28" y="214"/>
                      </a:lnTo>
                      <a:lnTo>
                        <a:pt x="0" y="165"/>
                      </a:lnTo>
                      <a:lnTo>
                        <a:pt x="28" y="121"/>
                      </a:lnTo>
                      <a:lnTo>
                        <a:pt x="33" y="66"/>
                      </a:lnTo>
                      <a:lnTo>
                        <a:pt x="83" y="44"/>
                      </a:lnTo>
                      <a:lnTo>
                        <a:pt x="121" y="0"/>
                      </a:lnTo>
                      <a:lnTo>
                        <a:pt x="171" y="11"/>
                      </a:lnTo>
                      <a:lnTo>
                        <a:pt x="226" y="0"/>
                      </a:lnTo>
                      <a:lnTo>
                        <a:pt x="264" y="44"/>
                      </a:lnTo>
                      <a:lnTo>
                        <a:pt x="314" y="66"/>
                      </a:lnTo>
                      <a:lnTo>
                        <a:pt x="319" y="121"/>
                      </a:lnTo>
                      <a:lnTo>
                        <a:pt x="347" y="165"/>
                      </a:lnTo>
                      <a:close/>
                    </a:path>
                  </a:pathLst>
                </a:custGeom>
                <a:noFill/>
                <a:ln w="63500">
                  <a:solidFill>
                    <a:schemeClr val="bg1"/>
                  </a:solidFill>
                </a:ln>
                <a:effectLst>
                  <a:softEdge rad="0"/>
                </a:effectLst>
              </p:spPr>
              <p:txBody>
                <a:bodyPr anchor="ctr"/>
                <a:lstStyle/>
                <a:p>
                  <a:pPr algn="ctr"/>
                  <a:endParaRPr/>
                </a:p>
              </p:txBody>
            </p:sp>
          </p:grpSp>
          <p:sp>
            <p:nvSpPr>
              <p:cNvPr id="58" name="文本框 57"/>
              <p:cNvSpPr txBox="1"/>
              <p:nvPr/>
            </p:nvSpPr>
            <p:spPr>
              <a:xfrm>
                <a:off x="3912" y="9251"/>
                <a:ext cx="8068" cy="1454"/>
              </a:xfrm>
              <a:prstGeom prst="rect">
                <a:avLst/>
              </a:prstGeom>
              <a:noFill/>
            </p:spPr>
            <p:txBody>
              <a:bodyPr wrap="square" rtlCol="0">
                <a:spAutoFit/>
              </a:bodyPr>
              <a:lstStyle/>
              <a:p>
                <a:pPr indent="-285750" fontAlgn="auto">
                  <a:lnSpc>
                    <a:spcPct val="150000"/>
                  </a:lnSpc>
                  <a:buFont typeface="Arial" panose="020B0604020202020204" pitchFamily="34" charset="0"/>
                  <a:buChar char="•"/>
                </a:pPr>
                <a:r>
                  <a:rPr lang="zh-CN" altLang="en-US" dirty="0"/>
                  <a:t>发明是利用自然规律的结果</a:t>
                </a:r>
                <a:r>
                  <a:rPr lang="zh-CN" altLang="en-US" dirty="0" smtClean="0"/>
                  <a:t>。</a:t>
                </a:r>
                <a:endParaRPr lang="en-US" altLang="zh-CN" dirty="0" smtClean="0"/>
              </a:p>
              <a:p>
                <a:pPr indent="-285750" fontAlgn="auto">
                  <a:lnSpc>
                    <a:spcPct val="150000"/>
                  </a:lnSpc>
                  <a:buFont typeface="Arial" panose="020B0604020202020204" pitchFamily="34" charset="0"/>
                  <a:buChar char="•"/>
                </a:pPr>
                <a:r>
                  <a:rPr lang="zh-CN" altLang="en-US" dirty="0" smtClean="0"/>
                  <a:t>注：不以人的意志为转移，和发现区别开来。</a:t>
                </a:r>
                <a:endParaRPr lang="zh-CN" altLang="en-US" dirty="0"/>
              </a:p>
            </p:txBody>
          </p:sp>
        </p:grpSp>
        <p:grpSp>
          <p:nvGrpSpPr>
            <p:cNvPr id="7" name="组合 6"/>
            <p:cNvGrpSpPr/>
            <p:nvPr/>
          </p:nvGrpSpPr>
          <p:grpSpPr>
            <a:xfrm>
              <a:off x="3934" y="3810"/>
              <a:ext cx="8301" cy="3648"/>
              <a:chOff x="3934" y="3810"/>
              <a:chExt cx="8301" cy="3648"/>
            </a:xfrm>
          </p:grpSpPr>
          <p:grpSp>
            <p:nvGrpSpPr>
              <p:cNvPr id="22" name="组合 21"/>
              <p:cNvGrpSpPr/>
              <p:nvPr/>
            </p:nvGrpSpPr>
            <p:grpSpPr>
              <a:xfrm>
                <a:off x="4044" y="3810"/>
                <a:ext cx="4866" cy="804"/>
                <a:chOff x="2218" y="4580"/>
                <a:chExt cx="4866" cy="804"/>
              </a:xfrm>
            </p:grpSpPr>
            <p:grpSp>
              <p:nvGrpSpPr>
                <p:cNvPr id="20" name="组合 19"/>
                <p:cNvGrpSpPr/>
                <p:nvPr/>
              </p:nvGrpSpPr>
              <p:grpSpPr>
                <a:xfrm>
                  <a:off x="2218" y="4580"/>
                  <a:ext cx="4866" cy="804"/>
                  <a:chOff x="1809" y="6319"/>
                  <a:chExt cx="4866" cy="804"/>
                </a:xfrm>
              </p:grpSpPr>
              <p:sp>
                <p:nvSpPr>
                  <p:cNvPr id="19" name="圆角矩形 18"/>
                  <p:cNvSpPr/>
                  <p:nvPr/>
                </p:nvSpPr>
                <p:spPr>
                  <a:xfrm>
                    <a:off x="1809" y="6319"/>
                    <a:ext cx="4866" cy="804"/>
                  </a:xfrm>
                  <a:prstGeom prst="roundRect">
                    <a:avLst/>
                  </a:prstGeom>
                  <a:solidFill>
                    <a:srgbClr val="58B6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iconfont-10381-5077711"/>
                  <p:cNvSpPr/>
                  <p:nvPr/>
                </p:nvSpPr>
                <p:spPr bwMode="auto">
                  <a:xfrm>
                    <a:off x="2565" y="6508"/>
                    <a:ext cx="472" cy="472"/>
                  </a:xfrm>
                  <a:custGeom>
                    <a:avLst/>
                    <a:gdLst>
                      <a:gd name="T0" fmla="*/ 4605 w 8874"/>
                      <a:gd name="T1" fmla="*/ 0 h 8874"/>
                      <a:gd name="T2" fmla="*/ 661 w 8874"/>
                      <a:gd name="T3" fmla="*/ 2635 h 8874"/>
                      <a:gd name="T4" fmla="*/ 1587 w 8874"/>
                      <a:gd name="T5" fmla="*/ 7287 h 8874"/>
                      <a:gd name="T6" fmla="*/ 6239 w 8874"/>
                      <a:gd name="T7" fmla="*/ 8213 h 8874"/>
                      <a:gd name="T8" fmla="*/ 8874 w 8874"/>
                      <a:gd name="T9" fmla="*/ 4269 h 8874"/>
                      <a:gd name="T10" fmla="*/ 4605 w 8874"/>
                      <a:gd name="T11" fmla="*/ 0 h 8874"/>
                      <a:gd name="T12" fmla="*/ 4605 w 8874"/>
                      <a:gd name="T13" fmla="*/ 6637 h 8874"/>
                      <a:gd name="T14" fmla="*/ 4167 w 8874"/>
                      <a:gd name="T15" fmla="*/ 6345 h 8874"/>
                      <a:gd name="T16" fmla="*/ 4270 w 8874"/>
                      <a:gd name="T17" fmla="*/ 5829 h 8874"/>
                      <a:gd name="T18" fmla="*/ 4786 w 8874"/>
                      <a:gd name="T19" fmla="*/ 5726 h 8874"/>
                      <a:gd name="T20" fmla="*/ 5079 w 8874"/>
                      <a:gd name="T21" fmla="*/ 6163 h 8874"/>
                      <a:gd name="T22" fmla="*/ 4605 w 8874"/>
                      <a:gd name="T23" fmla="*/ 6637 h 8874"/>
                      <a:gd name="T24" fmla="*/ 4842 w 8874"/>
                      <a:gd name="T25" fmla="*/ 4717 h 8874"/>
                      <a:gd name="T26" fmla="*/ 4605 w 8874"/>
                      <a:gd name="T27" fmla="*/ 5191 h 8874"/>
                      <a:gd name="T28" fmla="*/ 4368 w 8874"/>
                      <a:gd name="T29" fmla="*/ 4717 h 8874"/>
                      <a:gd name="T30" fmla="*/ 4131 w 8874"/>
                      <a:gd name="T31" fmla="*/ 2611 h 8874"/>
                      <a:gd name="T32" fmla="*/ 4605 w 8874"/>
                      <a:gd name="T33" fmla="*/ 2138 h 8874"/>
                      <a:gd name="T34" fmla="*/ 5079 w 8874"/>
                      <a:gd name="T35" fmla="*/ 2611 h 8874"/>
                      <a:gd name="T36" fmla="*/ 4842 w 8874"/>
                      <a:gd name="T37" fmla="*/ 4717 h 88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874" h="8874">
                        <a:moveTo>
                          <a:pt x="4605" y="0"/>
                        </a:moveTo>
                        <a:cubicBezTo>
                          <a:pt x="2878" y="0"/>
                          <a:pt x="1322" y="1040"/>
                          <a:pt x="661" y="2635"/>
                        </a:cubicBezTo>
                        <a:cubicBezTo>
                          <a:pt x="0" y="4230"/>
                          <a:pt x="366" y="6066"/>
                          <a:pt x="1587" y="7287"/>
                        </a:cubicBezTo>
                        <a:cubicBezTo>
                          <a:pt x="2808" y="8508"/>
                          <a:pt x="4644" y="8874"/>
                          <a:pt x="6239" y="8213"/>
                        </a:cubicBezTo>
                        <a:cubicBezTo>
                          <a:pt x="7834" y="7552"/>
                          <a:pt x="8874" y="5996"/>
                          <a:pt x="8874" y="4269"/>
                        </a:cubicBezTo>
                        <a:cubicBezTo>
                          <a:pt x="8874" y="1911"/>
                          <a:pt x="6963" y="0"/>
                          <a:pt x="4605" y="0"/>
                        </a:cubicBezTo>
                        <a:close/>
                        <a:moveTo>
                          <a:pt x="4605" y="6637"/>
                        </a:moveTo>
                        <a:cubicBezTo>
                          <a:pt x="4413" y="6637"/>
                          <a:pt x="4241" y="6522"/>
                          <a:pt x="4167" y="6345"/>
                        </a:cubicBezTo>
                        <a:cubicBezTo>
                          <a:pt x="4094" y="6168"/>
                          <a:pt x="4135" y="5964"/>
                          <a:pt x="4270" y="5829"/>
                        </a:cubicBezTo>
                        <a:cubicBezTo>
                          <a:pt x="4406" y="5693"/>
                          <a:pt x="4609" y="5653"/>
                          <a:pt x="4786" y="5726"/>
                        </a:cubicBezTo>
                        <a:cubicBezTo>
                          <a:pt x="4963" y="5799"/>
                          <a:pt x="5079" y="5972"/>
                          <a:pt x="5079" y="6163"/>
                        </a:cubicBezTo>
                        <a:cubicBezTo>
                          <a:pt x="5079" y="6425"/>
                          <a:pt x="4867" y="6637"/>
                          <a:pt x="4605" y="6637"/>
                        </a:cubicBezTo>
                        <a:close/>
                        <a:moveTo>
                          <a:pt x="4842" y="4717"/>
                        </a:moveTo>
                        <a:cubicBezTo>
                          <a:pt x="4842" y="4979"/>
                          <a:pt x="4733" y="5191"/>
                          <a:pt x="4605" y="5191"/>
                        </a:cubicBezTo>
                        <a:cubicBezTo>
                          <a:pt x="4477" y="5191"/>
                          <a:pt x="4368" y="4979"/>
                          <a:pt x="4368" y="4717"/>
                        </a:cubicBezTo>
                        <a:lnTo>
                          <a:pt x="4131" y="2611"/>
                        </a:lnTo>
                        <a:cubicBezTo>
                          <a:pt x="4131" y="2350"/>
                          <a:pt x="4343" y="2138"/>
                          <a:pt x="4605" y="2138"/>
                        </a:cubicBezTo>
                        <a:cubicBezTo>
                          <a:pt x="4867" y="2138"/>
                          <a:pt x="5079" y="2350"/>
                          <a:pt x="5079" y="2611"/>
                        </a:cubicBezTo>
                        <a:lnTo>
                          <a:pt x="4842" y="4717"/>
                        </a:lnTo>
                        <a:close/>
                      </a:path>
                    </a:pathLst>
                  </a:custGeom>
                  <a:solidFill>
                    <a:srgbClr val="58B6E5"/>
                  </a:solidFill>
                  <a:ln>
                    <a:noFill/>
                  </a:ln>
                </p:spPr>
              </p:sp>
            </p:grpSp>
            <p:sp>
              <p:nvSpPr>
                <p:cNvPr id="21" name="文本框 20"/>
                <p:cNvSpPr txBox="1"/>
                <p:nvPr/>
              </p:nvSpPr>
              <p:spPr>
                <a:xfrm>
                  <a:off x="2974" y="4637"/>
                  <a:ext cx="3876" cy="630"/>
                </a:xfrm>
                <a:prstGeom prst="rect">
                  <a:avLst/>
                </a:prstGeom>
                <a:noFill/>
              </p:spPr>
              <p:txBody>
                <a:bodyPr wrap="square" rtlCol="0">
                  <a:spAutoFit/>
                </a:bodyPr>
                <a:lstStyle/>
                <a:p>
                  <a:pPr algn="dist"/>
                  <a:r>
                    <a:rPr lang="zh-CN" altLang="en-US" sz="2000" b="1" dirty="0" smtClean="0">
                      <a:solidFill>
                        <a:schemeClr val="bg1"/>
                      </a:solidFill>
                    </a:rPr>
                    <a:t>发明具备的特征</a:t>
                  </a:r>
                  <a:endParaRPr lang="zh-CN" altLang="en-US" sz="2000" b="1" dirty="0">
                    <a:solidFill>
                      <a:schemeClr val="bg1"/>
                    </a:solidFill>
                  </a:endParaRPr>
                </a:p>
              </p:txBody>
            </p:sp>
          </p:grpSp>
          <p:sp>
            <p:nvSpPr>
              <p:cNvPr id="50" name="文本框 49"/>
              <p:cNvSpPr txBox="1"/>
              <p:nvPr/>
            </p:nvSpPr>
            <p:spPr>
              <a:xfrm>
                <a:off x="3934" y="4933"/>
                <a:ext cx="8279" cy="2031"/>
              </a:xfrm>
              <a:prstGeom prst="rect">
                <a:avLst/>
              </a:prstGeom>
              <a:noFill/>
            </p:spPr>
            <p:txBody>
              <a:bodyPr wrap="square" rtlCol="0">
                <a:spAutoFit/>
              </a:bodyPr>
              <a:lstStyle/>
              <a:p>
                <a:pPr marL="285750" indent="-285750" fontAlgn="auto">
                  <a:lnSpc>
                    <a:spcPct val="150000"/>
                  </a:lnSpc>
                  <a:buFont typeface="Arial" panose="020B0604020202020204" pitchFamily="34" charset="0"/>
                  <a:buChar char="•"/>
                </a:pPr>
                <a:r>
                  <a:rPr lang="zh-CN" altLang="en-US" dirty="0"/>
                  <a:t>发明必须体现为一种技术思想和技术方案。</a:t>
                </a:r>
                <a:endParaRPr lang="en-US" altLang="zh-CN" dirty="0"/>
              </a:p>
              <a:p>
                <a:pPr marL="285750" indent="-285750" fontAlgn="auto">
                  <a:lnSpc>
                    <a:spcPct val="150000"/>
                  </a:lnSpc>
                  <a:buFont typeface="Arial" panose="020B0604020202020204" pitchFamily="34" charset="0"/>
                  <a:buChar char="•"/>
                </a:pPr>
                <a:r>
                  <a:rPr lang="en-US" altLang="zh-CN" dirty="0"/>
                  <a:t> </a:t>
                </a:r>
                <a:r>
                  <a:rPr lang="zh-CN" altLang="en-US" dirty="0"/>
                  <a:t>注：不能停留在抽象的原理，呀转化为直接的技术或方法。</a:t>
                </a:r>
              </a:p>
            </p:txBody>
          </p:sp>
          <p:sp>
            <p:nvSpPr>
              <p:cNvPr id="59" name="文本框 58"/>
              <p:cNvSpPr txBox="1"/>
              <p:nvPr/>
            </p:nvSpPr>
            <p:spPr>
              <a:xfrm>
                <a:off x="3952" y="5740"/>
                <a:ext cx="8279" cy="591"/>
              </a:xfrm>
              <a:prstGeom prst="rect">
                <a:avLst/>
              </a:prstGeom>
              <a:noFill/>
            </p:spPr>
            <p:txBody>
              <a:bodyPr wrap="square" rtlCol="0">
                <a:spAutoFit/>
              </a:bodyPr>
              <a:lstStyle/>
              <a:p>
                <a:pPr fontAlgn="auto">
                  <a:lnSpc>
                    <a:spcPct val="150000"/>
                  </a:lnSpc>
                </a:pPr>
                <a:endParaRPr lang="zh-CN" altLang="en-US" sz="1400" dirty="0"/>
              </a:p>
            </p:txBody>
          </p:sp>
          <p:sp>
            <p:nvSpPr>
              <p:cNvPr id="4" name="文本框 3"/>
              <p:cNvSpPr txBox="1"/>
              <p:nvPr/>
            </p:nvSpPr>
            <p:spPr>
              <a:xfrm>
                <a:off x="3956" y="6864"/>
                <a:ext cx="8279" cy="594"/>
              </a:xfrm>
              <a:prstGeom prst="rect">
                <a:avLst/>
              </a:prstGeom>
              <a:noFill/>
            </p:spPr>
            <p:txBody>
              <a:bodyPr wrap="square" rtlCol="0">
                <a:spAutoFit/>
              </a:bodyPr>
              <a:lstStyle/>
              <a:p>
                <a:pPr fontAlgn="auto">
                  <a:lnSpc>
                    <a:spcPct val="150000"/>
                  </a:lnSpc>
                </a:pPr>
                <a:endParaRPr lang="zh-CN" altLang="en-US" sz="1400" dirty="0"/>
              </a:p>
            </p:txBody>
          </p:sp>
        </p:grpSp>
      </p:grpSp>
      <p:sp>
        <p:nvSpPr>
          <p:cNvPr id="2" name="TextBox 1"/>
          <p:cNvSpPr txBox="1"/>
          <p:nvPr/>
        </p:nvSpPr>
        <p:spPr>
          <a:xfrm>
            <a:off x="507999" y="2461846"/>
            <a:ext cx="4759569" cy="1200329"/>
          </a:xfrm>
          <a:prstGeom prst="rect">
            <a:avLst/>
          </a:prstGeom>
          <a:noFill/>
        </p:spPr>
        <p:txBody>
          <a:bodyPr wrap="square" rtlCol="0">
            <a:spAutoFit/>
          </a:bodyPr>
          <a:lstStyle/>
          <a:p>
            <a:r>
              <a:rPr lang="zh-CN" altLang="en-US" dirty="0">
                <a:latin typeface="微软雅黑" panose="020B0503020204020204" pitchFamily="34" charset="-122"/>
                <a:ea typeface="微软雅黑" panose="020B0503020204020204" pitchFamily="34" charset="-122"/>
                <a:cs typeface="微软雅黑" panose="020B0503020204020204" pitchFamily="34" charset="-122"/>
              </a:rPr>
              <a:t>我国</a:t>
            </a:r>
            <a:r>
              <a:rPr lang="en-US" altLang="zh-CN" dirty="0">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a:latin typeface="微软雅黑" panose="020B0503020204020204" pitchFamily="34" charset="-122"/>
                <a:ea typeface="微软雅黑" panose="020B0503020204020204" pitchFamily="34" charset="-122"/>
                <a:cs typeface="微软雅黑" panose="020B0503020204020204" pitchFamily="34" charset="-122"/>
              </a:rPr>
              <a:t>专利法实施细则</a:t>
            </a:r>
            <a:r>
              <a:rPr lang="en-US" altLang="zh-CN" dirty="0">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a:latin typeface="微软雅黑" panose="020B0503020204020204" pitchFamily="34" charset="-122"/>
                <a:ea typeface="微软雅黑" panose="020B0503020204020204" pitchFamily="34" charset="-122"/>
                <a:cs typeface="微软雅黑" panose="020B0503020204020204" pitchFamily="34" charset="-122"/>
              </a:rPr>
              <a:t>对发明的定义如下：发明是指对产品、方法或者其改进所提出的新的技术方案。</a:t>
            </a:r>
          </a:p>
          <a:p>
            <a:endParaRPr lang="zh-CN" altLang="en-US" dirty="0"/>
          </a:p>
        </p:txBody>
      </p:sp>
      <p:sp>
        <p:nvSpPr>
          <p:cNvPr id="3" name="TextBox 2"/>
          <p:cNvSpPr txBox="1"/>
          <p:nvPr/>
        </p:nvSpPr>
        <p:spPr>
          <a:xfrm>
            <a:off x="562708" y="1330960"/>
            <a:ext cx="4789707" cy="646331"/>
          </a:xfrm>
          <a:prstGeom prst="rect">
            <a:avLst/>
          </a:prstGeom>
          <a:noFill/>
        </p:spPr>
        <p:txBody>
          <a:bodyPr wrap="square" rtlCol="0">
            <a:spAutoFit/>
          </a:bodyPr>
          <a:lstStyle/>
          <a:p>
            <a:r>
              <a:rPr lang="zh-CN" altLang="en-US" dirty="0" smtClean="0"/>
              <a:t>提到发明，你想到了什么？新机器、飞机、汽车</a:t>
            </a:r>
            <a:r>
              <a:rPr lang="en-US" altLang="zh-CN" dirty="0" smtClean="0"/>
              <a:t>…………………….</a:t>
            </a:r>
            <a:endParaRPr lang="zh-CN" altLang="en-US" dirty="0"/>
          </a:p>
        </p:txBody>
      </p:sp>
      <p:sp>
        <p:nvSpPr>
          <p:cNvPr id="6" name="TextBox 5"/>
          <p:cNvSpPr txBox="1"/>
          <p:nvPr/>
        </p:nvSpPr>
        <p:spPr>
          <a:xfrm>
            <a:off x="6062296" y="2935565"/>
            <a:ext cx="4858288" cy="923330"/>
          </a:xfrm>
          <a:prstGeom prst="rect">
            <a:avLst/>
          </a:prstGeom>
          <a:noFill/>
        </p:spPr>
        <p:txBody>
          <a:bodyPr wrap="square" rtlCol="0">
            <a:spAutoFit/>
          </a:bodyPr>
          <a:lstStyle/>
          <a:p>
            <a:r>
              <a:rPr lang="zh-CN" altLang="en-US" dirty="0" smtClean="0"/>
              <a:t>发明在实践中必须具有应用价值。</a:t>
            </a:r>
            <a:endParaRPr lang="en-US" altLang="zh-CN" dirty="0" smtClean="0"/>
          </a:p>
          <a:p>
            <a:r>
              <a:rPr lang="zh-CN" altLang="en-US" dirty="0" smtClean="0"/>
              <a:t>注：要体现进步作用，可以解决一定的难题，比如</a:t>
            </a:r>
            <a:r>
              <a:rPr lang="en-US" altLang="zh-CN" dirty="0" smtClean="0"/>
              <a:t>IT</a:t>
            </a:r>
            <a:r>
              <a:rPr lang="zh-CN" altLang="en-US" dirty="0" smtClean="0"/>
              <a:t>行业。</a:t>
            </a:r>
            <a:endParaRPr lang="zh-CN" altLang="en-US" dirty="0"/>
          </a:p>
        </p:txBody>
      </p:sp>
    </p:spTree>
    <p:custDataLst>
      <p:tags r:id="rId1"/>
    </p:custDataLst>
    <p:extLst>
      <p:ext uri="{BB962C8B-B14F-4D97-AF65-F5344CB8AC3E}">
        <p14:creationId xmlns:p14="http://schemas.microsoft.com/office/powerpoint/2010/main" val="13011516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pic>
        <p:nvPicPr>
          <p:cNvPr id="5" name="图片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33538" y="2558415"/>
            <a:ext cx="4217670" cy="4217670"/>
          </a:xfrm>
          <a:prstGeom prst="rect">
            <a:avLst/>
          </a:prstGeom>
        </p:spPr>
      </p:pic>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en-US" altLang="zh-CN" sz="2200" b="1" spc="300" dirty="0" smtClean="0">
                <a:solidFill>
                  <a:srgbClr val="334B6C"/>
                </a:solidFill>
                <a:sym typeface="Arial" panose="020B0604020202020204" pitchFamily="34" charset="0"/>
              </a:rPr>
              <a:t>1</a:t>
            </a:r>
            <a:r>
              <a:rPr lang="zh-CN" altLang="en-US" sz="2200" b="1" spc="300" dirty="0" smtClean="0">
                <a:solidFill>
                  <a:srgbClr val="334B6C"/>
                </a:solidFill>
                <a:sym typeface="Arial" panose="020B0604020202020204" pitchFamily="34" charset="0"/>
              </a:rPr>
              <a:t>、发明</a:t>
            </a:r>
            <a:endParaRPr lang="en-US" altLang="zh-CN" sz="2200" b="1" spc="300" dirty="0" smtClean="0">
              <a:solidFill>
                <a:srgbClr val="334B6C"/>
              </a:solidFill>
              <a:sym typeface="Arial" panose="020B0604020202020204" pitchFamily="34" charset="0"/>
            </a:endParaRPr>
          </a:p>
        </p:txBody>
      </p:sp>
      <p:grpSp>
        <p:nvGrpSpPr>
          <p:cNvPr id="24" name="组合 23"/>
          <p:cNvGrpSpPr/>
          <p:nvPr/>
        </p:nvGrpSpPr>
        <p:grpSpPr>
          <a:xfrm>
            <a:off x="674370" y="1330960"/>
            <a:ext cx="4678045" cy="655320"/>
            <a:chOff x="750" y="1736"/>
            <a:chExt cx="7367" cy="1032"/>
          </a:xfrm>
        </p:grpSpPr>
        <p:sp>
          <p:nvSpPr>
            <p:cNvPr id="14" name="矩形 13"/>
            <p:cNvSpPr/>
            <p:nvPr/>
          </p:nvSpPr>
          <p:spPr>
            <a:xfrm>
              <a:off x="3990" y="2089"/>
              <a:ext cx="291" cy="679"/>
            </a:xfrm>
            <a:prstGeom prst="rect">
              <a:avLst/>
            </a:prstGeom>
          </p:spPr>
          <p:txBody>
            <a:bodyPr wrap="none">
              <a:spAutoFit/>
            </a:bodyPr>
            <a:lstStyle/>
            <a:p>
              <a:endParaRPr lang="zh-CN" sz="2200" b="1" dirty="0">
                <a:solidFill>
                  <a:srgbClr val="334B6C"/>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8" name="矩形 17"/>
            <p:cNvSpPr/>
            <p:nvPr/>
          </p:nvSpPr>
          <p:spPr>
            <a:xfrm>
              <a:off x="750" y="1736"/>
              <a:ext cx="7367" cy="533"/>
            </a:xfrm>
            <a:prstGeom prst="rect">
              <a:avLst/>
            </a:prstGeom>
          </p:spPr>
          <p:txBody>
            <a:bodyPr wrap="square">
              <a:spAutoFit/>
            </a:bodyPr>
            <a:lstStyle/>
            <a:p>
              <a:endParaRPr lang="zh-CN" altLang="en-US" sz="16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grpSp>
      <p:grpSp>
        <p:nvGrpSpPr>
          <p:cNvPr id="23" name="组合 22"/>
          <p:cNvGrpSpPr/>
          <p:nvPr/>
        </p:nvGrpSpPr>
        <p:grpSpPr>
          <a:xfrm>
            <a:off x="5837458" y="688340"/>
            <a:ext cx="5285105" cy="5071110"/>
            <a:chOff x="3912" y="3810"/>
            <a:chExt cx="8323" cy="7986"/>
          </a:xfrm>
        </p:grpSpPr>
        <p:grpSp>
          <p:nvGrpSpPr>
            <p:cNvPr id="12" name="组合 11"/>
            <p:cNvGrpSpPr/>
            <p:nvPr/>
          </p:nvGrpSpPr>
          <p:grpSpPr>
            <a:xfrm>
              <a:off x="3912" y="8410"/>
              <a:ext cx="8068" cy="3386"/>
              <a:chOff x="3912" y="8410"/>
              <a:chExt cx="8068" cy="3386"/>
            </a:xfrm>
          </p:grpSpPr>
          <p:grpSp>
            <p:nvGrpSpPr>
              <p:cNvPr id="48" name="组合 47"/>
              <p:cNvGrpSpPr/>
              <p:nvPr/>
            </p:nvGrpSpPr>
            <p:grpSpPr>
              <a:xfrm>
                <a:off x="4618" y="8410"/>
                <a:ext cx="3574" cy="850"/>
                <a:chOff x="11026" y="4556"/>
                <a:chExt cx="3574" cy="850"/>
              </a:xfrm>
            </p:grpSpPr>
            <p:sp>
              <p:nvSpPr>
                <p:cNvPr id="39" name="文本框 38"/>
                <p:cNvSpPr txBox="1"/>
                <p:nvPr/>
              </p:nvSpPr>
              <p:spPr>
                <a:xfrm>
                  <a:off x="12265" y="4635"/>
                  <a:ext cx="2335" cy="628"/>
                </a:xfrm>
                <a:prstGeom prst="rect">
                  <a:avLst/>
                </a:prstGeom>
                <a:noFill/>
              </p:spPr>
              <p:txBody>
                <a:bodyPr wrap="square" rtlCol="0">
                  <a:spAutoFit/>
                </a:bodyPr>
                <a:lstStyle/>
                <a:p>
                  <a:pPr algn="dist"/>
                  <a:r>
                    <a:rPr lang="zh-CN" altLang="en-US" sz="2000" b="1">
                      <a:solidFill>
                        <a:schemeClr val="bg1"/>
                      </a:solidFill>
                    </a:rPr>
                    <a:t>防范措施</a:t>
                  </a:r>
                </a:p>
              </p:txBody>
            </p:sp>
            <p:sp>
              <p:nvSpPr>
                <p:cNvPr id="30" name="işliḋê"/>
                <p:cNvSpPr/>
                <p:nvPr/>
              </p:nvSpPr>
              <p:spPr bwMode="auto">
                <a:xfrm>
                  <a:off x="11026" y="4556"/>
                  <a:ext cx="850" cy="850"/>
                </a:xfrm>
                <a:custGeom>
                  <a:avLst/>
                  <a:gdLst>
                    <a:gd name="T0" fmla="*/ 347 w 347"/>
                    <a:gd name="T1" fmla="*/ 165 h 329"/>
                    <a:gd name="T2" fmla="*/ 319 w 347"/>
                    <a:gd name="T3" fmla="*/ 214 h 329"/>
                    <a:gd name="T4" fmla="*/ 314 w 347"/>
                    <a:gd name="T5" fmla="*/ 269 h 329"/>
                    <a:gd name="T6" fmla="*/ 264 w 347"/>
                    <a:gd name="T7" fmla="*/ 291 h 329"/>
                    <a:gd name="T8" fmla="*/ 226 w 347"/>
                    <a:gd name="T9" fmla="*/ 329 h 329"/>
                    <a:gd name="T10" fmla="*/ 171 w 347"/>
                    <a:gd name="T11" fmla="*/ 318 h 329"/>
                    <a:gd name="T12" fmla="*/ 121 w 347"/>
                    <a:gd name="T13" fmla="*/ 329 h 329"/>
                    <a:gd name="T14" fmla="*/ 83 w 347"/>
                    <a:gd name="T15" fmla="*/ 291 h 329"/>
                    <a:gd name="T16" fmla="*/ 33 w 347"/>
                    <a:gd name="T17" fmla="*/ 269 h 329"/>
                    <a:gd name="T18" fmla="*/ 28 w 347"/>
                    <a:gd name="T19" fmla="*/ 214 h 329"/>
                    <a:gd name="T20" fmla="*/ 0 w 347"/>
                    <a:gd name="T21" fmla="*/ 165 h 329"/>
                    <a:gd name="T22" fmla="*/ 28 w 347"/>
                    <a:gd name="T23" fmla="*/ 121 h 329"/>
                    <a:gd name="T24" fmla="*/ 33 w 347"/>
                    <a:gd name="T25" fmla="*/ 66 h 329"/>
                    <a:gd name="T26" fmla="*/ 83 w 347"/>
                    <a:gd name="T27" fmla="*/ 44 h 329"/>
                    <a:gd name="T28" fmla="*/ 121 w 347"/>
                    <a:gd name="T29" fmla="*/ 0 h 329"/>
                    <a:gd name="T30" fmla="*/ 171 w 347"/>
                    <a:gd name="T31" fmla="*/ 11 h 329"/>
                    <a:gd name="T32" fmla="*/ 226 w 347"/>
                    <a:gd name="T33" fmla="*/ 0 h 329"/>
                    <a:gd name="T34" fmla="*/ 264 w 347"/>
                    <a:gd name="T35" fmla="*/ 44 h 329"/>
                    <a:gd name="T36" fmla="*/ 314 w 347"/>
                    <a:gd name="T37" fmla="*/ 66 h 329"/>
                    <a:gd name="T38" fmla="*/ 319 w 347"/>
                    <a:gd name="T39" fmla="*/ 121 h 329"/>
                    <a:gd name="T40" fmla="*/ 347 w 347"/>
                    <a:gd name="T41" fmla="*/ 165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47" h="329">
                      <a:moveTo>
                        <a:pt x="347" y="165"/>
                      </a:moveTo>
                      <a:lnTo>
                        <a:pt x="319" y="214"/>
                      </a:lnTo>
                      <a:lnTo>
                        <a:pt x="314" y="269"/>
                      </a:lnTo>
                      <a:lnTo>
                        <a:pt x="264" y="291"/>
                      </a:lnTo>
                      <a:lnTo>
                        <a:pt x="226" y="329"/>
                      </a:lnTo>
                      <a:lnTo>
                        <a:pt x="171" y="318"/>
                      </a:lnTo>
                      <a:lnTo>
                        <a:pt x="121" y="329"/>
                      </a:lnTo>
                      <a:lnTo>
                        <a:pt x="83" y="291"/>
                      </a:lnTo>
                      <a:lnTo>
                        <a:pt x="33" y="269"/>
                      </a:lnTo>
                      <a:lnTo>
                        <a:pt x="28" y="214"/>
                      </a:lnTo>
                      <a:lnTo>
                        <a:pt x="0" y="165"/>
                      </a:lnTo>
                      <a:lnTo>
                        <a:pt x="28" y="121"/>
                      </a:lnTo>
                      <a:lnTo>
                        <a:pt x="33" y="66"/>
                      </a:lnTo>
                      <a:lnTo>
                        <a:pt x="83" y="44"/>
                      </a:lnTo>
                      <a:lnTo>
                        <a:pt x="121" y="0"/>
                      </a:lnTo>
                      <a:lnTo>
                        <a:pt x="171" y="11"/>
                      </a:lnTo>
                      <a:lnTo>
                        <a:pt x="226" y="0"/>
                      </a:lnTo>
                      <a:lnTo>
                        <a:pt x="264" y="44"/>
                      </a:lnTo>
                      <a:lnTo>
                        <a:pt x="314" y="66"/>
                      </a:lnTo>
                      <a:lnTo>
                        <a:pt x="319" y="121"/>
                      </a:lnTo>
                      <a:lnTo>
                        <a:pt x="347" y="165"/>
                      </a:lnTo>
                      <a:close/>
                    </a:path>
                  </a:pathLst>
                </a:custGeom>
                <a:noFill/>
                <a:ln w="63500">
                  <a:solidFill>
                    <a:schemeClr val="bg1"/>
                  </a:solidFill>
                </a:ln>
                <a:effectLst>
                  <a:softEdge rad="0"/>
                </a:effectLst>
              </p:spPr>
              <p:txBody>
                <a:bodyPr anchor="ctr"/>
                <a:lstStyle/>
                <a:p>
                  <a:pPr algn="ctr"/>
                  <a:endParaRPr/>
                </a:p>
              </p:txBody>
            </p:sp>
          </p:grpSp>
          <p:sp>
            <p:nvSpPr>
              <p:cNvPr id="58" name="文本框 57"/>
              <p:cNvSpPr txBox="1"/>
              <p:nvPr/>
            </p:nvSpPr>
            <p:spPr>
              <a:xfrm>
                <a:off x="3912" y="9251"/>
                <a:ext cx="8068" cy="2545"/>
              </a:xfrm>
              <a:prstGeom prst="rect">
                <a:avLst/>
              </a:prstGeom>
              <a:noFill/>
            </p:spPr>
            <p:txBody>
              <a:bodyPr wrap="square" rtlCol="0">
                <a:spAutoFit/>
              </a:bodyPr>
              <a:lstStyle/>
              <a:p>
                <a:pPr fontAlgn="auto">
                  <a:lnSpc>
                    <a:spcPct val="150000"/>
                  </a:lnSpc>
                </a:pPr>
                <a:r>
                  <a:rPr lang="zh-CN" altLang="en-US" dirty="0" smtClean="0"/>
                  <a:t>改进发明</a:t>
                </a:r>
                <a:endParaRPr lang="en-US" altLang="zh-CN" dirty="0" smtClean="0"/>
              </a:p>
              <a:p>
                <a:pPr fontAlgn="auto">
                  <a:lnSpc>
                    <a:spcPct val="150000"/>
                  </a:lnSpc>
                </a:pPr>
                <a:r>
                  <a:rPr lang="zh-CN" altLang="en-US" sz="1600" dirty="0" smtClean="0"/>
                  <a:t>对已有的方法或发明所提出的创造性的变革，不改变本身特有特性，使产品获得新特性。</a:t>
                </a:r>
                <a:endParaRPr lang="en-US" altLang="zh-CN" sz="1600" dirty="0" smtClean="0"/>
              </a:p>
              <a:p>
                <a:pPr fontAlgn="auto">
                  <a:lnSpc>
                    <a:spcPct val="150000"/>
                  </a:lnSpc>
                </a:pPr>
                <a:r>
                  <a:rPr lang="zh-CN" altLang="en-US" sz="1600" dirty="0" smtClean="0"/>
                  <a:t>如将黑白电视改进为彩色电视。</a:t>
                </a:r>
                <a:endParaRPr lang="zh-CN" altLang="en-US" sz="1600" dirty="0"/>
              </a:p>
            </p:txBody>
          </p:sp>
        </p:grpSp>
        <p:grpSp>
          <p:nvGrpSpPr>
            <p:cNvPr id="7" name="组合 6"/>
            <p:cNvGrpSpPr/>
            <p:nvPr/>
          </p:nvGrpSpPr>
          <p:grpSpPr>
            <a:xfrm>
              <a:off x="3934" y="3810"/>
              <a:ext cx="8301" cy="3648"/>
              <a:chOff x="3934" y="3810"/>
              <a:chExt cx="8301" cy="3648"/>
            </a:xfrm>
          </p:grpSpPr>
          <p:grpSp>
            <p:nvGrpSpPr>
              <p:cNvPr id="22" name="组合 21"/>
              <p:cNvGrpSpPr/>
              <p:nvPr/>
            </p:nvGrpSpPr>
            <p:grpSpPr>
              <a:xfrm>
                <a:off x="4044" y="3810"/>
                <a:ext cx="4866" cy="804"/>
                <a:chOff x="2218" y="4580"/>
                <a:chExt cx="4866" cy="804"/>
              </a:xfrm>
            </p:grpSpPr>
            <p:grpSp>
              <p:nvGrpSpPr>
                <p:cNvPr id="20" name="组合 19"/>
                <p:cNvGrpSpPr/>
                <p:nvPr/>
              </p:nvGrpSpPr>
              <p:grpSpPr>
                <a:xfrm>
                  <a:off x="2218" y="4580"/>
                  <a:ext cx="4866" cy="804"/>
                  <a:chOff x="1809" y="6319"/>
                  <a:chExt cx="4866" cy="804"/>
                </a:xfrm>
              </p:grpSpPr>
              <p:sp>
                <p:nvSpPr>
                  <p:cNvPr id="19" name="圆角矩形 18"/>
                  <p:cNvSpPr/>
                  <p:nvPr/>
                </p:nvSpPr>
                <p:spPr>
                  <a:xfrm>
                    <a:off x="1809" y="6319"/>
                    <a:ext cx="4866" cy="804"/>
                  </a:xfrm>
                  <a:prstGeom prst="roundRect">
                    <a:avLst/>
                  </a:prstGeom>
                  <a:solidFill>
                    <a:srgbClr val="58B6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zh-CN" altLang="en-US" sz="2000" b="1" dirty="0">
                        <a:solidFill>
                          <a:schemeClr val="bg1"/>
                        </a:solidFill>
                      </a:rPr>
                      <a:t>发明的类型</a:t>
                    </a:r>
                  </a:p>
                </p:txBody>
              </p:sp>
              <p:sp>
                <p:nvSpPr>
                  <p:cNvPr id="55" name="iconfont-10381-5077711"/>
                  <p:cNvSpPr/>
                  <p:nvPr/>
                </p:nvSpPr>
                <p:spPr bwMode="auto">
                  <a:xfrm>
                    <a:off x="2565" y="6508"/>
                    <a:ext cx="472" cy="472"/>
                  </a:xfrm>
                  <a:custGeom>
                    <a:avLst/>
                    <a:gdLst>
                      <a:gd name="T0" fmla="*/ 4605 w 8874"/>
                      <a:gd name="T1" fmla="*/ 0 h 8874"/>
                      <a:gd name="T2" fmla="*/ 661 w 8874"/>
                      <a:gd name="T3" fmla="*/ 2635 h 8874"/>
                      <a:gd name="T4" fmla="*/ 1587 w 8874"/>
                      <a:gd name="T5" fmla="*/ 7287 h 8874"/>
                      <a:gd name="T6" fmla="*/ 6239 w 8874"/>
                      <a:gd name="T7" fmla="*/ 8213 h 8874"/>
                      <a:gd name="T8" fmla="*/ 8874 w 8874"/>
                      <a:gd name="T9" fmla="*/ 4269 h 8874"/>
                      <a:gd name="T10" fmla="*/ 4605 w 8874"/>
                      <a:gd name="T11" fmla="*/ 0 h 8874"/>
                      <a:gd name="T12" fmla="*/ 4605 w 8874"/>
                      <a:gd name="T13" fmla="*/ 6637 h 8874"/>
                      <a:gd name="T14" fmla="*/ 4167 w 8874"/>
                      <a:gd name="T15" fmla="*/ 6345 h 8874"/>
                      <a:gd name="T16" fmla="*/ 4270 w 8874"/>
                      <a:gd name="T17" fmla="*/ 5829 h 8874"/>
                      <a:gd name="T18" fmla="*/ 4786 w 8874"/>
                      <a:gd name="T19" fmla="*/ 5726 h 8874"/>
                      <a:gd name="T20" fmla="*/ 5079 w 8874"/>
                      <a:gd name="T21" fmla="*/ 6163 h 8874"/>
                      <a:gd name="T22" fmla="*/ 4605 w 8874"/>
                      <a:gd name="T23" fmla="*/ 6637 h 8874"/>
                      <a:gd name="T24" fmla="*/ 4842 w 8874"/>
                      <a:gd name="T25" fmla="*/ 4717 h 8874"/>
                      <a:gd name="T26" fmla="*/ 4605 w 8874"/>
                      <a:gd name="T27" fmla="*/ 5191 h 8874"/>
                      <a:gd name="T28" fmla="*/ 4368 w 8874"/>
                      <a:gd name="T29" fmla="*/ 4717 h 8874"/>
                      <a:gd name="T30" fmla="*/ 4131 w 8874"/>
                      <a:gd name="T31" fmla="*/ 2611 h 8874"/>
                      <a:gd name="T32" fmla="*/ 4605 w 8874"/>
                      <a:gd name="T33" fmla="*/ 2138 h 8874"/>
                      <a:gd name="T34" fmla="*/ 5079 w 8874"/>
                      <a:gd name="T35" fmla="*/ 2611 h 8874"/>
                      <a:gd name="T36" fmla="*/ 4842 w 8874"/>
                      <a:gd name="T37" fmla="*/ 4717 h 88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874" h="8874">
                        <a:moveTo>
                          <a:pt x="4605" y="0"/>
                        </a:moveTo>
                        <a:cubicBezTo>
                          <a:pt x="2878" y="0"/>
                          <a:pt x="1322" y="1040"/>
                          <a:pt x="661" y="2635"/>
                        </a:cubicBezTo>
                        <a:cubicBezTo>
                          <a:pt x="0" y="4230"/>
                          <a:pt x="366" y="6066"/>
                          <a:pt x="1587" y="7287"/>
                        </a:cubicBezTo>
                        <a:cubicBezTo>
                          <a:pt x="2808" y="8508"/>
                          <a:pt x="4644" y="8874"/>
                          <a:pt x="6239" y="8213"/>
                        </a:cubicBezTo>
                        <a:cubicBezTo>
                          <a:pt x="7834" y="7552"/>
                          <a:pt x="8874" y="5996"/>
                          <a:pt x="8874" y="4269"/>
                        </a:cubicBezTo>
                        <a:cubicBezTo>
                          <a:pt x="8874" y="1911"/>
                          <a:pt x="6963" y="0"/>
                          <a:pt x="4605" y="0"/>
                        </a:cubicBezTo>
                        <a:close/>
                        <a:moveTo>
                          <a:pt x="4605" y="6637"/>
                        </a:moveTo>
                        <a:cubicBezTo>
                          <a:pt x="4413" y="6637"/>
                          <a:pt x="4241" y="6522"/>
                          <a:pt x="4167" y="6345"/>
                        </a:cubicBezTo>
                        <a:cubicBezTo>
                          <a:pt x="4094" y="6168"/>
                          <a:pt x="4135" y="5964"/>
                          <a:pt x="4270" y="5829"/>
                        </a:cubicBezTo>
                        <a:cubicBezTo>
                          <a:pt x="4406" y="5693"/>
                          <a:pt x="4609" y="5653"/>
                          <a:pt x="4786" y="5726"/>
                        </a:cubicBezTo>
                        <a:cubicBezTo>
                          <a:pt x="4963" y="5799"/>
                          <a:pt x="5079" y="5972"/>
                          <a:pt x="5079" y="6163"/>
                        </a:cubicBezTo>
                        <a:cubicBezTo>
                          <a:pt x="5079" y="6425"/>
                          <a:pt x="4867" y="6637"/>
                          <a:pt x="4605" y="6637"/>
                        </a:cubicBezTo>
                        <a:close/>
                        <a:moveTo>
                          <a:pt x="4842" y="4717"/>
                        </a:moveTo>
                        <a:cubicBezTo>
                          <a:pt x="4842" y="4979"/>
                          <a:pt x="4733" y="5191"/>
                          <a:pt x="4605" y="5191"/>
                        </a:cubicBezTo>
                        <a:cubicBezTo>
                          <a:pt x="4477" y="5191"/>
                          <a:pt x="4368" y="4979"/>
                          <a:pt x="4368" y="4717"/>
                        </a:cubicBezTo>
                        <a:lnTo>
                          <a:pt x="4131" y="2611"/>
                        </a:lnTo>
                        <a:cubicBezTo>
                          <a:pt x="4131" y="2350"/>
                          <a:pt x="4343" y="2138"/>
                          <a:pt x="4605" y="2138"/>
                        </a:cubicBezTo>
                        <a:cubicBezTo>
                          <a:pt x="4867" y="2138"/>
                          <a:pt x="5079" y="2350"/>
                          <a:pt x="5079" y="2611"/>
                        </a:cubicBezTo>
                        <a:lnTo>
                          <a:pt x="4842" y="4717"/>
                        </a:lnTo>
                        <a:close/>
                      </a:path>
                    </a:pathLst>
                  </a:custGeom>
                  <a:solidFill>
                    <a:srgbClr val="58B6E5"/>
                  </a:solidFill>
                  <a:ln>
                    <a:noFill/>
                  </a:ln>
                </p:spPr>
              </p:sp>
            </p:grpSp>
            <p:sp>
              <p:nvSpPr>
                <p:cNvPr id="21" name="文本框 20"/>
                <p:cNvSpPr txBox="1"/>
                <p:nvPr/>
              </p:nvSpPr>
              <p:spPr>
                <a:xfrm>
                  <a:off x="4031" y="4637"/>
                  <a:ext cx="2335" cy="630"/>
                </a:xfrm>
                <a:prstGeom prst="rect">
                  <a:avLst/>
                </a:prstGeom>
                <a:noFill/>
              </p:spPr>
              <p:txBody>
                <a:bodyPr wrap="square" rtlCol="0">
                  <a:spAutoFit/>
                </a:bodyPr>
                <a:lstStyle/>
                <a:p>
                  <a:pPr algn="dist"/>
                  <a:endParaRPr lang="zh-CN" altLang="en-US" sz="2000" b="1" dirty="0">
                    <a:solidFill>
                      <a:schemeClr val="bg1"/>
                    </a:solidFill>
                  </a:endParaRPr>
                </a:p>
              </p:txBody>
            </p:sp>
          </p:grpSp>
          <p:sp>
            <p:nvSpPr>
              <p:cNvPr id="50" name="文本框 49"/>
              <p:cNvSpPr txBox="1"/>
              <p:nvPr/>
            </p:nvSpPr>
            <p:spPr>
              <a:xfrm>
                <a:off x="3934" y="4933"/>
                <a:ext cx="8279" cy="719"/>
              </a:xfrm>
              <a:prstGeom prst="rect">
                <a:avLst/>
              </a:prstGeom>
              <a:noFill/>
            </p:spPr>
            <p:txBody>
              <a:bodyPr wrap="square" rtlCol="0">
                <a:spAutoFit/>
              </a:bodyPr>
              <a:lstStyle/>
              <a:p>
                <a:pPr fontAlgn="auto">
                  <a:lnSpc>
                    <a:spcPct val="150000"/>
                  </a:lnSpc>
                </a:pPr>
                <a:r>
                  <a:rPr lang="zh-CN" altLang="en-US" dirty="0" smtClean="0"/>
                  <a:t>产品发明</a:t>
                </a:r>
                <a:endParaRPr lang="zh-CN" altLang="en-US" dirty="0"/>
              </a:p>
            </p:txBody>
          </p:sp>
          <p:sp>
            <p:nvSpPr>
              <p:cNvPr id="59" name="文本框 58"/>
              <p:cNvSpPr txBox="1"/>
              <p:nvPr/>
            </p:nvSpPr>
            <p:spPr>
              <a:xfrm>
                <a:off x="3952" y="5740"/>
                <a:ext cx="8279" cy="1309"/>
              </a:xfrm>
              <a:prstGeom prst="rect">
                <a:avLst/>
              </a:prstGeom>
              <a:noFill/>
            </p:spPr>
            <p:txBody>
              <a:bodyPr wrap="square" rtlCol="0">
                <a:spAutoFit/>
              </a:bodyPr>
              <a:lstStyle/>
              <a:p>
                <a:pPr fontAlgn="auto">
                  <a:lnSpc>
                    <a:spcPct val="150000"/>
                  </a:lnSpc>
                </a:pPr>
                <a:r>
                  <a:rPr lang="zh-CN" altLang="en-US" sz="1600" dirty="0" smtClean="0"/>
                  <a:t>通过人的智力劳动、人工制造的各种新制品，如：机器设备、物质材料等。</a:t>
                </a:r>
                <a:endParaRPr lang="zh-CN" altLang="en-US" sz="1600" dirty="0"/>
              </a:p>
            </p:txBody>
          </p:sp>
          <p:sp>
            <p:nvSpPr>
              <p:cNvPr id="4" name="文本框 3"/>
              <p:cNvSpPr txBox="1"/>
              <p:nvPr/>
            </p:nvSpPr>
            <p:spPr>
              <a:xfrm>
                <a:off x="3956" y="6864"/>
                <a:ext cx="8279" cy="594"/>
              </a:xfrm>
              <a:prstGeom prst="rect">
                <a:avLst/>
              </a:prstGeom>
              <a:noFill/>
            </p:spPr>
            <p:txBody>
              <a:bodyPr wrap="square" rtlCol="0">
                <a:spAutoFit/>
              </a:bodyPr>
              <a:lstStyle/>
              <a:p>
                <a:pPr fontAlgn="auto">
                  <a:lnSpc>
                    <a:spcPct val="150000"/>
                  </a:lnSpc>
                </a:pPr>
                <a:endParaRPr lang="zh-CN" altLang="en-US" sz="1400" dirty="0"/>
              </a:p>
            </p:txBody>
          </p:sp>
        </p:grpSp>
      </p:grpSp>
      <p:sp>
        <p:nvSpPr>
          <p:cNvPr id="3" name="TextBox 2"/>
          <p:cNvSpPr txBox="1"/>
          <p:nvPr/>
        </p:nvSpPr>
        <p:spPr>
          <a:xfrm>
            <a:off x="562708" y="1330960"/>
            <a:ext cx="4789707" cy="646331"/>
          </a:xfrm>
          <a:prstGeom prst="rect">
            <a:avLst/>
          </a:prstGeom>
          <a:noFill/>
        </p:spPr>
        <p:txBody>
          <a:bodyPr wrap="square" rtlCol="0">
            <a:spAutoFit/>
          </a:bodyPr>
          <a:lstStyle/>
          <a:p>
            <a:r>
              <a:rPr lang="zh-CN" altLang="en-US" dirty="0" smtClean="0"/>
              <a:t>提到发明，你想到了什么？新机器、飞机、汽车</a:t>
            </a:r>
            <a:r>
              <a:rPr lang="en-US" altLang="zh-CN" dirty="0" smtClean="0"/>
              <a:t>…………………….</a:t>
            </a:r>
            <a:endParaRPr lang="zh-CN" altLang="en-US" dirty="0"/>
          </a:p>
        </p:txBody>
      </p:sp>
      <p:sp>
        <p:nvSpPr>
          <p:cNvPr id="6" name="TextBox 5"/>
          <p:cNvSpPr txBox="1"/>
          <p:nvPr/>
        </p:nvSpPr>
        <p:spPr>
          <a:xfrm>
            <a:off x="5952149" y="2816225"/>
            <a:ext cx="4858288" cy="1107996"/>
          </a:xfrm>
          <a:prstGeom prst="rect">
            <a:avLst/>
          </a:prstGeom>
          <a:noFill/>
        </p:spPr>
        <p:txBody>
          <a:bodyPr wrap="square" rtlCol="0">
            <a:spAutoFit/>
          </a:bodyPr>
          <a:lstStyle/>
          <a:p>
            <a:r>
              <a:rPr lang="zh-CN" altLang="en-US" dirty="0" smtClean="0"/>
              <a:t>方法发明</a:t>
            </a:r>
            <a:endParaRPr lang="en-US" altLang="zh-CN" dirty="0" smtClean="0"/>
          </a:p>
          <a:p>
            <a:endParaRPr lang="en-US" altLang="zh-CN" sz="1600" dirty="0" smtClean="0"/>
          </a:p>
          <a:p>
            <a:r>
              <a:rPr lang="zh-CN" altLang="en-US" sz="1600" dirty="0" smtClean="0"/>
              <a:t>制造某种产品或生成某种物质所使用的特殊手段或步骤。如：人工和成胰岛素、生物育种等方法。</a:t>
            </a:r>
            <a:endParaRPr lang="zh-CN" altLang="en-US" sz="1600" dirty="0"/>
          </a:p>
        </p:txBody>
      </p:sp>
    </p:spTree>
    <p:custDataLst>
      <p:tags r:id="rId1"/>
    </p:custDataLst>
    <p:extLst>
      <p:ext uri="{BB962C8B-B14F-4D97-AF65-F5344CB8AC3E}">
        <p14:creationId xmlns:p14="http://schemas.microsoft.com/office/powerpoint/2010/main" val="14070511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pic>
        <p:nvPicPr>
          <p:cNvPr id="5" name="图片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33538" y="2558415"/>
            <a:ext cx="4217670" cy="4217670"/>
          </a:xfrm>
          <a:prstGeom prst="rect">
            <a:avLst/>
          </a:prstGeom>
        </p:spPr>
      </p:pic>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en-US" altLang="zh-CN" sz="2200" b="1" spc="300" dirty="0" smtClean="0">
                <a:solidFill>
                  <a:srgbClr val="334B6C"/>
                </a:solidFill>
                <a:sym typeface="Arial" panose="020B0604020202020204" pitchFamily="34" charset="0"/>
              </a:rPr>
              <a:t>2</a:t>
            </a:r>
            <a:r>
              <a:rPr lang="zh-CN" altLang="en-US" sz="2200" b="1" spc="300" dirty="0" smtClean="0">
                <a:solidFill>
                  <a:srgbClr val="334B6C"/>
                </a:solidFill>
                <a:sym typeface="Arial" panose="020B0604020202020204" pitchFamily="34" charset="0"/>
              </a:rPr>
              <a:t>、实用新型</a:t>
            </a:r>
            <a:endParaRPr lang="en-US" altLang="zh-CN" sz="2200" b="1" spc="300" dirty="0" smtClean="0">
              <a:solidFill>
                <a:srgbClr val="334B6C"/>
              </a:solidFill>
              <a:sym typeface="Arial" panose="020B0604020202020204" pitchFamily="34" charset="0"/>
            </a:endParaRPr>
          </a:p>
        </p:txBody>
      </p:sp>
      <p:grpSp>
        <p:nvGrpSpPr>
          <p:cNvPr id="24" name="组合 23"/>
          <p:cNvGrpSpPr/>
          <p:nvPr/>
        </p:nvGrpSpPr>
        <p:grpSpPr>
          <a:xfrm>
            <a:off x="674370" y="1330960"/>
            <a:ext cx="4678045" cy="655320"/>
            <a:chOff x="750" y="1736"/>
            <a:chExt cx="7367" cy="1032"/>
          </a:xfrm>
        </p:grpSpPr>
        <p:sp>
          <p:nvSpPr>
            <p:cNvPr id="14" name="矩形 13"/>
            <p:cNvSpPr/>
            <p:nvPr/>
          </p:nvSpPr>
          <p:spPr>
            <a:xfrm>
              <a:off x="3990" y="2089"/>
              <a:ext cx="291" cy="679"/>
            </a:xfrm>
            <a:prstGeom prst="rect">
              <a:avLst/>
            </a:prstGeom>
          </p:spPr>
          <p:txBody>
            <a:bodyPr wrap="none">
              <a:spAutoFit/>
            </a:bodyPr>
            <a:lstStyle/>
            <a:p>
              <a:endParaRPr lang="zh-CN" sz="2200" b="1" dirty="0">
                <a:solidFill>
                  <a:srgbClr val="334B6C"/>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8" name="矩形 17"/>
            <p:cNvSpPr/>
            <p:nvPr/>
          </p:nvSpPr>
          <p:spPr>
            <a:xfrm>
              <a:off x="750" y="1736"/>
              <a:ext cx="7367" cy="533"/>
            </a:xfrm>
            <a:prstGeom prst="rect">
              <a:avLst/>
            </a:prstGeom>
          </p:spPr>
          <p:txBody>
            <a:bodyPr wrap="square">
              <a:spAutoFit/>
            </a:bodyPr>
            <a:lstStyle/>
            <a:p>
              <a:endParaRPr lang="zh-CN" altLang="en-US" sz="16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grpSp>
      <p:grpSp>
        <p:nvGrpSpPr>
          <p:cNvPr id="23" name="组合 22"/>
          <p:cNvGrpSpPr/>
          <p:nvPr/>
        </p:nvGrpSpPr>
        <p:grpSpPr>
          <a:xfrm>
            <a:off x="5846763" y="702310"/>
            <a:ext cx="5340985" cy="4378325"/>
            <a:chOff x="3912" y="3810"/>
            <a:chExt cx="8411" cy="6895"/>
          </a:xfrm>
        </p:grpSpPr>
        <p:sp>
          <p:nvSpPr>
            <p:cNvPr id="58" name="文本框 57"/>
            <p:cNvSpPr txBox="1"/>
            <p:nvPr/>
          </p:nvSpPr>
          <p:spPr>
            <a:xfrm>
              <a:off x="3912" y="9251"/>
              <a:ext cx="8068" cy="1454"/>
            </a:xfrm>
            <a:prstGeom prst="rect">
              <a:avLst/>
            </a:prstGeom>
            <a:noFill/>
          </p:spPr>
          <p:txBody>
            <a:bodyPr wrap="square" rtlCol="0">
              <a:spAutoFit/>
            </a:bodyPr>
            <a:lstStyle/>
            <a:p>
              <a:pPr marL="285750" indent="-285750" fontAlgn="auto">
                <a:lnSpc>
                  <a:spcPct val="150000"/>
                </a:lnSpc>
                <a:buFont typeface="Arial" panose="020B0604020202020204" pitchFamily="34" charset="0"/>
                <a:buChar char="•"/>
              </a:pPr>
              <a:endParaRPr lang="en-US" altLang="zh-CN" dirty="0" smtClean="0"/>
            </a:p>
            <a:p>
              <a:pPr marL="285750" indent="-285750" fontAlgn="auto">
                <a:lnSpc>
                  <a:spcPct val="150000"/>
                </a:lnSpc>
                <a:buFont typeface="Arial" panose="020B0604020202020204" pitchFamily="34" charset="0"/>
                <a:buChar char="•"/>
              </a:pPr>
              <a:r>
                <a:rPr lang="en-US" altLang="zh-CN" dirty="0"/>
                <a:t> </a:t>
              </a:r>
              <a:r>
                <a:rPr lang="zh-CN" altLang="en-US" dirty="0" smtClean="0"/>
                <a:t>实用新型的创造性水平要低于发明。</a:t>
              </a:r>
              <a:endParaRPr lang="zh-CN" altLang="en-US" dirty="0"/>
            </a:p>
          </p:txBody>
        </p:sp>
        <p:grpSp>
          <p:nvGrpSpPr>
            <p:cNvPr id="7" name="组合 6"/>
            <p:cNvGrpSpPr/>
            <p:nvPr/>
          </p:nvGrpSpPr>
          <p:grpSpPr>
            <a:xfrm>
              <a:off x="3952" y="3810"/>
              <a:ext cx="8371" cy="5789"/>
              <a:chOff x="3952" y="3810"/>
              <a:chExt cx="8371" cy="5789"/>
            </a:xfrm>
          </p:grpSpPr>
          <p:grpSp>
            <p:nvGrpSpPr>
              <p:cNvPr id="22" name="组合 21"/>
              <p:cNvGrpSpPr/>
              <p:nvPr/>
            </p:nvGrpSpPr>
            <p:grpSpPr>
              <a:xfrm>
                <a:off x="4044" y="3810"/>
                <a:ext cx="4866" cy="804"/>
                <a:chOff x="2218" y="4580"/>
                <a:chExt cx="4866" cy="804"/>
              </a:xfrm>
            </p:grpSpPr>
            <p:sp>
              <p:nvSpPr>
                <p:cNvPr id="19" name="圆角矩形 18"/>
                <p:cNvSpPr/>
                <p:nvPr/>
              </p:nvSpPr>
              <p:spPr>
                <a:xfrm>
                  <a:off x="2218" y="4580"/>
                  <a:ext cx="4866" cy="804"/>
                </a:xfrm>
                <a:prstGeom prst="roundRect">
                  <a:avLst/>
                </a:prstGeom>
                <a:solidFill>
                  <a:srgbClr val="58B6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t>与发明的区别</a:t>
                  </a:r>
                  <a:endParaRPr lang="zh-CN" altLang="en-US" dirty="0"/>
                </a:p>
              </p:txBody>
            </p:sp>
            <p:sp>
              <p:nvSpPr>
                <p:cNvPr id="21" name="文本框 20"/>
                <p:cNvSpPr txBox="1"/>
                <p:nvPr/>
              </p:nvSpPr>
              <p:spPr>
                <a:xfrm>
                  <a:off x="4031" y="4637"/>
                  <a:ext cx="2335" cy="628"/>
                </a:xfrm>
                <a:prstGeom prst="rect">
                  <a:avLst/>
                </a:prstGeom>
                <a:noFill/>
              </p:spPr>
              <p:txBody>
                <a:bodyPr wrap="square" rtlCol="0">
                  <a:spAutoFit/>
                </a:bodyPr>
                <a:lstStyle/>
                <a:p>
                  <a:pPr algn="dist"/>
                  <a:endParaRPr lang="zh-CN" altLang="en-US" sz="2000" b="1" dirty="0">
                    <a:solidFill>
                      <a:schemeClr val="bg1"/>
                    </a:solidFill>
                  </a:endParaRPr>
                </a:p>
              </p:txBody>
            </p:sp>
          </p:grpSp>
          <p:sp>
            <p:nvSpPr>
              <p:cNvPr id="50" name="文本框 49"/>
              <p:cNvSpPr txBox="1"/>
              <p:nvPr/>
            </p:nvSpPr>
            <p:spPr>
              <a:xfrm>
                <a:off x="4003" y="4873"/>
                <a:ext cx="8279" cy="4726"/>
              </a:xfrm>
              <a:prstGeom prst="rect">
                <a:avLst/>
              </a:prstGeom>
              <a:noFill/>
            </p:spPr>
            <p:txBody>
              <a:bodyPr wrap="square" rtlCol="0">
                <a:spAutoFit/>
              </a:bodyPr>
              <a:lstStyle/>
              <a:p>
                <a:pPr marL="285750" indent="-285750" fontAlgn="auto">
                  <a:lnSpc>
                    <a:spcPct val="150000"/>
                  </a:lnSpc>
                  <a:buFont typeface="Arial" panose="020B0604020202020204" pitchFamily="34" charset="0"/>
                  <a:buChar char="•"/>
                </a:pPr>
                <a:r>
                  <a:rPr lang="zh-CN" altLang="en-US" dirty="0" smtClean="0"/>
                  <a:t>实用新型必须使一种产品，发明既可以是产品，还可以是方法。</a:t>
                </a:r>
                <a:endParaRPr lang="en-US" altLang="zh-CN" dirty="0" smtClean="0"/>
              </a:p>
              <a:p>
                <a:pPr marL="285750" indent="-285750" fontAlgn="auto">
                  <a:lnSpc>
                    <a:spcPct val="150000"/>
                  </a:lnSpc>
                  <a:buFont typeface="Arial" panose="020B0604020202020204" pitchFamily="34" charset="0"/>
                  <a:buChar char="•"/>
                </a:pPr>
                <a:endParaRPr lang="en-US" altLang="zh-CN" dirty="0"/>
              </a:p>
              <a:p>
                <a:pPr marL="285750" indent="-285750" fontAlgn="auto">
                  <a:lnSpc>
                    <a:spcPct val="150000"/>
                  </a:lnSpc>
                  <a:buFont typeface="Arial" panose="020B0604020202020204" pitchFamily="34" charset="0"/>
                  <a:buChar char="•"/>
                </a:pPr>
                <a:r>
                  <a:rPr lang="zh-CN" altLang="en-US" dirty="0" smtClean="0"/>
                  <a:t>实用新型必须具有一定的形状、构造或者是二者的结合，只针对有固定形状和结构的制成品；发明对气体、液体或者颗粒固体物资都予以保护。</a:t>
                </a:r>
                <a:endParaRPr lang="zh-CN" altLang="en-US" dirty="0"/>
              </a:p>
            </p:txBody>
          </p:sp>
          <p:sp>
            <p:nvSpPr>
              <p:cNvPr id="59" name="文本框 58"/>
              <p:cNvSpPr txBox="1"/>
              <p:nvPr/>
            </p:nvSpPr>
            <p:spPr>
              <a:xfrm>
                <a:off x="3952" y="5740"/>
                <a:ext cx="8279" cy="594"/>
              </a:xfrm>
              <a:prstGeom prst="rect">
                <a:avLst/>
              </a:prstGeom>
              <a:noFill/>
            </p:spPr>
            <p:txBody>
              <a:bodyPr wrap="square" rtlCol="0">
                <a:spAutoFit/>
              </a:bodyPr>
              <a:lstStyle/>
              <a:p>
                <a:pPr marL="285750" indent="-285750" fontAlgn="auto">
                  <a:lnSpc>
                    <a:spcPct val="150000"/>
                  </a:lnSpc>
                  <a:buFont typeface="Arial" panose="020B0604020202020204" pitchFamily="34" charset="0"/>
                  <a:buChar char="•"/>
                </a:pPr>
                <a:endParaRPr lang="zh-CN" altLang="en-US" sz="1400" dirty="0"/>
              </a:p>
            </p:txBody>
          </p:sp>
          <p:sp>
            <p:nvSpPr>
              <p:cNvPr id="4" name="文本框 3"/>
              <p:cNvSpPr txBox="1"/>
              <p:nvPr/>
            </p:nvSpPr>
            <p:spPr>
              <a:xfrm>
                <a:off x="4044" y="6559"/>
                <a:ext cx="8279" cy="591"/>
              </a:xfrm>
              <a:prstGeom prst="rect">
                <a:avLst/>
              </a:prstGeom>
              <a:noFill/>
            </p:spPr>
            <p:txBody>
              <a:bodyPr wrap="square" rtlCol="0">
                <a:spAutoFit/>
              </a:bodyPr>
              <a:lstStyle/>
              <a:p>
                <a:pPr fontAlgn="auto">
                  <a:lnSpc>
                    <a:spcPct val="150000"/>
                  </a:lnSpc>
                </a:pPr>
                <a:endParaRPr lang="zh-CN" altLang="en-US" sz="1400" dirty="0"/>
              </a:p>
            </p:txBody>
          </p:sp>
        </p:grpSp>
      </p:grpSp>
      <p:sp>
        <p:nvSpPr>
          <p:cNvPr id="2" name="TextBox 1"/>
          <p:cNvSpPr txBox="1"/>
          <p:nvPr/>
        </p:nvSpPr>
        <p:spPr>
          <a:xfrm>
            <a:off x="265722" y="1466195"/>
            <a:ext cx="5189416" cy="923330"/>
          </a:xfrm>
          <a:prstGeom prst="rect">
            <a:avLst/>
          </a:prstGeom>
          <a:noFill/>
        </p:spPr>
        <p:txBody>
          <a:bodyPr wrap="square" rtlCol="0">
            <a:spAutoFit/>
          </a:bodyPr>
          <a:lstStyle/>
          <a:p>
            <a:r>
              <a:rPr lang="zh-CN" altLang="en-US" dirty="0">
                <a:latin typeface="微软雅黑" panose="020B0503020204020204" pitchFamily="34" charset="-122"/>
                <a:ea typeface="微软雅黑" panose="020B0503020204020204" pitchFamily="34" charset="-122"/>
                <a:cs typeface="微软雅黑" panose="020B0503020204020204" pitchFamily="34" charset="-122"/>
              </a:rPr>
              <a:t>我国</a:t>
            </a:r>
            <a:r>
              <a:rPr lang="en-US" altLang="zh-CN" dirty="0">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a:latin typeface="微软雅黑" panose="020B0503020204020204" pitchFamily="34" charset="-122"/>
                <a:ea typeface="微软雅黑" panose="020B0503020204020204" pitchFamily="34" charset="-122"/>
                <a:cs typeface="微软雅黑" panose="020B0503020204020204" pitchFamily="34" charset="-122"/>
              </a:rPr>
              <a:t>专利法实施细则</a:t>
            </a:r>
            <a:r>
              <a:rPr lang="en-US" altLang="zh-CN" dirty="0">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smtClean="0">
                <a:latin typeface="微软雅黑" panose="020B0503020204020204" pitchFamily="34" charset="-122"/>
                <a:ea typeface="微软雅黑" panose="020B0503020204020204" pitchFamily="34" charset="-122"/>
                <a:cs typeface="微软雅黑" panose="020B0503020204020204" pitchFamily="34" charset="-122"/>
              </a:rPr>
              <a:t>对实用新型的</a:t>
            </a:r>
            <a:r>
              <a:rPr lang="zh-CN" altLang="en-US" dirty="0">
                <a:latin typeface="微软雅黑" panose="020B0503020204020204" pitchFamily="34" charset="-122"/>
                <a:ea typeface="微软雅黑" panose="020B0503020204020204" pitchFamily="34" charset="-122"/>
                <a:cs typeface="微软雅黑" panose="020B0503020204020204" pitchFamily="34" charset="-122"/>
              </a:rPr>
              <a:t>定义如下</a:t>
            </a:r>
            <a:r>
              <a:rPr lang="zh-CN" altLang="en-US" dirty="0" smtClean="0">
                <a:latin typeface="微软雅黑" panose="020B0503020204020204" pitchFamily="34" charset="-122"/>
                <a:ea typeface="微软雅黑" panose="020B0503020204020204" pitchFamily="34" charset="-122"/>
                <a:cs typeface="微软雅黑" panose="020B0503020204020204" pitchFamily="34" charset="-122"/>
              </a:rPr>
              <a:t>：指对产品的形状、构造或者其结合所提出的适于实用的新的技术方案。</a:t>
            </a:r>
            <a:endParaRPr lang="zh-CN" altLang="en-US" dirty="0"/>
          </a:p>
        </p:txBody>
      </p:sp>
    </p:spTree>
    <p:custDataLst>
      <p:tags r:id="rId1"/>
    </p:custDataLst>
    <p:extLst>
      <p:ext uri="{BB962C8B-B14F-4D97-AF65-F5344CB8AC3E}">
        <p14:creationId xmlns:p14="http://schemas.microsoft.com/office/powerpoint/2010/main" val="29884806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flipH="1" flipV="1">
            <a:off x="-635" y="6011545"/>
            <a:ext cx="12205970" cy="856615"/>
          </a:xfrm>
          <a:custGeom>
            <a:avLst/>
            <a:gdLst>
              <a:gd name="connsiteX0" fmla="*/ 0 w 19242"/>
              <a:gd name="connsiteY0" fmla="*/ 491 h 1349"/>
              <a:gd name="connsiteX1" fmla="*/ 4349 w 19242"/>
              <a:gd name="connsiteY1" fmla="*/ 922 h 1349"/>
              <a:gd name="connsiteX2" fmla="*/ 7225 w 19242"/>
              <a:gd name="connsiteY2" fmla="*/ 799 h 1349"/>
              <a:gd name="connsiteX3" fmla="*/ 10556 w 19242"/>
              <a:gd name="connsiteY3" fmla="*/ 669 h 1349"/>
              <a:gd name="connsiteX4" fmla="*/ 14945 w 19242"/>
              <a:gd name="connsiteY4" fmla="*/ 1039 h 1349"/>
              <a:gd name="connsiteX5" fmla="*/ 18320 w 19242"/>
              <a:gd name="connsiteY5" fmla="*/ 1348 h 1349"/>
              <a:gd name="connsiteX6" fmla="*/ 19242 w 19242"/>
              <a:gd name="connsiteY6" fmla="*/ 1254 h 1349"/>
              <a:gd name="connsiteX7" fmla="*/ 19242 w 19242"/>
              <a:gd name="connsiteY7" fmla="*/ 0 h 1349"/>
              <a:gd name="connsiteX8" fmla="*/ 43 w 19242"/>
              <a:gd name="connsiteY8" fmla="*/ 0 h 1349"/>
              <a:gd name="connsiteX9" fmla="*/ 43 w 19242"/>
              <a:gd name="connsiteY9" fmla="*/ 243 h 1349"/>
              <a:gd name="connsiteX10" fmla="*/ 52 w 19242"/>
              <a:gd name="connsiteY10" fmla="*/ 247 h 1349"/>
              <a:gd name="connsiteX11" fmla="*/ 0 w 19242"/>
              <a:gd name="connsiteY11" fmla="*/ 491 h 1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154" h="1349">
                <a:moveTo>
                  <a:pt x="0" y="525"/>
                </a:moveTo>
                <a:cubicBezTo>
                  <a:pt x="563" y="756"/>
                  <a:pt x="2584" y="927"/>
                  <a:pt x="4261" y="922"/>
                </a:cubicBezTo>
                <a:lnTo>
                  <a:pt x="4299" y="922"/>
                </a:lnTo>
                <a:lnTo>
                  <a:pt x="4337" y="922"/>
                </a:lnTo>
                <a:cubicBezTo>
                  <a:pt x="5063" y="925"/>
                  <a:pt x="6277" y="851"/>
                  <a:pt x="6975" y="809"/>
                </a:cubicBezTo>
                <a:lnTo>
                  <a:pt x="7017" y="806"/>
                </a:lnTo>
                <a:lnTo>
                  <a:pt x="7057" y="804"/>
                </a:lnTo>
                <a:lnTo>
                  <a:pt x="7098" y="801"/>
                </a:lnTo>
                <a:lnTo>
                  <a:pt x="7137" y="799"/>
                </a:lnTo>
                <a:cubicBezTo>
                  <a:pt x="8135" y="733"/>
                  <a:pt x="9583" y="666"/>
                  <a:pt x="10343" y="669"/>
                </a:cubicBezTo>
                <a:lnTo>
                  <a:pt x="10385" y="669"/>
                </a:lnTo>
                <a:lnTo>
                  <a:pt x="10427" y="669"/>
                </a:lnTo>
                <a:lnTo>
                  <a:pt x="10468" y="669"/>
                </a:lnTo>
                <a:lnTo>
                  <a:pt x="10528" y="668"/>
                </a:lnTo>
                <a:lnTo>
                  <a:pt x="10589" y="668"/>
                </a:lnTo>
                <a:lnTo>
                  <a:pt x="10651" y="667"/>
                </a:lnTo>
                <a:cubicBezTo>
                  <a:pt x="11902" y="664"/>
                  <a:pt x="13844" y="912"/>
                  <a:pt x="14918" y="1047"/>
                </a:cubicBezTo>
                <a:cubicBezTo>
                  <a:pt x="16143" y="1208"/>
                  <a:pt x="17576" y="1356"/>
                  <a:pt x="18166" y="1349"/>
                </a:cubicBezTo>
                <a:lnTo>
                  <a:pt x="18200" y="1348"/>
                </a:lnTo>
                <a:lnTo>
                  <a:pt x="18232" y="1348"/>
                </a:lnTo>
                <a:lnTo>
                  <a:pt x="18249" y="1348"/>
                </a:lnTo>
                <a:lnTo>
                  <a:pt x="18267" y="1349"/>
                </a:lnTo>
                <a:lnTo>
                  <a:pt x="18284" y="1349"/>
                </a:lnTo>
                <a:lnTo>
                  <a:pt x="18302" y="1349"/>
                </a:lnTo>
                <a:cubicBezTo>
                  <a:pt x="18656" y="1350"/>
                  <a:pt x="19108" y="1270"/>
                  <a:pt x="19154" y="1254"/>
                </a:cubicBezTo>
                <a:lnTo>
                  <a:pt x="19154" y="0"/>
                </a:lnTo>
                <a:lnTo>
                  <a:pt x="0" y="0"/>
                </a:lnTo>
                <a:lnTo>
                  <a:pt x="0" y="525"/>
                </a:lnTo>
                <a:close/>
              </a:path>
            </a:pathLst>
          </a:custGeom>
          <a:gradFill flip="none" rotWithShape="1">
            <a:gsLst>
              <a:gs pos="0">
                <a:srgbClr val="334B6C">
                  <a:alpha val="75000"/>
                </a:srgbClr>
              </a:gs>
              <a:gs pos="100000">
                <a:srgbClr val="58B6E5"/>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pic>
        <p:nvPicPr>
          <p:cNvPr id="5" name="图片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33538" y="2558415"/>
            <a:ext cx="4217670" cy="4217670"/>
          </a:xfrm>
          <a:prstGeom prst="rect">
            <a:avLst/>
          </a:prstGeom>
        </p:spPr>
      </p:pic>
      <p:grpSp>
        <p:nvGrpSpPr>
          <p:cNvPr id="10" name="组合 9"/>
          <p:cNvGrpSpPr/>
          <p:nvPr/>
        </p:nvGrpSpPr>
        <p:grpSpPr>
          <a:xfrm>
            <a:off x="184150" y="364490"/>
            <a:ext cx="1309370" cy="325120"/>
            <a:chOff x="290" y="354"/>
            <a:chExt cx="2062" cy="512"/>
          </a:xfrm>
        </p:grpSpPr>
        <p:sp>
          <p:nvSpPr>
            <p:cNvPr id="13" name="椭圆 12"/>
            <p:cNvSpPr/>
            <p:nvPr/>
          </p:nvSpPr>
          <p:spPr>
            <a:xfrm>
              <a:off x="290" y="354"/>
              <a:ext cx="510" cy="51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8" name="椭圆 7"/>
            <p:cNvSpPr/>
            <p:nvPr/>
          </p:nvSpPr>
          <p:spPr>
            <a:xfrm>
              <a:off x="1062" y="356"/>
              <a:ext cx="510" cy="51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sp>
          <p:nvSpPr>
            <p:cNvPr id="9" name="椭圆 8"/>
            <p:cNvSpPr/>
            <p:nvPr/>
          </p:nvSpPr>
          <p:spPr>
            <a:xfrm>
              <a:off x="1842" y="356"/>
              <a:ext cx="510" cy="5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p>
          </p:txBody>
        </p:sp>
      </p:grpSp>
      <p:sp>
        <p:nvSpPr>
          <p:cNvPr id="11" name="矩形 10"/>
          <p:cNvSpPr/>
          <p:nvPr/>
        </p:nvSpPr>
        <p:spPr>
          <a:xfrm>
            <a:off x="1633538" y="384990"/>
            <a:ext cx="5674896" cy="338455"/>
          </a:xfrm>
          <a:prstGeom prst="rect">
            <a:avLst/>
          </a:prstGeom>
        </p:spPr>
        <p:txBody>
          <a:bodyPr wrap="square" lIns="0" tIns="0" rIns="0" bIns="0">
            <a:spAutoFit/>
          </a:bodyPr>
          <a:lstStyle/>
          <a:p>
            <a:pPr fontAlgn="base">
              <a:spcBef>
                <a:spcPct val="0"/>
              </a:spcBef>
              <a:spcAft>
                <a:spcPct val="0"/>
              </a:spcAft>
            </a:pPr>
            <a:r>
              <a:rPr lang="en-US" altLang="zh-CN" sz="2200" b="1" spc="300" dirty="0" smtClean="0">
                <a:solidFill>
                  <a:srgbClr val="334B6C"/>
                </a:solidFill>
                <a:sym typeface="Arial" panose="020B0604020202020204" pitchFamily="34" charset="0"/>
              </a:rPr>
              <a:t>3</a:t>
            </a:r>
            <a:r>
              <a:rPr lang="zh-CN" altLang="en-US" sz="2200" b="1" spc="300" dirty="0" smtClean="0">
                <a:solidFill>
                  <a:srgbClr val="334B6C"/>
                </a:solidFill>
                <a:sym typeface="Arial" panose="020B0604020202020204" pitchFamily="34" charset="0"/>
              </a:rPr>
              <a:t>、外观设计</a:t>
            </a:r>
            <a:endParaRPr lang="en-US" altLang="zh-CN" sz="2200" b="1" spc="300" dirty="0" smtClean="0">
              <a:solidFill>
                <a:srgbClr val="334B6C"/>
              </a:solidFill>
              <a:sym typeface="Arial" panose="020B0604020202020204" pitchFamily="34" charset="0"/>
            </a:endParaRPr>
          </a:p>
        </p:txBody>
      </p:sp>
      <p:grpSp>
        <p:nvGrpSpPr>
          <p:cNvPr id="24" name="组合 23"/>
          <p:cNvGrpSpPr/>
          <p:nvPr/>
        </p:nvGrpSpPr>
        <p:grpSpPr>
          <a:xfrm>
            <a:off x="674370" y="1330960"/>
            <a:ext cx="4678045" cy="655320"/>
            <a:chOff x="750" y="1736"/>
            <a:chExt cx="7367" cy="1032"/>
          </a:xfrm>
        </p:grpSpPr>
        <p:sp>
          <p:nvSpPr>
            <p:cNvPr id="14" name="矩形 13"/>
            <p:cNvSpPr/>
            <p:nvPr/>
          </p:nvSpPr>
          <p:spPr>
            <a:xfrm>
              <a:off x="3990" y="2089"/>
              <a:ext cx="291" cy="679"/>
            </a:xfrm>
            <a:prstGeom prst="rect">
              <a:avLst/>
            </a:prstGeom>
          </p:spPr>
          <p:txBody>
            <a:bodyPr wrap="none">
              <a:spAutoFit/>
            </a:bodyPr>
            <a:lstStyle/>
            <a:p>
              <a:endParaRPr lang="zh-CN" sz="2200" b="1" dirty="0">
                <a:solidFill>
                  <a:srgbClr val="334B6C"/>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8" name="矩形 17"/>
            <p:cNvSpPr/>
            <p:nvPr/>
          </p:nvSpPr>
          <p:spPr>
            <a:xfrm>
              <a:off x="750" y="1736"/>
              <a:ext cx="7367" cy="533"/>
            </a:xfrm>
            <a:prstGeom prst="rect">
              <a:avLst/>
            </a:prstGeom>
          </p:spPr>
          <p:txBody>
            <a:bodyPr wrap="square">
              <a:spAutoFit/>
            </a:bodyPr>
            <a:lstStyle/>
            <a:p>
              <a:endParaRPr lang="zh-CN" altLang="en-US" sz="16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grpSp>
      <p:grpSp>
        <p:nvGrpSpPr>
          <p:cNvPr id="23" name="组合 22"/>
          <p:cNvGrpSpPr/>
          <p:nvPr/>
        </p:nvGrpSpPr>
        <p:grpSpPr>
          <a:xfrm>
            <a:off x="5846763" y="702310"/>
            <a:ext cx="5340985" cy="3911600"/>
            <a:chOff x="3912" y="3810"/>
            <a:chExt cx="8411" cy="6160"/>
          </a:xfrm>
        </p:grpSpPr>
        <p:sp>
          <p:nvSpPr>
            <p:cNvPr id="58" name="文本框 57"/>
            <p:cNvSpPr txBox="1"/>
            <p:nvPr/>
          </p:nvSpPr>
          <p:spPr>
            <a:xfrm>
              <a:off x="3912" y="9251"/>
              <a:ext cx="8068" cy="719"/>
            </a:xfrm>
            <a:prstGeom prst="rect">
              <a:avLst/>
            </a:prstGeom>
            <a:noFill/>
          </p:spPr>
          <p:txBody>
            <a:bodyPr wrap="square" rtlCol="0">
              <a:spAutoFit/>
            </a:bodyPr>
            <a:lstStyle/>
            <a:p>
              <a:pPr fontAlgn="auto">
                <a:lnSpc>
                  <a:spcPct val="150000"/>
                </a:lnSpc>
              </a:pPr>
              <a:endParaRPr lang="en-US" altLang="zh-CN" dirty="0" smtClean="0"/>
            </a:p>
          </p:txBody>
        </p:sp>
        <p:grpSp>
          <p:nvGrpSpPr>
            <p:cNvPr id="7" name="组合 6"/>
            <p:cNvGrpSpPr/>
            <p:nvPr/>
          </p:nvGrpSpPr>
          <p:grpSpPr>
            <a:xfrm>
              <a:off x="3952" y="3810"/>
              <a:ext cx="8371" cy="4480"/>
              <a:chOff x="3952" y="3810"/>
              <a:chExt cx="8371" cy="4480"/>
            </a:xfrm>
          </p:grpSpPr>
          <p:grpSp>
            <p:nvGrpSpPr>
              <p:cNvPr id="22" name="组合 21"/>
              <p:cNvGrpSpPr/>
              <p:nvPr/>
            </p:nvGrpSpPr>
            <p:grpSpPr>
              <a:xfrm>
                <a:off x="4044" y="3810"/>
                <a:ext cx="4866" cy="804"/>
                <a:chOff x="2218" y="4580"/>
                <a:chExt cx="4866" cy="804"/>
              </a:xfrm>
            </p:grpSpPr>
            <p:sp>
              <p:nvSpPr>
                <p:cNvPr id="19" name="圆角矩形 18"/>
                <p:cNvSpPr/>
                <p:nvPr/>
              </p:nvSpPr>
              <p:spPr>
                <a:xfrm>
                  <a:off x="2218" y="4580"/>
                  <a:ext cx="4866" cy="804"/>
                </a:xfrm>
                <a:prstGeom prst="roundRect">
                  <a:avLst/>
                </a:prstGeom>
                <a:solidFill>
                  <a:srgbClr val="58B6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t>独特之处</a:t>
                  </a:r>
                </a:p>
              </p:txBody>
            </p:sp>
            <p:sp>
              <p:nvSpPr>
                <p:cNvPr id="21" name="文本框 20"/>
                <p:cNvSpPr txBox="1"/>
                <p:nvPr/>
              </p:nvSpPr>
              <p:spPr>
                <a:xfrm>
                  <a:off x="4031" y="4637"/>
                  <a:ext cx="2335" cy="628"/>
                </a:xfrm>
                <a:prstGeom prst="rect">
                  <a:avLst/>
                </a:prstGeom>
                <a:noFill/>
              </p:spPr>
              <p:txBody>
                <a:bodyPr wrap="square" rtlCol="0">
                  <a:spAutoFit/>
                </a:bodyPr>
                <a:lstStyle/>
                <a:p>
                  <a:pPr algn="dist"/>
                  <a:endParaRPr lang="zh-CN" altLang="en-US" sz="2000" b="1" dirty="0">
                    <a:solidFill>
                      <a:schemeClr val="bg1"/>
                    </a:solidFill>
                  </a:endParaRPr>
                </a:p>
              </p:txBody>
            </p:sp>
          </p:grpSp>
          <p:sp>
            <p:nvSpPr>
              <p:cNvPr id="50" name="文本框 49"/>
              <p:cNvSpPr txBox="1"/>
              <p:nvPr/>
            </p:nvSpPr>
            <p:spPr>
              <a:xfrm>
                <a:off x="4003" y="4873"/>
                <a:ext cx="8279" cy="3417"/>
              </a:xfrm>
              <a:prstGeom prst="rect">
                <a:avLst/>
              </a:prstGeom>
              <a:noFill/>
            </p:spPr>
            <p:txBody>
              <a:bodyPr wrap="square" rtlCol="0">
                <a:spAutoFit/>
              </a:bodyPr>
              <a:lstStyle/>
              <a:p>
                <a:pPr marL="285750" indent="-285750" fontAlgn="auto">
                  <a:lnSpc>
                    <a:spcPct val="150000"/>
                  </a:lnSpc>
                  <a:buFont typeface="Arial" panose="020B0604020202020204" pitchFamily="34" charset="0"/>
                  <a:buChar char="•"/>
                </a:pPr>
                <a:r>
                  <a:rPr lang="zh-CN" altLang="en-US" dirty="0" smtClean="0"/>
                  <a:t>是以产品为载体的，是对产品外表所作的美学设计。即其必须体现在具体的产品之上。</a:t>
                </a:r>
                <a:endParaRPr lang="en-US" altLang="zh-CN" dirty="0" smtClean="0"/>
              </a:p>
              <a:p>
                <a:pPr marL="285750" indent="-285750" fontAlgn="auto">
                  <a:lnSpc>
                    <a:spcPct val="150000"/>
                  </a:lnSpc>
                  <a:buFont typeface="Arial" panose="020B0604020202020204" pitchFamily="34" charset="0"/>
                  <a:buChar char="•"/>
                </a:pPr>
                <a:endParaRPr lang="en-US" altLang="zh-CN" dirty="0"/>
              </a:p>
              <a:p>
                <a:pPr marL="285750" indent="-285750" fontAlgn="auto">
                  <a:lnSpc>
                    <a:spcPct val="150000"/>
                  </a:lnSpc>
                  <a:buFont typeface="Arial" panose="020B0604020202020204" pitchFamily="34" charset="0"/>
                  <a:buChar char="•"/>
                </a:pPr>
                <a:r>
                  <a:rPr lang="zh-CN" altLang="en-US" dirty="0" smtClean="0"/>
                  <a:t>外观设计必须适于工业应用，外观设计可以在工业生产中重复生产，不断得到复制。</a:t>
                </a:r>
                <a:endParaRPr lang="zh-CN" altLang="en-US" dirty="0"/>
              </a:p>
            </p:txBody>
          </p:sp>
          <p:sp>
            <p:nvSpPr>
              <p:cNvPr id="59" name="文本框 58"/>
              <p:cNvSpPr txBox="1"/>
              <p:nvPr/>
            </p:nvSpPr>
            <p:spPr>
              <a:xfrm>
                <a:off x="3952" y="5740"/>
                <a:ext cx="8279" cy="594"/>
              </a:xfrm>
              <a:prstGeom prst="rect">
                <a:avLst/>
              </a:prstGeom>
              <a:noFill/>
            </p:spPr>
            <p:txBody>
              <a:bodyPr wrap="square" rtlCol="0">
                <a:spAutoFit/>
              </a:bodyPr>
              <a:lstStyle/>
              <a:p>
                <a:pPr marL="285750" indent="-285750" fontAlgn="auto">
                  <a:lnSpc>
                    <a:spcPct val="150000"/>
                  </a:lnSpc>
                  <a:buFont typeface="Arial" panose="020B0604020202020204" pitchFamily="34" charset="0"/>
                  <a:buChar char="•"/>
                </a:pPr>
                <a:endParaRPr lang="zh-CN" altLang="en-US" sz="1400" dirty="0"/>
              </a:p>
            </p:txBody>
          </p:sp>
          <p:sp>
            <p:nvSpPr>
              <p:cNvPr id="4" name="文本框 3"/>
              <p:cNvSpPr txBox="1"/>
              <p:nvPr/>
            </p:nvSpPr>
            <p:spPr>
              <a:xfrm>
                <a:off x="4044" y="6559"/>
                <a:ext cx="8279" cy="591"/>
              </a:xfrm>
              <a:prstGeom prst="rect">
                <a:avLst/>
              </a:prstGeom>
              <a:noFill/>
            </p:spPr>
            <p:txBody>
              <a:bodyPr wrap="square" rtlCol="0">
                <a:spAutoFit/>
              </a:bodyPr>
              <a:lstStyle/>
              <a:p>
                <a:pPr fontAlgn="auto">
                  <a:lnSpc>
                    <a:spcPct val="150000"/>
                  </a:lnSpc>
                </a:pPr>
                <a:endParaRPr lang="zh-CN" altLang="en-US" sz="1400" dirty="0"/>
              </a:p>
            </p:txBody>
          </p:sp>
        </p:grpSp>
      </p:grpSp>
      <p:sp>
        <p:nvSpPr>
          <p:cNvPr id="2" name="TextBox 1"/>
          <p:cNvSpPr txBox="1"/>
          <p:nvPr/>
        </p:nvSpPr>
        <p:spPr>
          <a:xfrm>
            <a:off x="265722" y="1466195"/>
            <a:ext cx="5189416" cy="923330"/>
          </a:xfrm>
          <a:prstGeom prst="rect">
            <a:avLst/>
          </a:prstGeom>
          <a:noFill/>
        </p:spPr>
        <p:txBody>
          <a:bodyPr wrap="square" rtlCol="0">
            <a:spAutoFit/>
          </a:bodyPr>
          <a:lstStyle/>
          <a:p>
            <a:r>
              <a:rPr lang="zh-CN" altLang="en-US" dirty="0">
                <a:latin typeface="微软雅黑" panose="020B0503020204020204" pitchFamily="34" charset="-122"/>
                <a:ea typeface="微软雅黑" panose="020B0503020204020204" pitchFamily="34" charset="-122"/>
                <a:cs typeface="微软雅黑" panose="020B0503020204020204" pitchFamily="34" charset="-122"/>
              </a:rPr>
              <a:t>我国</a:t>
            </a:r>
            <a:r>
              <a:rPr lang="en-US" altLang="zh-CN" dirty="0">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a:latin typeface="微软雅黑" panose="020B0503020204020204" pitchFamily="34" charset="-122"/>
                <a:ea typeface="微软雅黑" panose="020B0503020204020204" pitchFamily="34" charset="-122"/>
                <a:cs typeface="微软雅黑" panose="020B0503020204020204" pitchFamily="34" charset="-122"/>
              </a:rPr>
              <a:t>专利法实施细则</a:t>
            </a:r>
            <a:r>
              <a:rPr lang="en-US" altLang="zh-CN" dirty="0">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smtClean="0">
                <a:latin typeface="微软雅黑" panose="020B0503020204020204" pitchFamily="34" charset="-122"/>
                <a:ea typeface="微软雅黑" panose="020B0503020204020204" pitchFamily="34" charset="-122"/>
                <a:cs typeface="微软雅黑" panose="020B0503020204020204" pitchFamily="34" charset="-122"/>
              </a:rPr>
              <a:t>对外观设计的</a:t>
            </a:r>
            <a:r>
              <a:rPr lang="zh-CN" altLang="en-US" dirty="0">
                <a:latin typeface="微软雅黑" panose="020B0503020204020204" pitchFamily="34" charset="-122"/>
                <a:ea typeface="微软雅黑" panose="020B0503020204020204" pitchFamily="34" charset="-122"/>
                <a:cs typeface="微软雅黑" panose="020B0503020204020204" pitchFamily="34" charset="-122"/>
              </a:rPr>
              <a:t>定义如下</a:t>
            </a:r>
            <a:r>
              <a:rPr lang="zh-CN" altLang="en-US" dirty="0" smtClean="0">
                <a:latin typeface="微软雅黑" panose="020B0503020204020204" pitchFamily="34" charset="-122"/>
                <a:ea typeface="微软雅黑" panose="020B0503020204020204" pitchFamily="34" charset="-122"/>
                <a:cs typeface="微软雅黑" panose="020B0503020204020204" pitchFamily="34" charset="-122"/>
              </a:rPr>
              <a:t>：指对产品的形状、图案、色彩或者其结合所作出的富有美感并适于工业上应用的新设计。</a:t>
            </a:r>
            <a:endParaRPr lang="zh-CN" altLang="en-US" dirty="0"/>
          </a:p>
        </p:txBody>
      </p:sp>
      <p:sp>
        <p:nvSpPr>
          <p:cNvPr id="3" name="TextBox 2"/>
          <p:cNvSpPr txBox="1"/>
          <p:nvPr/>
        </p:nvSpPr>
        <p:spPr>
          <a:xfrm>
            <a:off x="6197821" y="3840257"/>
            <a:ext cx="4931507" cy="369332"/>
          </a:xfrm>
          <a:prstGeom prst="rect">
            <a:avLst/>
          </a:prstGeom>
          <a:noFill/>
        </p:spPr>
        <p:txBody>
          <a:bodyPr wrap="square" rtlCol="0">
            <a:spAutoFit/>
          </a:bodyPr>
          <a:lstStyle/>
          <a:p>
            <a:r>
              <a:rPr lang="zh-CN" altLang="en-US" dirty="0" smtClean="0"/>
              <a:t>外观设计是对产品的形状、图案和色彩的设计。</a:t>
            </a:r>
            <a:endParaRPr lang="zh-CN" altLang="en-US" dirty="0"/>
          </a:p>
        </p:txBody>
      </p:sp>
      <p:sp>
        <p:nvSpPr>
          <p:cNvPr id="6" name="TextBox 5"/>
          <p:cNvSpPr txBox="1"/>
          <p:nvPr/>
        </p:nvSpPr>
        <p:spPr>
          <a:xfrm>
            <a:off x="6314831" y="4682881"/>
            <a:ext cx="5767754" cy="369332"/>
          </a:xfrm>
          <a:prstGeom prst="rect">
            <a:avLst/>
          </a:prstGeom>
          <a:noFill/>
        </p:spPr>
        <p:txBody>
          <a:bodyPr wrap="square" rtlCol="0">
            <a:spAutoFit/>
          </a:bodyPr>
          <a:lstStyle/>
          <a:p>
            <a:r>
              <a:rPr lang="zh-CN" altLang="en-US" dirty="0" smtClean="0"/>
              <a:t>外观设计应该富有美感。</a:t>
            </a:r>
            <a:endParaRPr lang="zh-CN" altLang="en-US" dirty="0"/>
          </a:p>
        </p:txBody>
      </p:sp>
    </p:spTree>
    <p:custDataLst>
      <p:tags r:id="rId1"/>
    </p:custDataLst>
    <p:extLst>
      <p:ext uri="{BB962C8B-B14F-4D97-AF65-F5344CB8AC3E}">
        <p14:creationId xmlns:p14="http://schemas.microsoft.com/office/powerpoint/2010/main" val="3673111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bwMode="auto">
          <a:xfrm rot="5400000" flipH="1" flipV="1">
            <a:off x="6273803" y="939803"/>
            <a:ext cx="6857999" cy="4978400"/>
          </a:xfrm>
          <a:custGeom>
            <a:avLst/>
            <a:gdLst>
              <a:gd name="connsiteX0" fmla="*/ 5143499 w 5143499"/>
              <a:gd name="connsiteY0" fmla="*/ 2190882 h 4038601"/>
              <a:gd name="connsiteX1" fmla="*/ 5143499 w 5143499"/>
              <a:gd name="connsiteY1" fmla="*/ 4038601 h 4038601"/>
              <a:gd name="connsiteX2" fmla="*/ 0 w 5143499"/>
              <a:gd name="connsiteY2" fmla="*/ 4038601 h 4038601"/>
              <a:gd name="connsiteX3" fmla="*/ 0 w 5143499"/>
              <a:gd name="connsiteY3" fmla="*/ 0 h 4038601"/>
              <a:gd name="connsiteX4" fmla="*/ 57794 w 5143499"/>
              <a:gd name="connsiteY4" fmla="*/ 529 h 4038601"/>
              <a:gd name="connsiteX5" fmla="*/ 1043808 w 5143499"/>
              <a:gd name="connsiteY5" fmla="*/ 1242921 h 4038601"/>
              <a:gd name="connsiteX6" fmla="*/ 4008401 w 5143499"/>
              <a:gd name="connsiteY6" fmla="*/ 2079203 h 4038601"/>
              <a:gd name="connsiteX7" fmla="*/ 5058616 w 5143499"/>
              <a:gd name="connsiteY7" fmla="*/ 2165153 h 4038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43499" h="4038601">
                <a:moveTo>
                  <a:pt x="5143499" y="2190882"/>
                </a:moveTo>
                <a:lnTo>
                  <a:pt x="5143499" y="4038601"/>
                </a:lnTo>
                <a:lnTo>
                  <a:pt x="0" y="4038601"/>
                </a:lnTo>
                <a:lnTo>
                  <a:pt x="0" y="0"/>
                </a:lnTo>
                <a:lnTo>
                  <a:pt x="57794" y="529"/>
                </a:lnTo>
                <a:cubicBezTo>
                  <a:pt x="445656" y="77848"/>
                  <a:pt x="744732" y="648380"/>
                  <a:pt x="1043808" y="1242921"/>
                </a:cubicBezTo>
                <a:cubicBezTo>
                  <a:pt x="1880869" y="2925936"/>
                  <a:pt x="3289924" y="2141923"/>
                  <a:pt x="4008401" y="2079203"/>
                </a:cubicBezTo>
                <a:cubicBezTo>
                  <a:pt x="4390965" y="2049803"/>
                  <a:pt x="4741001" y="2083185"/>
                  <a:pt x="5058616" y="2165153"/>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nvGrpSpPr>
          <p:cNvPr id="11" name="组合 10"/>
          <p:cNvGrpSpPr/>
          <p:nvPr/>
        </p:nvGrpSpPr>
        <p:grpSpPr>
          <a:xfrm rot="5400000">
            <a:off x="-1325863" y="2878472"/>
            <a:ext cx="5304790" cy="2653630"/>
            <a:chOff x="4598077" y="3562350"/>
            <a:chExt cx="4548547" cy="1582721"/>
          </a:xfrm>
        </p:grpSpPr>
        <p:sp>
          <p:nvSpPr>
            <p:cNvPr id="13" name="任意多边形 12"/>
            <p:cNvSpPr/>
            <p:nvPr/>
          </p:nvSpPr>
          <p:spPr bwMode="auto">
            <a:xfrm flipH="1">
              <a:off x="4598077" y="3562350"/>
              <a:ext cx="4545921" cy="1581151"/>
            </a:xfrm>
            <a:custGeom>
              <a:avLst/>
              <a:gdLst>
                <a:gd name="connsiteX0" fmla="*/ 0 w 4337504"/>
                <a:gd name="connsiteY0" fmla="*/ 0 h 1641901"/>
                <a:gd name="connsiteX1" fmla="*/ 0 w 4337504"/>
                <a:gd name="connsiteY1" fmla="*/ 1641901 h 1641901"/>
                <a:gd name="connsiteX2" fmla="*/ 4337504 w 4337504"/>
                <a:gd name="connsiteY2" fmla="*/ 1641901 h 1641901"/>
                <a:gd name="connsiteX3" fmla="*/ 4280892 w 4337504"/>
                <a:gd name="connsiteY3" fmla="*/ 1557659 h 1641901"/>
                <a:gd name="connsiteX4" fmla="*/ 2435822 w 4337504"/>
                <a:gd name="connsiteY4" fmla="*/ 845304 h 1641901"/>
                <a:gd name="connsiteX5" fmla="*/ 634300 w 4337504"/>
                <a:gd name="connsiteY5" fmla="*/ 505312 h 1641901"/>
                <a:gd name="connsiteX6" fmla="*/ 35120 w 4337504"/>
                <a:gd name="connsiteY6" fmla="*/ 215 h 1641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7504" h="1641901">
                  <a:moveTo>
                    <a:pt x="0" y="0"/>
                  </a:moveTo>
                  <a:lnTo>
                    <a:pt x="0" y="1641901"/>
                  </a:lnTo>
                  <a:lnTo>
                    <a:pt x="4337504" y="1641901"/>
                  </a:lnTo>
                  <a:lnTo>
                    <a:pt x="4280892" y="1557659"/>
                  </a:lnTo>
                  <a:cubicBezTo>
                    <a:pt x="3979369" y="1158070"/>
                    <a:pt x="3365725" y="797493"/>
                    <a:pt x="2435822" y="845304"/>
                  </a:cubicBezTo>
                  <a:cubicBezTo>
                    <a:pt x="1999218" y="870803"/>
                    <a:pt x="1142965" y="1189545"/>
                    <a:pt x="634300" y="505312"/>
                  </a:cubicBezTo>
                  <a:cubicBezTo>
                    <a:pt x="452558" y="263600"/>
                    <a:pt x="270816" y="31649"/>
                    <a:pt x="35120" y="215"/>
                  </a:cubicBezTo>
                  <a:close/>
                </a:path>
              </a:pathLst>
            </a:custGeom>
            <a:solidFill>
              <a:srgbClr val="334B6C"/>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sp>
          <p:nvSpPr>
            <p:cNvPr id="12" name="任意多边形 11"/>
            <p:cNvSpPr/>
            <p:nvPr/>
          </p:nvSpPr>
          <p:spPr bwMode="auto">
            <a:xfrm flipH="1">
              <a:off x="5486399" y="4011218"/>
              <a:ext cx="3660225" cy="1133853"/>
            </a:xfrm>
            <a:custGeom>
              <a:avLst/>
              <a:gdLst>
                <a:gd name="connsiteX0" fmla="*/ 0 w 4337504"/>
                <a:gd name="connsiteY0" fmla="*/ 0 h 1641901"/>
                <a:gd name="connsiteX1" fmla="*/ 0 w 4337504"/>
                <a:gd name="connsiteY1" fmla="*/ 1641901 h 1641901"/>
                <a:gd name="connsiteX2" fmla="*/ 4337504 w 4337504"/>
                <a:gd name="connsiteY2" fmla="*/ 1641901 h 1641901"/>
                <a:gd name="connsiteX3" fmla="*/ 4280892 w 4337504"/>
                <a:gd name="connsiteY3" fmla="*/ 1557659 h 1641901"/>
                <a:gd name="connsiteX4" fmla="*/ 2435822 w 4337504"/>
                <a:gd name="connsiteY4" fmla="*/ 845304 h 1641901"/>
                <a:gd name="connsiteX5" fmla="*/ 634300 w 4337504"/>
                <a:gd name="connsiteY5" fmla="*/ 505312 h 1641901"/>
                <a:gd name="connsiteX6" fmla="*/ 35120 w 4337504"/>
                <a:gd name="connsiteY6" fmla="*/ 215 h 1641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7504" h="1641901">
                  <a:moveTo>
                    <a:pt x="0" y="0"/>
                  </a:moveTo>
                  <a:lnTo>
                    <a:pt x="0" y="1641901"/>
                  </a:lnTo>
                  <a:lnTo>
                    <a:pt x="4337504" y="1641901"/>
                  </a:lnTo>
                  <a:lnTo>
                    <a:pt x="4280892" y="1557659"/>
                  </a:lnTo>
                  <a:cubicBezTo>
                    <a:pt x="3979369" y="1158070"/>
                    <a:pt x="3365725" y="797493"/>
                    <a:pt x="2435822" y="845304"/>
                  </a:cubicBezTo>
                  <a:cubicBezTo>
                    <a:pt x="1999218" y="870803"/>
                    <a:pt x="1142965" y="1189545"/>
                    <a:pt x="634300" y="505312"/>
                  </a:cubicBezTo>
                  <a:cubicBezTo>
                    <a:pt x="452558" y="263600"/>
                    <a:pt x="270816" y="31649"/>
                    <a:pt x="35120" y="215"/>
                  </a:cubicBezTo>
                  <a:close/>
                </a:path>
              </a:pathLst>
            </a:custGeom>
            <a:solidFill>
              <a:schemeClr val="accent2"/>
            </a:solidFill>
            <a:ln>
              <a:noFill/>
            </a:ln>
            <a:effectLst/>
          </p:spPr>
          <p:txBody>
            <a:bodyPr vert="horz" wrap="square" lIns="121920" tIns="60960" rIns="121920" bIns="60960" numCol="1" anchor="t" anchorCtr="0" compatLnSpc="1">
              <a:noAutofit/>
            </a:bodyPr>
            <a:lstStyle/>
            <a:p>
              <a:endParaRPr lang="zh-CN" altLang="en-US" sz="2400">
                <a:latin typeface="微软雅黑" panose="020B0503020204020204" pitchFamily="34" charset="-122"/>
                <a:ea typeface="微软雅黑" panose="020B0503020204020204" pitchFamily="34" charset="-122"/>
              </a:endParaRPr>
            </a:p>
          </p:txBody>
        </p:sp>
      </p:grpSp>
      <p:grpSp>
        <p:nvGrpSpPr>
          <p:cNvPr id="29" name="组合 28"/>
          <p:cNvGrpSpPr/>
          <p:nvPr/>
        </p:nvGrpSpPr>
        <p:grpSpPr>
          <a:xfrm>
            <a:off x="1900874" y="703897"/>
            <a:ext cx="6547536" cy="3576320"/>
            <a:chOff x="4043" y="2084"/>
            <a:chExt cx="9615" cy="5632"/>
          </a:xfrm>
        </p:grpSpPr>
        <p:grpSp>
          <p:nvGrpSpPr>
            <p:cNvPr id="19" name="组合 18"/>
            <p:cNvGrpSpPr/>
            <p:nvPr/>
          </p:nvGrpSpPr>
          <p:grpSpPr>
            <a:xfrm>
              <a:off x="5354" y="5933"/>
              <a:ext cx="6964" cy="1783"/>
              <a:chOff x="5464" y="5999"/>
              <a:chExt cx="6964" cy="1783"/>
            </a:xfrm>
          </p:grpSpPr>
          <p:sp>
            <p:nvSpPr>
              <p:cNvPr id="16" name="矩形 15"/>
              <p:cNvSpPr/>
              <p:nvPr/>
            </p:nvSpPr>
            <p:spPr>
              <a:xfrm>
                <a:off x="5502" y="6008"/>
                <a:ext cx="3349" cy="628"/>
              </a:xfrm>
              <a:prstGeom prst="rect">
                <a:avLst/>
              </a:prstGeom>
            </p:spPr>
            <p:txBody>
              <a:bodyPr wrap="square">
                <a:spAutoFit/>
              </a:bodyPr>
              <a:lstStyle/>
              <a:p>
                <a:endParaRPr lang="zh-CN" altLang="en-US" sz="2000" spc="600" dirty="0">
                  <a:solidFill>
                    <a:srgbClr val="334B6C"/>
                  </a:solidFill>
                  <a:latin typeface="+mn-ea"/>
                </a:endParaRPr>
              </a:p>
            </p:txBody>
          </p:sp>
          <p:sp>
            <p:nvSpPr>
              <p:cNvPr id="17" name="矩形 16"/>
              <p:cNvSpPr/>
              <p:nvPr/>
            </p:nvSpPr>
            <p:spPr>
              <a:xfrm>
                <a:off x="9079" y="5999"/>
                <a:ext cx="3349" cy="628"/>
              </a:xfrm>
              <a:prstGeom prst="rect">
                <a:avLst/>
              </a:prstGeom>
            </p:spPr>
            <p:txBody>
              <a:bodyPr wrap="square">
                <a:spAutoFit/>
              </a:bodyPr>
              <a:lstStyle/>
              <a:p>
                <a:endParaRPr lang="zh-CN" altLang="en-US" sz="2000" spc="600" dirty="0">
                  <a:solidFill>
                    <a:srgbClr val="334B6C"/>
                  </a:solidFill>
                  <a:latin typeface="+mn-ea"/>
                </a:endParaRPr>
              </a:p>
            </p:txBody>
          </p:sp>
          <p:sp>
            <p:nvSpPr>
              <p:cNvPr id="18" name="矩形 17"/>
              <p:cNvSpPr/>
              <p:nvPr/>
            </p:nvSpPr>
            <p:spPr>
              <a:xfrm>
                <a:off x="5464" y="7154"/>
                <a:ext cx="3349" cy="628"/>
              </a:xfrm>
              <a:prstGeom prst="rect">
                <a:avLst/>
              </a:prstGeom>
            </p:spPr>
            <p:txBody>
              <a:bodyPr wrap="square">
                <a:spAutoFit/>
              </a:bodyPr>
              <a:lstStyle/>
              <a:p>
                <a:endParaRPr lang="zh-CN" altLang="en-US" sz="2000" spc="600" dirty="0">
                  <a:solidFill>
                    <a:srgbClr val="334B6C"/>
                  </a:solidFill>
                  <a:latin typeface="+mn-ea"/>
                </a:endParaRPr>
              </a:p>
            </p:txBody>
          </p:sp>
        </p:grpSp>
        <p:grpSp>
          <p:nvGrpSpPr>
            <p:cNvPr id="27" name="组合 26"/>
            <p:cNvGrpSpPr/>
            <p:nvPr/>
          </p:nvGrpSpPr>
          <p:grpSpPr>
            <a:xfrm>
              <a:off x="4043" y="2084"/>
              <a:ext cx="9615" cy="4774"/>
              <a:chOff x="2481" y="2084"/>
              <a:chExt cx="9615" cy="4774"/>
            </a:xfrm>
          </p:grpSpPr>
          <p:grpSp>
            <p:nvGrpSpPr>
              <p:cNvPr id="14" name="组合 13"/>
              <p:cNvGrpSpPr/>
              <p:nvPr/>
            </p:nvGrpSpPr>
            <p:grpSpPr>
              <a:xfrm>
                <a:off x="2481" y="3077"/>
                <a:ext cx="9615" cy="3781"/>
                <a:chOff x="3747" y="2520"/>
                <a:chExt cx="9615" cy="3781"/>
              </a:xfrm>
            </p:grpSpPr>
            <p:sp>
              <p:nvSpPr>
                <p:cNvPr id="30" name="矩形 29"/>
                <p:cNvSpPr/>
                <p:nvPr/>
              </p:nvSpPr>
              <p:spPr>
                <a:xfrm>
                  <a:off x="3747" y="5186"/>
                  <a:ext cx="9615" cy="1115"/>
                </a:xfrm>
                <a:prstGeom prst="rect">
                  <a:avLst/>
                </a:prstGeom>
                <a:noFill/>
                <a:ln>
                  <a:noFill/>
                </a:ln>
              </p:spPr>
              <p:txBody>
                <a:bodyPr vert="horz" wrap="square">
                  <a:spAutoFit/>
                </a:bodyPr>
                <a:lstStyle/>
                <a:p>
                  <a:r>
                    <a:rPr lang="zh-CN" altLang="en-US" sz="4000" b="1" spc="600" dirty="0" smtClean="0">
                      <a:solidFill>
                        <a:srgbClr val="334B6C"/>
                      </a:solidFill>
                      <a:latin typeface="+mn-ea"/>
                    </a:rPr>
                    <a:t>授予专利权的实质条件</a:t>
                  </a:r>
                  <a:endParaRPr lang="zh-CN" altLang="en-US" sz="4000" b="1" spc="600" dirty="0">
                    <a:solidFill>
                      <a:srgbClr val="334B6C"/>
                    </a:solidFill>
                    <a:latin typeface="+mn-ea"/>
                  </a:endParaRPr>
                </a:p>
              </p:txBody>
            </p:sp>
            <p:sp>
              <p:nvSpPr>
                <p:cNvPr id="31" name="矩形 30"/>
                <p:cNvSpPr/>
                <p:nvPr/>
              </p:nvSpPr>
              <p:spPr>
                <a:xfrm>
                  <a:off x="6768" y="2520"/>
                  <a:ext cx="3736" cy="1115"/>
                </a:xfrm>
                <a:prstGeom prst="rect">
                  <a:avLst/>
                </a:prstGeom>
              </p:spPr>
              <p:txBody>
                <a:bodyPr wrap="none">
                  <a:spAutoFit/>
                </a:bodyPr>
                <a:lstStyle/>
                <a:p>
                  <a:r>
                    <a:rPr lang="zh-CN" altLang="en-US" sz="4000" spc="600" dirty="0" smtClean="0">
                      <a:solidFill>
                        <a:srgbClr val="334B6C"/>
                      </a:solidFill>
                      <a:latin typeface="+mn-ea"/>
                    </a:rPr>
                    <a:t>第二部分</a:t>
                  </a:r>
                  <a:endParaRPr lang="zh-CN" altLang="en-US" sz="4000" spc="600" dirty="0">
                    <a:solidFill>
                      <a:srgbClr val="334B6C"/>
                    </a:solidFill>
                    <a:latin typeface="+mn-ea"/>
                  </a:endParaRPr>
                </a:p>
              </p:txBody>
            </p:sp>
          </p:grpSp>
          <p:grpSp>
            <p:nvGrpSpPr>
              <p:cNvPr id="22" name="组合 21"/>
              <p:cNvGrpSpPr/>
              <p:nvPr/>
            </p:nvGrpSpPr>
            <p:grpSpPr>
              <a:xfrm rot="20760000">
                <a:off x="3586" y="2084"/>
                <a:ext cx="1960" cy="2386"/>
                <a:chOff x="-7405937" y="189436"/>
                <a:chExt cx="3090863" cy="3857625"/>
              </a:xfrm>
            </p:grpSpPr>
            <p:sp>
              <p:nvSpPr>
                <p:cNvPr id="23" name="ïşḻíḋé"/>
                <p:cNvSpPr/>
                <p:nvPr/>
              </p:nvSpPr>
              <p:spPr bwMode="auto">
                <a:xfrm>
                  <a:off x="-7405937" y="189436"/>
                  <a:ext cx="2794000" cy="3054350"/>
                </a:xfrm>
                <a:custGeom>
                  <a:avLst/>
                  <a:gdLst>
                    <a:gd name="T0" fmla="*/ 279 w 320"/>
                    <a:gd name="T1" fmla="*/ 350 h 350"/>
                    <a:gd name="T2" fmla="*/ 247 w 320"/>
                    <a:gd name="T3" fmla="*/ 141 h 350"/>
                    <a:gd name="T4" fmla="*/ 254 w 320"/>
                    <a:gd name="T5" fmla="*/ 212 h 350"/>
                    <a:gd name="T6" fmla="*/ 180 w 320"/>
                    <a:gd name="T7" fmla="*/ 70 h 350"/>
                    <a:gd name="T8" fmla="*/ 193 w 320"/>
                    <a:gd name="T9" fmla="*/ 125 h 350"/>
                    <a:gd name="T10" fmla="*/ 0 w 320"/>
                    <a:gd name="T11" fmla="*/ 22 h 350"/>
                    <a:gd name="T12" fmla="*/ 47 w 320"/>
                    <a:gd name="T13" fmla="*/ 55 h 350"/>
                    <a:gd name="T14" fmla="*/ 11 w 320"/>
                    <a:gd name="T15" fmla="*/ 40 h 350"/>
                    <a:gd name="T16" fmla="*/ 97 w 320"/>
                    <a:gd name="T17" fmla="*/ 152 h 350"/>
                    <a:gd name="T18" fmla="*/ 22 w 320"/>
                    <a:gd name="T19" fmla="*/ 102 h 350"/>
                    <a:gd name="T20" fmla="*/ 140 w 320"/>
                    <a:gd name="T21" fmla="*/ 218 h 350"/>
                    <a:gd name="T22" fmla="*/ 71 w 320"/>
                    <a:gd name="T23" fmla="*/ 185 h 350"/>
                    <a:gd name="T24" fmla="*/ 279 w 320"/>
                    <a:gd name="T25" fmla="*/ 350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0" h="350">
                      <a:moveTo>
                        <a:pt x="279" y="350"/>
                      </a:moveTo>
                      <a:cubicBezTo>
                        <a:pt x="279" y="350"/>
                        <a:pt x="320" y="241"/>
                        <a:pt x="247" y="141"/>
                      </a:cubicBezTo>
                      <a:cubicBezTo>
                        <a:pt x="249" y="156"/>
                        <a:pt x="254" y="212"/>
                        <a:pt x="254" y="212"/>
                      </a:cubicBezTo>
                      <a:cubicBezTo>
                        <a:pt x="254" y="212"/>
                        <a:pt x="247" y="109"/>
                        <a:pt x="180" y="70"/>
                      </a:cubicBezTo>
                      <a:cubicBezTo>
                        <a:pt x="190" y="92"/>
                        <a:pt x="193" y="125"/>
                        <a:pt x="193" y="125"/>
                      </a:cubicBezTo>
                      <a:cubicBezTo>
                        <a:pt x="193" y="125"/>
                        <a:pt x="112" y="0"/>
                        <a:pt x="0" y="22"/>
                      </a:cubicBezTo>
                      <a:cubicBezTo>
                        <a:pt x="25" y="26"/>
                        <a:pt x="47" y="55"/>
                        <a:pt x="47" y="55"/>
                      </a:cubicBezTo>
                      <a:cubicBezTo>
                        <a:pt x="11" y="40"/>
                        <a:pt x="11" y="40"/>
                        <a:pt x="11" y="40"/>
                      </a:cubicBezTo>
                      <a:cubicBezTo>
                        <a:pt x="11" y="40"/>
                        <a:pt x="35" y="112"/>
                        <a:pt x="97" y="152"/>
                      </a:cubicBezTo>
                      <a:cubicBezTo>
                        <a:pt x="76" y="147"/>
                        <a:pt x="22" y="102"/>
                        <a:pt x="22" y="102"/>
                      </a:cubicBezTo>
                      <a:cubicBezTo>
                        <a:pt x="22" y="102"/>
                        <a:pt x="68" y="193"/>
                        <a:pt x="140" y="218"/>
                      </a:cubicBezTo>
                      <a:cubicBezTo>
                        <a:pt x="112" y="221"/>
                        <a:pt x="71" y="185"/>
                        <a:pt x="71" y="185"/>
                      </a:cubicBezTo>
                      <a:cubicBezTo>
                        <a:pt x="71" y="185"/>
                        <a:pt x="143" y="325"/>
                        <a:pt x="279" y="350"/>
                      </a:cubicBezTo>
                    </a:path>
                  </a:pathLst>
                </a:custGeom>
                <a:solidFill>
                  <a:srgbClr val="58B6E5"/>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sp>
              <p:nvSpPr>
                <p:cNvPr id="24" name="ïšľíḍê"/>
                <p:cNvSpPr/>
                <p:nvPr/>
              </p:nvSpPr>
              <p:spPr bwMode="auto">
                <a:xfrm>
                  <a:off x="-6786812" y="940323"/>
                  <a:ext cx="1920875" cy="2303463"/>
                </a:xfrm>
                <a:custGeom>
                  <a:avLst/>
                  <a:gdLst>
                    <a:gd name="T0" fmla="*/ 0 w 220"/>
                    <a:gd name="T1" fmla="*/ 99 h 264"/>
                    <a:gd name="T2" fmla="*/ 202 w 220"/>
                    <a:gd name="T3" fmla="*/ 263 h 264"/>
                    <a:gd name="T4" fmla="*/ 165 w 220"/>
                    <a:gd name="T5" fmla="*/ 197 h 264"/>
                    <a:gd name="T6" fmla="*/ 149 w 220"/>
                    <a:gd name="T7" fmla="*/ 202 h 264"/>
                    <a:gd name="T8" fmla="*/ 0 w 220"/>
                    <a:gd name="T9" fmla="*/ 99 h 264"/>
                    <a:gd name="T10" fmla="*/ 17 w 220"/>
                    <a:gd name="T11" fmla="*/ 0 h 264"/>
                    <a:gd name="T12" fmla="*/ 209 w 220"/>
                    <a:gd name="T13" fmla="*/ 264 h 264"/>
                    <a:gd name="T14" fmla="*/ 220 w 220"/>
                    <a:gd name="T15" fmla="*/ 195 h 264"/>
                    <a:gd name="T16" fmla="*/ 207 w 220"/>
                    <a:gd name="T17" fmla="*/ 232 h 264"/>
                    <a:gd name="T18" fmla="*/ 201 w 220"/>
                    <a:gd name="T19" fmla="*/ 227 h 264"/>
                    <a:gd name="T20" fmla="*/ 17 w 220"/>
                    <a:gd name="T21" fmla="*/ 0 h 264"/>
                    <a:gd name="T22" fmla="*/ 17 w 220"/>
                    <a:gd name="T23" fmla="*/ 0 h 264"/>
                    <a:gd name="T24" fmla="*/ 17 w 220"/>
                    <a:gd name="T25" fmla="*/ 0 h 264"/>
                    <a:gd name="T26" fmla="*/ 17 w 220"/>
                    <a:gd name="T27" fmla="*/ 0 h 264"/>
                    <a:gd name="T28" fmla="*/ 17 w 220"/>
                    <a:gd name="T29" fmla="*/ 0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20" h="264">
                      <a:moveTo>
                        <a:pt x="0" y="99"/>
                      </a:moveTo>
                      <a:cubicBezTo>
                        <a:pt x="0" y="99"/>
                        <a:pt x="70" y="235"/>
                        <a:pt x="202" y="263"/>
                      </a:cubicBezTo>
                      <a:cubicBezTo>
                        <a:pt x="190" y="240"/>
                        <a:pt x="178" y="217"/>
                        <a:pt x="165" y="197"/>
                      </a:cubicBezTo>
                      <a:cubicBezTo>
                        <a:pt x="163" y="200"/>
                        <a:pt x="157" y="202"/>
                        <a:pt x="149" y="202"/>
                      </a:cubicBezTo>
                      <a:cubicBezTo>
                        <a:pt x="119" y="202"/>
                        <a:pt x="52" y="171"/>
                        <a:pt x="0" y="99"/>
                      </a:cubicBezTo>
                      <a:moveTo>
                        <a:pt x="17" y="0"/>
                      </a:moveTo>
                      <a:cubicBezTo>
                        <a:pt x="99" y="39"/>
                        <a:pt x="168" y="172"/>
                        <a:pt x="209" y="264"/>
                      </a:cubicBezTo>
                      <a:cubicBezTo>
                        <a:pt x="211" y="258"/>
                        <a:pt x="219" y="232"/>
                        <a:pt x="220" y="195"/>
                      </a:cubicBezTo>
                      <a:cubicBezTo>
                        <a:pt x="219" y="198"/>
                        <a:pt x="215" y="232"/>
                        <a:pt x="207" y="232"/>
                      </a:cubicBezTo>
                      <a:cubicBezTo>
                        <a:pt x="205" y="232"/>
                        <a:pt x="203" y="231"/>
                        <a:pt x="201" y="227"/>
                      </a:cubicBezTo>
                      <a:cubicBezTo>
                        <a:pt x="190" y="206"/>
                        <a:pt x="105" y="23"/>
                        <a:pt x="17" y="0"/>
                      </a:cubicBezTo>
                      <a:moveTo>
                        <a:pt x="17" y="0"/>
                      </a:moveTo>
                      <a:cubicBezTo>
                        <a:pt x="17" y="0"/>
                        <a:pt x="17" y="0"/>
                        <a:pt x="17" y="0"/>
                      </a:cubicBezTo>
                      <a:cubicBezTo>
                        <a:pt x="17" y="0"/>
                        <a:pt x="17" y="0"/>
                        <a:pt x="17" y="0"/>
                      </a:cubicBezTo>
                      <a:cubicBezTo>
                        <a:pt x="17" y="0"/>
                        <a:pt x="17" y="0"/>
                        <a:pt x="17" y="0"/>
                      </a:cubicBezTo>
                    </a:path>
                  </a:pathLst>
                </a:custGeom>
                <a:solidFill>
                  <a:srgbClr val="334B6C"/>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sp>
              <p:nvSpPr>
                <p:cNvPr id="25" name="îŝļïḑê"/>
                <p:cNvSpPr/>
                <p:nvPr/>
              </p:nvSpPr>
              <p:spPr bwMode="auto">
                <a:xfrm>
                  <a:off x="-6637587" y="940323"/>
                  <a:ext cx="1990725" cy="3106738"/>
                </a:xfrm>
                <a:custGeom>
                  <a:avLst/>
                  <a:gdLst>
                    <a:gd name="T0" fmla="*/ 228 w 228"/>
                    <a:gd name="T1" fmla="*/ 356 h 356"/>
                    <a:gd name="T2" fmla="*/ 0 w 228"/>
                    <a:gd name="T3" fmla="*/ 0 h 356"/>
                    <a:gd name="T4" fmla="*/ 228 w 228"/>
                    <a:gd name="T5" fmla="*/ 356 h 356"/>
                  </a:gdLst>
                  <a:ahLst/>
                  <a:cxnLst>
                    <a:cxn ang="0">
                      <a:pos x="T0" y="T1"/>
                    </a:cxn>
                    <a:cxn ang="0">
                      <a:pos x="T2" y="T3"/>
                    </a:cxn>
                    <a:cxn ang="0">
                      <a:pos x="T4" y="T5"/>
                    </a:cxn>
                  </a:cxnLst>
                  <a:rect l="0" t="0" r="r" b="b"/>
                  <a:pathLst>
                    <a:path w="228" h="356">
                      <a:moveTo>
                        <a:pt x="228" y="356"/>
                      </a:moveTo>
                      <a:cubicBezTo>
                        <a:pt x="228" y="356"/>
                        <a:pt x="128" y="61"/>
                        <a:pt x="0" y="0"/>
                      </a:cubicBezTo>
                      <a:cubicBezTo>
                        <a:pt x="17" y="18"/>
                        <a:pt x="145" y="153"/>
                        <a:pt x="228" y="356"/>
                      </a:cubicBezTo>
                    </a:path>
                  </a:pathLst>
                </a:custGeom>
                <a:solidFill>
                  <a:schemeClr val="bg1">
                    <a:lumMod val="75000"/>
                  </a:schemeClr>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sp>
              <p:nvSpPr>
                <p:cNvPr id="26" name="íśľídê"/>
                <p:cNvSpPr/>
                <p:nvPr/>
              </p:nvSpPr>
              <p:spPr bwMode="auto">
                <a:xfrm>
                  <a:off x="-4778624" y="3688286"/>
                  <a:ext cx="463550" cy="87313"/>
                </a:xfrm>
                <a:custGeom>
                  <a:avLst/>
                  <a:gdLst>
                    <a:gd name="T0" fmla="*/ 53 w 53"/>
                    <a:gd name="T1" fmla="*/ 10 h 10"/>
                    <a:gd name="T2" fmla="*/ 53 w 53"/>
                    <a:gd name="T3" fmla="*/ 10 h 10"/>
                    <a:gd name="T4" fmla="*/ 53 w 53"/>
                    <a:gd name="T5" fmla="*/ 10 h 10"/>
                    <a:gd name="T6" fmla="*/ 53 w 53"/>
                    <a:gd name="T7" fmla="*/ 10 h 10"/>
                    <a:gd name="T8" fmla="*/ 53 w 53"/>
                    <a:gd name="T9" fmla="*/ 10 h 10"/>
                    <a:gd name="T10" fmla="*/ 0 w 53"/>
                    <a:gd name="T11" fmla="*/ 0 h 10"/>
                    <a:gd name="T12" fmla="*/ 0 w 53"/>
                    <a:gd name="T13" fmla="*/ 0 h 10"/>
                    <a:gd name="T14" fmla="*/ 21 w 53"/>
                    <a:gd name="T15" fmla="*/ 1 h 10"/>
                    <a:gd name="T16" fmla="*/ 0 w 53"/>
                    <a:gd name="T17"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10">
                      <a:moveTo>
                        <a:pt x="53" y="10"/>
                      </a:moveTo>
                      <a:cubicBezTo>
                        <a:pt x="53" y="10"/>
                        <a:pt x="53" y="10"/>
                        <a:pt x="53" y="10"/>
                      </a:cubicBezTo>
                      <a:cubicBezTo>
                        <a:pt x="53" y="10"/>
                        <a:pt x="53" y="10"/>
                        <a:pt x="53" y="10"/>
                      </a:cubicBezTo>
                      <a:cubicBezTo>
                        <a:pt x="53" y="10"/>
                        <a:pt x="53" y="10"/>
                        <a:pt x="53" y="10"/>
                      </a:cubicBezTo>
                      <a:cubicBezTo>
                        <a:pt x="53" y="10"/>
                        <a:pt x="53" y="10"/>
                        <a:pt x="53" y="10"/>
                      </a:cubicBezTo>
                      <a:moveTo>
                        <a:pt x="0" y="0"/>
                      </a:moveTo>
                      <a:cubicBezTo>
                        <a:pt x="0" y="0"/>
                        <a:pt x="0" y="0"/>
                        <a:pt x="0" y="0"/>
                      </a:cubicBezTo>
                      <a:cubicBezTo>
                        <a:pt x="21" y="1"/>
                        <a:pt x="21" y="1"/>
                        <a:pt x="21" y="1"/>
                      </a:cubicBezTo>
                      <a:cubicBezTo>
                        <a:pt x="14" y="0"/>
                        <a:pt x="7" y="0"/>
                        <a:pt x="0" y="0"/>
                      </a:cubicBezTo>
                    </a:path>
                  </a:pathLst>
                </a:custGeom>
                <a:solidFill>
                  <a:srgbClr val="6B97DB"/>
                </a:solid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a:p>
              </p:txBody>
            </p:sp>
          </p:grpSp>
        </p:grpSp>
      </p:grpSp>
      <p:pic>
        <p:nvPicPr>
          <p:cNvPr id="32" name="图片 31" descr="aad3f64593fedd82828ed166015c7cb1"/>
          <p:cNvPicPr>
            <a:picLocks noChangeAspect="1"/>
          </p:cNvPicPr>
          <p:nvPr/>
        </p:nvPicPr>
        <p:blipFill>
          <a:blip r:embed="rId3"/>
          <a:stretch>
            <a:fillRect/>
          </a:stretch>
        </p:blipFill>
        <p:spPr>
          <a:xfrm>
            <a:off x="7898179" y="3060589"/>
            <a:ext cx="3762375" cy="3762375"/>
          </a:xfrm>
          <a:prstGeom prst="rect">
            <a:avLst/>
          </a:prstGeom>
        </p:spPr>
      </p:pic>
    </p:spTree>
    <p:custDataLst>
      <p:tags r:id="rId1"/>
    </p:custDataLst>
    <p:extLst>
      <p:ext uri="{BB962C8B-B14F-4D97-AF65-F5344CB8AC3E}">
        <p14:creationId xmlns:p14="http://schemas.microsoft.com/office/powerpoint/2010/main" val="207072943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7.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8.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9.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1.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2.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4.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5.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6.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7.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8.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9.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1.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TotalTime>
  <Words>1299</Words>
  <Application>Microsoft Office PowerPoint</Application>
  <PresentationFormat>自定义</PresentationFormat>
  <Paragraphs>135</Paragraphs>
  <Slides>19</Slides>
  <Notes>0</Notes>
  <HiddenSlides>0</HiddenSlides>
  <MMClips>0</MMClips>
  <ScaleCrop>false</ScaleCrop>
  <HeadingPairs>
    <vt:vector size="4" baseType="variant">
      <vt:variant>
        <vt:lpstr>主题</vt:lpstr>
      </vt:variant>
      <vt:variant>
        <vt:i4>1</vt:i4>
      </vt:variant>
      <vt:variant>
        <vt:lpstr>幻灯片标题</vt:lpstr>
      </vt:variant>
      <vt:variant>
        <vt:i4>19</vt:i4>
      </vt:variant>
    </vt:vector>
  </HeadingPairs>
  <TitlesOfParts>
    <vt:vector size="20"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ADMIN</cp:lastModifiedBy>
  <cp:revision>169</cp:revision>
  <dcterms:created xsi:type="dcterms:W3CDTF">2019-06-19T02:08:00Z</dcterms:created>
  <dcterms:modified xsi:type="dcterms:W3CDTF">2024-11-19T03:06:23Z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2052-11.1.0.10356</vt:lpwstr>
  </property>
  <property fmtid="{D5CDD505-2E9C-101B-9397-08002B2CF9AE}" pid="3" name="ICV">
    <vt:lpwstr>A00097B07D27403DA3728D0615E9269F</vt:lpwstr>
  </property>
  <property fmtid="{D5CDD505-2E9C-101B-9397-08002B2CF9AE}" pid="4" name="KSOTemplateUUID">
    <vt:lpwstr>v1.0_mb_0t4WfdYI2kxUf/OUKKYnyg==</vt:lpwstr>
  </property>
</Properties>
</file>