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10" r:id="rId2"/>
    <p:sldId id="411" r:id="rId3"/>
    <p:sldId id="412" r:id="rId4"/>
    <p:sldId id="409" r:id="rId5"/>
    <p:sldId id="413" r:id="rId6"/>
    <p:sldId id="431" r:id="rId7"/>
    <p:sldId id="432" r:id="rId8"/>
    <p:sldId id="433" r:id="rId9"/>
    <p:sldId id="434" r:id="rId10"/>
    <p:sldId id="416" r:id="rId11"/>
    <p:sldId id="417" r:id="rId12"/>
    <p:sldId id="435" r:id="rId13"/>
    <p:sldId id="418" r:id="rId14"/>
    <p:sldId id="414" r:id="rId15"/>
    <p:sldId id="436" r:id="rId16"/>
    <p:sldId id="415" r:id="rId17"/>
    <p:sldId id="438" r:id="rId18"/>
    <p:sldId id="439" r:id="rId19"/>
    <p:sldId id="430" r:id="rId20"/>
    <p:sldId id="440"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7879D"/>
    <a:srgbClr val="334B6C"/>
    <a:srgbClr val="58B6E5"/>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p:scale>
          <a:sx n="80" d="100"/>
          <a:sy n="80" d="100"/>
        </p:scale>
        <p:origin x="-184" y="-48"/>
      </p:cViewPr>
      <p:guideLst>
        <p:guide orient="horz" pos="2138"/>
        <p:guide pos="3844"/>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2024/11/19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2024/11/19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2024/11/19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7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78.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79.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80.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6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8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a:off x="0" y="4319270"/>
            <a:ext cx="72136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1273175" y="1449705"/>
            <a:ext cx="8160385" cy="1374775"/>
            <a:chOff x="2005" y="2283"/>
            <a:chExt cx="12851" cy="2165"/>
          </a:xfrm>
        </p:grpSpPr>
        <p:sp>
          <p:nvSpPr>
            <p:cNvPr id="9" name="signing-contract_66138"/>
            <p:cNvSpPr>
              <a:spLocks noChangeAspect="1"/>
            </p:cNvSpPr>
            <p:nvPr/>
          </p:nvSpPr>
          <p:spPr bwMode="auto">
            <a:xfrm>
              <a:off x="2005" y="2283"/>
              <a:ext cx="1929" cy="1928"/>
            </a:xfrm>
            <a:custGeom>
              <a:avLst/>
              <a:gdLst>
                <a:gd name="connsiteX0" fmla="*/ 177088 w 577759"/>
                <a:gd name="connsiteY0" fmla="*/ 396051 h 577432"/>
                <a:gd name="connsiteX1" fmla="*/ 185388 w 577759"/>
                <a:gd name="connsiteY1" fmla="*/ 400653 h 577432"/>
                <a:gd name="connsiteX2" fmla="*/ 178010 w 577759"/>
                <a:gd name="connsiteY2" fmla="*/ 436543 h 577432"/>
                <a:gd name="connsiteX3" fmla="*/ 184466 w 577759"/>
                <a:gd name="connsiteY3" fmla="*/ 440224 h 577432"/>
                <a:gd name="connsiteX4" fmla="*/ 186310 w 577759"/>
                <a:gd name="connsiteY4" fmla="*/ 442985 h 577432"/>
                <a:gd name="connsiteX5" fmla="*/ 201988 w 577759"/>
                <a:gd name="connsiteY5" fmla="*/ 452188 h 577432"/>
                <a:gd name="connsiteX6" fmla="*/ 204755 w 577759"/>
                <a:gd name="connsiteY6" fmla="*/ 458630 h 577432"/>
                <a:gd name="connsiteX7" fmla="*/ 274843 w 577759"/>
                <a:gd name="connsiteY7" fmla="*/ 460470 h 577432"/>
                <a:gd name="connsiteX8" fmla="*/ 274843 w 577759"/>
                <a:gd name="connsiteY8" fmla="*/ 480716 h 577432"/>
                <a:gd name="connsiteX9" fmla="*/ 206599 w 577759"/>
                <a:gd name="connsiteY9" fmla="*/ 478876 h 577432"/>
                <a:gd name="connsiteX10" fmla="*/ 194610 w 577759"/>
                <a:gd name="connsiteY10" fmla="*/ 481636 h 577432"/>
                <a:gd name="connsiteX11" fmla="*/ 183544 w 577759"/>
                <a:gd name="connsiteY11" fmla="*/ 473354 h 577432"/>
                <a:gd name="connsiteX12" fmla="*/ 183544 w 577759"/>
                <a:gd name="connsiteY12" fmla="*/ 466912 h 577432"/>
                <a:gd name="connsiteX13" fmla="*/ 178933 w 577759"/>
                <a:gd name="connsiteY13" fmla="*/ 474274 h 577432"/>
                <a:gd name="connsiteX14" fmla="*/ 161410 w 577759"/>
                <a:gd name="connsiteY14" fmla="*/ 465992 h 577432"/>
                <a:gd name="connsiteX15" fmla="*/ 162333 w 577759"/>
                <a:gd name="connsiteY15" fmla="*/ 464151 h 577432"/>
                <a:gd name="connsiteX16" fmla="*/ 163255 w 577759"/>
                <a:gd name="connsiteY16" fmla="*/ 460470 h 577432"/>
                <a:gd name="connsiteX17" fmla="*/ 156799 w 577759"/>
                <a:gd name="connsiteY17" fmla="*/ 466912 h 577432"/>
                <a:gd name="connsiteX18" fmla="*/ 140199 w 577759"/>
                <a:gd name="connsiteY18" fmla="*/ 456789 h 577432"/>
                <a:gd name="connsiteX19" fmla="*/ 154033 w 577759"/>
                <a:gd name="connsiteY19" fmla="*/ 435623 h 577432"/>
                <a:gd name="connsiteX20" fmla="*/ 103311 w 577759"/>
                <a:gd name="connsiteY20" fmla="*/ 495441 h 577432"/>
                <a:gd name="connsiteX21" fmla="*/ 85789 w 577759"/>
                <a:gd name="connsiteY21" fmla="*/ 485318 h 577432"/>
                <a:gd name="connsiteX22" fmla="*/ 143888 w 577759"/>
                <a:gd name="connsiteY22" fmla="*/ 417217 h 577432"/>
                <a:gd name="connsiteX23" fmla="*/ 177088 w 577759"/>
                <a:gd name="connsiteY23" fmla="*/ 396051 h 577432"/>
                <a:gd name="connsiteX24" fmla="*/ 326592 w 577759"/>
                <a:gd name="connsiteY24" fmla="*/ 382185 h 577432"/>
                <a:gd name="connsiteX25" fmla="*/ 324748 w 577759"/>
                <a:gd name="connsiteY25" fmla="*/ 412582 h 577432"/>
                <a:gd name="connsiteX26" fmla="*/ 340423 w 577759"/>
                <a:gd name="connsiteY26" fmla="*/ 420871 h 577432"/>
                <a:gd name="connsiteX27" fmla="*/ 355177 w 577759"/>
                <a:gd name="connsiteY27" fmla="*/ 430082 h 577432"/>
                <a:gd name="connsiteX28" fmla="*/ 380995 w 577759"/>
                <a:gd name="connsiteY28" fmla="*/ 413503 h 577432"/>
                <a:gd name="connsiteX29" fmla="*/ 356099 w 577759"/>
                <a:gd name="connsiteY29" fmla="*/ 393238 h 577432"/>
                <a:gd name="connsiteX30" fmla="*/ 326592 w 577759"/>
                <a:gd name="connsiteY30" fmla="*/ 382185 h 577432"/>
                <a:gd name="connsiteX31" fmla="*/ 125443 w 577759"/>
                <a:gd name="connsiteY31" fmla="*/ 299294 h 577432"/>
                <a:gd name="connsiteX32" fmla="*/ 224189 w 577759"/>
                <a:gd name="connsiteY32" fmla="*/ 299294 h 577432"/>
                <a:gd name="connsiteX33" fmla="*/ 250029 w 577759"/>
                <a:gd name="connsiteY33" fmla="*/ 326015 h 577432"/>
                <a:gd name="connsiteX34" fmla="*/ 224189 w 577759"/>
                <a:gd name="connsiteY34" fmla="*/ 351815 h 577432"/>
                <a:gd name="connsiteX35" fmla="*/ 125443 w 577759"/>
                <a:gd name="connsiteY35" fmla="*/ 351815 h 577432"/>
                <a:gd name="connsiteX36" fmla="*/ 98680 w 577759"/>
                <a:gd name="connsiteY36" fmla="*/ 326015 h 577432"/>
                <a:gd name="connsiteX37" fmla="*/ 125443 w 577759"/>
                <a:gd name="connsiteY37" fmla="*/ 299294 h 577432"/>
                <a:gd name="connsiteX38" fmla="*/ 125436 w 577759"/>
                <a:gd name="connsiteY38" fmla="*/ 200762 h 577432"/>
                <a:gd name="connsiteX39" fmla="*/ 321952 w 577759"/>
                <a:gd name="connsiteY39" fmla="*/ 200762 h 577432"/>
                <a:gd name="connsiteX40" fmla="*/ 348708 w 577759"/>
                <a:gd name="connsiteY40" fmla="*/ 227483 h 577432"/>
                <a:gd name="connsiteX41" fmla="*/ 321952 w 577759"/>
                <a:gd name="connsiteY41" fmla="*/ 253283 h 577432"/>
                <a:gd name="connsiteX42" fmla="*/ 125436 w 577759"/>
                <a:gd name="connsiteY42" fmla="*/ 253283 h 577432"/>
                <a:gd name="connsiteX43" fmla="*/ 98680 w 577759"/>
                <a:gd name="connsiteY43" fmla="*/ 227483 h 577432"/>
                <a:gd name="connsiteX44" fmla="*/ 125436 w 577759"/>
                <a:gd name="connsiteY44" fmla="*/ 200762 h 577432"/>
                <a:gd name="connsiteX45" fmla="*/ 125436 w 577759"/>
                <a:gd name="connsiteY45" fmla="*/ 103118 h 577432"/>
                <a:gd name="connsiteX46" fmla="*/ 321952 w 577759"/>
                <a:gd name="connsiteY46" fmla="*/ 103118 h 577432"/>
                <a:gd name="connsiteX47" fmla="*/ 348708 w 577759"/>
                <a:gd name="connsiteY47" fmla="*/ 128918 h 577432"/>
                <a:gd name="connsiteX48" fmla="*/ 321952 w 577759"/>
                <a:gd name="connsiteY48" fmla="*/ 155639 h 577432"/>
                <a:gd name="connsiteX49" fmla="*/ 125436 w 577759"/>
                <a:gd name="connsiteY49" fmla="*/ 155639 h 577432"/>
                <a:gd name="connsiteX50" fmla="*/ 98680 w 577759"/>
                <a:gd name="connsiteY50" fmla="*/ 128918 h 577432"/>
                <a:gd name="connsiteX51" fmla="*/ 125436 w 577759"/>
                <a:gd name="connsiteY51" fmla="*/ 103118 h 577432"/>
                <a:gd name="connsiteX52" fmla="*/ 497753 w 577759"/>
                <a:gd name="connsiteY52" fmla="*/ 64639 h 577432"/>
                <a:gd name="connsiteX53" fmla="*/ 537748 w 577759"/>
                <a:gd name="connsiteY53" fmla="*/ 78225 h 577432"/>
                <a:gd name="connsiteX54" fmla="*/ 577398 w 577759"/>
                <a:gd name="connsiteY54" fmla="*/ 121516 h 577432"/>
                <a:gd name="connsiteX55" fmla="*/ 575554 w 577759"/>
                <a:gd name="connsiteY55" fmla="*/ 130727 h 577432"/>
                <a:gd name="connsiteX56" fmla="*/ 411424 w 577759"/>
                <a:gd name="connsiteY56" fmla="*/ 415345 h 577432"/>
                <a:gd name="connsiteX57" fmla="*/ 407735 w 577759"/>
                <a:gd name="connsiteY57" fmla="*/ 419029 h 577432"/>
                <a:gd name="connsiteX58" fmla="*/ 321982 w 577759"/>
                <a:gd name="connsiteY58" fmla="*/ 476137 h 577432"/>
                <a:gd name="connsiteX59" fmla="*/ 308151 w 577759"/>
                <a:gd name="connsiteY59" fmla="*/ 476137 h 577432"/>
                <a:gd name="connsiteX60" fmla="*/ 301696 w 577759"/>
                <a:gd name="connsiteY60" fmla="*/ 464163 h 577432"/>
                <a:gd name="connsiteX61" fmla="*/ 307229 w 577759"/>
                <a:gd name="connsiteY61" fmla="*/ 361921 h 577432"/>
                <a:gd name="connsiteX62" fmla="*/ 309073 w 577759"/>
                <a:gd name="connsiteY62" fmla="*/ 355473 h 577432"/>
                <a:gd name="connsiteX63" fmla="*/ 473203 w 577759"/>
                <a:gd name="connsiteY63" fmla="*/ 71777 h 577432"/>
                <a:gd name="connsiteX64" fmla="*/ 480580 w 577759"/>
                <a:gd name="connsiteY64" fmla="*/ 66250 h 577432"/>
                <a:gd name="connsiteX65" fmla="*/ 497753 w 577759"/>
                <a:gd name="connsiteY65" fmla="*/ 64639 h 577432"/>
                <a:gd name="connsiteX66" fmla="*/ 26751 w 577759"/>
                <a:gd name="connsiteY66" fmla="*/ 0 h 577432"/>
                <a:gd name="connsiteX67" fmla="*/ 420637 w 577759"/>
                <a:gd name="connsiteY67" fmla="*/ 0 h 577432"/>
                <a:gd name="connsiteX68" fmla="*/ 447388 w 577759"/>
                <a:gd name="connsiteY68" fmla="*/ 25786 h 577432"/>
                <a:gd name="connsiteX69" fmla="*/ 447388 w 577759"/>
                <a:gd name="connsiteY69" fmla="*/ 65387 h 577432"/>
                <a:gd name="connsiteX70" fmla="*/ 394808 w 577759"/>
                <a:gd name="connsiteY70" fmla="*/ 156560 h 577432"/>
                <a:gd name="connsiteX71" fmla="*/ 394808 w 577759"/>
                <a:gd name="connsiteY71" fmla="*/ 52494 h 577432"/>
                <a:gd name="connsiteX72" fmla="*/ 52580 w 577759"/>
                <a:gd name="connsiteY72" fmla="*/ 52494 h 577432"/>
                <a:gd name="connsiteX73" fmla="*/ 52580 w 577759"/>
                <a:gd name="connsiteY73" fmla="*/ 524938 h 577432"/>
                <a:gd name="connsiteX74" fmla="*/ 394808 w 577759"/>
                <a:gd name="connsiteY74" fmla="*/ 524938 h 577432"/>
                <a:gd name="connsiteX75" fmla="*/ 394808 w 577759"/>
                <a:gd name="connsiteY75" fmla="*/ 459551 h 577432"/>
                <a:gd name="connsiteX76" fmla="*/ 422482 w 577759"/>
                <a:gd name="connsiteY76" fmla="*/ 441132 h 577432"/>
                <a:gd name="connsiteX77" fmla="*/ 434474 w 577759"/>
                <a:gd name="connsiteY77" fmla="*/ 428239 h 577432"/>
                <a:gd name="connsiteX78" fmla="*/ 447388 w 577759"/>
                <a:gd name="connsiteY78" fmla="*/ 406137 h 577432"/>
                <a:gd name="connsiteX79" fmla="*/ 447388 w 577759"/>
                <a:gd name="connsiteY79" fmla="*/ 550725 h 577432"/>
                <a:gd name="connsiteX80" fmla="*/ 420637 w 577759"/>
                <a:gd name="connsiteY80" fmla="*/ 577432 h 577432"/>
                <a:gd name="connsiteX81" fmla="*/ 26751 w 577759"/>
                <a:gd name="connsiteY81" fmla="*/ 577432 h 577432"/>
                <a:gd name="connsiteX82" fmla="*/ 0 w 577759"/>
                <a:gd name="connsiteY82" fmla="*/ 550725 h 577432"/>
                <a:gd name="connsiteX83" fmla="*/ 0 w 577759"/>
                <a:gd name="connsiteY83" fmla="*/ 25786 h 577432"/>
                <a:gd name="connsiteX84" fmla="*/ 26751 w 577759"/>
                <a:gd name="connsiteY84" fmla="*/ 0 h 5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77759" h="577432">
                  <a:moveTo>
                    <a:pt x="177088" y="396051"/>
                  </a:moveTo>
                  <a:cubicBezTo>
                    <a:pt x="179855" y="396051"/>
                    <a:pt x="183544" y="397892"/>
                    <a:pt x="185388" y="400653"/>
                  </a:cubicBezTo>
                  <a:cubicBezTo>
                    <a:pt x="189999" y="411696"/>
                    <a:pt x="185388" y="423659"/>
                    <a:pt x="178010" y="436543"/>
                  </a:cubicBezTo>
                  <a:cubicBezTo>
                    <a:pt x="180777" y="436543"/>
                    <a:pt x="182621" y="438384"/>
                    <a:pt x="184466" y="440224"/>
                  </a:cubicBezTo>
                  <a:cubicBezTo>
                    <a:pt x="185388" y="441145"/>
                    <a:pt x="185388" y="442065"/>
                    <a:pt x="186310" y="442985"/>
                  </a:cubicBezTo>
                  <a:cubicBezTo>
                    <a:pt x="191844" y="442065"/>
                    <a:pt x="197377" y="444826"/>
                    <a:pt x="201988" y="452188"/>
                  </a:cubicBezTo>
                  <a:cubicBezTo>
                    <a:pt x="203832" y="454949"/>
                    <a:pt x="204755" y="456789"/>
                    <a:pt x="204755" y="458630"/>
                  </a:cubicBezTo>
                  <a:cubicBezTo>
                    <a:pt x="229654" y="454028"/>
                    <a:pt x="249943" y="460470"/>
                    <a:pt x="274843" y="460470"/>
                  </a:cubicBezTo>
                  <a:cubicBezTo>
                    <a:pt x="287754" y="460470"/>
                    <a:pt x="287754" y="480716"/>
                    <a:pt x="274843" y="480716"/>
                  </a:cubicBezTo>
                  <a:cubicBezTo>
                    <a:pt x="253632" y="480716"/>
                    <a:pt x="226888" y="468753"/>
                    <a:pt x="206599" y="478876"/>
                  </a:cubicBezTo>
                  <a:cubicBezTo>
                    <a:pt x="202910" y="480716"/>
                    <a:pt x="198299" y="483477"/>
                    <a:pt x="194610" y="481636"/>
                  </a:cubicBezTo>
                  <a:cubicBezTo>
                    <a:pt x="189999" y="479796"/>
                    <a:pt x="184466" y="478876"/>
                    <a:pt x="183544" y="473354"/>
                  </a:cubicBezTo>
                  <a:cubicBezTo>
                    <a:pt x="183544" y="470593"/>
                    <a:pt x="183544" y="468753"/>
                    <a:pt x="183544" y="466912"/>
                  </a:cubicBezTo>
                  <a:cubicBezTo>
                    <a:pt x="181699" y="469673"/>
                    <a:pt x="180777" y="471513"/>
                    <a:pt x="178933" y="474274"/>
                  </a:cubicBezTo>
                  <a:cubicBezTo>
                    <a:pt x="173399" y="482557"/>
                    <a:pt x="156799" y="477035"/>
                    <a:pt x="161410" y="465992"/>
                  </a:cubicBezTo>
                  <a:cubicBezTo>
                    <a:pt x="161410" y="465992"/>
                    <a:pt x="161410" y="465072"/>
                    <a:pt x="162333" y="464151"/>
                  </a:cubicBezTo>
                  <a:cubicBezTo>
                    <a:pt x="162333" y="462311"/>
                    <a:pt x="163255" y="461391"/>
                    <a:pt x="163255" y="460470"/>
                  </a:cubicBezTo>
                  <a:cubicBezTo>
                    <a:pt x="161410" y="462311"/>
                    <a:pt x="158644" y="464151"/>
                    <a:pt x="156799" y="466912"/>
                  </a:cubicBezTo>
                  <a:cubicBezTo>
                    <a:pt x="150344" y="477035"/>
                    <a:pt x="132822" y="467832"/>
                    <a:pt x="140199" y="456789"/>
                  </a:cubicBezTo>
                  <a:cubicBezTo>
                    <a:pt x="144811" y="449427"/>
                    <a:pt x="149422" y="442985"/>
                    <a:pt x="154033" y="435623"/>
                  </a:cubicBezTo>
                  <a:cubicBezTo>
                    <a:pt x="135588" y="454028"/>
                    <a:pt x="118988" y="474274"/>
                    <a:pt x="103311" y="495441"/>
                  </a:cubicBezTo>
                  <a:cubicBezTo>
                    <a:pt x="95011" y="504643"/>
                    <a:pt x="78411" y="495441"/>
                    <a:pt x="85789" y="485318"/>
                  </a:cubicBezTo>
                  <a:cubicBezTo>
                    <a:pt x="104233" y="462311"/>
                    <a:pt x="122677" y="438384"/>
                    <a:pt x="143888" y="417217"/>
                  </a:cubicBezTo>
                  <a:cubicBezTo>
                    <a:pt x="152188" y="408935"/>
                    <a:pt x="163255" y="396051"/>
                    <a:pt x="177088" y="396051"/>
                  </a:cubicBezTo>
                  <a:close/>
                  <a:moveTo>
                    <a:pt x="326592" y="382185"/>
                  </a:moveTo>
                  <a:lnTo>
                    <a:pt x="324748" y="412582"/>
                  </a:lnTo>
                  <a:cubicBezTo>
                    <a:pt x="329358" y="414424"/>
                    <a:pt x="334891" y="417187"/>
                    <a:pt x="340423" y="420871"/>
                  </a:cubicBezTo>
                  <a:cubicBezTo>
                    <a:pt x="345956" y="423635"/>
                    <a:pt x="350566" y="427319"/>
                    <a:pt x="355177" y="430082"/>
                  </a:cubicBezTo>
                  <a:lnTo>
                    <a:pt x="380995" y="413503"/>
                  </a:lnTo>
                  <a:cubicBezTo>
                    <a:pt x="376385" y="407976"/>
                    <a:pt x="369008" y="400607"/>
                    <a:pt x="356099" y="393238"/>
                  </a:cubicBezTo>
                  <a:cubicBezTo>
                    <a:pt x="343190" y="385869"/>
                    <a:pt x="333047" y="383106"/>
                    <a:pt x="326592" y="382185"/>
                  </a:cubicBezTo>
                  <a:close/>
                  <a:moveTo>
                    <a:pt x="125443" y="299294"/>
                  </a:moveTo>
                  <a:lnTo>
                    <a:pt x="224189" y="299294"/>
                  </a:lnTo>
                  <a:cubicBezTo>
                    <a:pt x="238032" y="299294"/>
                    <a:pt x="250029" y="311272"/>
                    <a:pt x="250029" y="326015"/>
                  </a:cubicBezTo>
                  <a:cubicBezTo>
                    <a:pt x="250029" y="339836"/>
                    <a:pt x="238032" y="351815"/>
                    <a:pt x="224189" y="351815"/>
                  </a:cubicBezTo>
                  <a:lnTo>
                    <a:pt x="125443" y="351815"/>
                  </a:lnTo>
                  <a:cubicBezTo>
                    <a:pt x="110677" y="351815"/>
                    <a:pt x="98680" y="339836"/>
                    <a:pt x="98680" y="326015"/>
                  </a:cubicBezTo>
                  <a:cubicBezTo>
                    <a:pt x="98680" y="311272"/>
                    <a:pt x="110677" y="299294"/>
                    <a:pt x="125443" y="299294"/>
                  </a:cubicBezTo>
                  <a:close/>
                  <a:moveTo>
                    <a:pt x="125436" y="200762"/>
                  </a:moveTo>
                  <a:lnTo>
                    <a:pt x="321952" y="200762"/>
                  </a:lnTo>
                  <a:cubicBezTo>
                    <a:pt x="336714" y="200762"/>
                    <a:pt x="348708" y="212740"/>
                    <a:pt x="348708" y="227483"/>
                  </a:cubicBezTo>
                  <a:cubicBezTo>
                    <a:pt x="348708" y="242226"/>
                    <a:pt x="336714" y="253283"/>
                    <a:pt x="321952" y="253283"/>
                  </a:cubicBezTo>
                  <a:lnTo>
                    <a:pt x="125436" y="253283"/>
                  </a:lnTo>
                  <a:cubicBezTo>
                    <a:pt x="110674" y="253283"/>
                    <a:pt x="98680" y="242226"/>
                    <a:pt x="98680" y="227483"/>
                  </a:cubicBezTo>
                  <a:cubicBezTo>
                    <a:pt x="98680" y="212740"/>
                    <a:pt x="110674" y="200762"/>
                    <a:pt x="125436" y="200762"/>
                  </a:cubicBezTo>
                  <a:close/>
                  <a:moveTo>
                    <a:pt x="125436" y="103118"/>
                  </a:moveTo>
                  <a:lnTo>
                    <a:pt x="321952" y="103118"/>
                  </a:lnTo>
                  <a:cubicBezTo>
                    <a:pt x="336714" y="103118"/>
                    <a:pt x="348708" y="114175"/>
                    <a:pt x="348708" y="128918"/>
                  </a:cubicBezTo>
                  <a:cubicBezTo>
                    <a:pt x="348708" y="143660"/>
                    <a:pt x="336714" y="155639"/>
                    <a:pt x="321952" y="155639"/>
                  </a:cubicBezTo>
                  <a:lnTo>
                    <a:pt x="125436" y="155639"/>
                  </a:lnTo>
                  <a:cubicBezTo>
                    <a:pt x="110674" y="155639"/>
                    <a:pt x="98680" y="143660"/>
                    <a:pt x="98680" y="128918"/>
                  </a:cubicBezTo>
                  <a:cubicBezTo>
                    <a:pt x="98680" y="114175"/>
                    <a:pt x="110674" y="103118"/>
                    <a:pt x="125436" y="103118"/>
                  </a:cubicBezTo>
                  <a:close/>
                  <a:moveTo>
                    <a:pt x="497753" y="64639"/>
                  </a:moveTo>
                  <a:cubicBezTo>
                    <a:pt x="507550" y="65329"/>
                    <a:pt x="521151" y="68553"/>
                    <a:pt x="537748" y="78225"/>
                  </a:cubicBezTo>
                  <a:cubicBezTo>
                    <a:pt x="570943" y="97568"/>
                    <a:pt x="576476" y="118753"/>
                    <a:pt x="577398" y="121516"/>
                  </a:cubicBezTo>
                  <a:cubicBezTo>
                    <a:pt x="578320" y="124279"/>
                    <a:pt x="577398" y="127964"/>
                    <a:pt x="575554" y="130727"/>
                  </a:cubicBezTo>
                  <a:lnTo>
                    <a:pt x="411424" y="415345"/>
                  </a:lnTo>
                  <a:cubicBezTo>
                    <a:pt x="410501" y="416266"/>
                    <a:pt x="409579" y="418108"/>
                    <a:pt x="407735" y="419029"/>
                  </a:cubicBezTo>
                  <a:lnTo>
                    <a:pt x="321982" y="476137"/>
                  </a:lnTo>
                  <a:cubicBezTo>
                    <a:pt x="317371" y="478900"/>
                    <a:pt x="312761" y="478900"/>
                    <a:pt x="308151" y="476137"/>
                  </a:cubicBezTo>
                  <a:cubicBezTo>
                    <a:pt x="303540" y="473374"/>
                    <a:pt x="300774" y="468768"/>
                    <a:pt x="301696" y="464163"/>
                  </a:cubicBezTo>
                  <a:lnTo>
                    <a:pt x="307229" y="361921"/>
                  </a:lnTo>
                  <a:cubicBezTo>
                    <a:pt x="308151" y="359158"/>
                    <a:pt x="308151" y="357316"/>
                    <a:pt x="309073" y="355473"/>
                  </a:cubicBezTo>
                  <a:lnTo>
                    <a:pt x="473203" y="71777"/>
                  </a:lnTo>
                  <a:cubicBezTo>
                    <a:pt x="475047" y="69014"/>
                    <a:pt x="477813" y="67172"/>
                    <a:pt x="480580" y="66250"/>
                  </a:cubicBezTo>
                  <a:cubicBezTo>
                    <a:pt x="481963" y="65790"/>
                    <a:pt x="487956" y="63948"/>
                    <a:pt x="497753" y="64639"/>
                  </a:cubicBezTo>
                  <a:close/>
                  <a:moveTo>
                    <a:pt x="26751" y="0"/>
                  </a:moveTo>
                  <a:lnTo>
                    <a:pt x="420637" y="0"/>
                  </a:lnTo>
                  <a:cubicBezTo>
                    <a:pt x="435396" y="0"/>
                    <a:pt x="447388" y="11972"/>
                    <a:pt x="447388" y="25786"/>
                  </a:cubicBezTo>
                  <a:lnTo>
                    <a:pt x="447388" y="65387"/>
                  </a:lnTo>
                  <a:lnTo>
                    <a:pt x="394808" y="156560"/>
                  </a:lnTo>
                  <a:lnTo>
                    <a:pt x="394808" y="52494"/>
                  </a:lnTo>
                  <a:lnTo>
                    <a:pt x="52580" y="52494"/>
                  </a:lnTo>
                  <a:lnTo>
                    <a:pt x="52580" y="524938"/>
                  </a:lnTo>
                  <a:lnTo>
                    <a:pt x="394808" y="524938"/>
                  </a:lnTo>
                  <a:lnTo>
                    <a:pt x="394808" y="459551"/>
                  </a:lnTo>
                  <a:lnTo>
                    <a:pt x="422482" y="441132"/>
                  </a:lnTo>
                  <a:cubicBezTo>
                    <a:pt x="427094" y="437449"/>
                    <a:pt x="431706" y="432844"/>
                    <a:pt x="434474" y="428239"/>
                  </a:cubicBezTo>
                  <a:lnTo>
                    <a:pt x="447388" y="406137"/>
                  </a:lnTo>
                  <a:lnTo>
                    <a:pt x="447388" y="550725"/>
                  </a:lnTo>
                  <a:cubicBezTo>
                    <a:pt x="447388" y="565460"/>
                    <a:pt x="435396" y="577432"/>
                    <a:pt x="420637" y="577432"/>
                  </a:cubicBezTo>
                  <a:lnTo>
                    <a:pt x="26751" y="577432"/>
                  </a:lnTo>
                  <a:cubicBezTo>
                    <a:pt x="11992" y="577432"/>
                    <a:pt x="0" y="565460"/>
                    <a:pt x="0" y="550725"/>
                  </a:cubicBezTo>
                  <a:lnTo>
                    <a:pt x="0" y="25786"/>
                  </a:lnTo>
                  <a:cubicBezTo>
                    <a:pt x="0" y="11972"/>
                    <a:pt x="11992" y="0"/>
                    <a:pt x="26751" y="0"/>
                  </a:cubicBezTo>
                  <a:close/>
                </a:path>
              </a:pathLst>
            </a:custGeom>
            <a:solidFill>
              <a:srgbClr val="334B6C"/>
            </a:solidFill>
            <a:ln>
              <a:noFill/>
            </a:ln>
          </p:spPr>
        </p:sp>
        <p:sp>
          <p:nvSpPr>
            <p:cNvPr id="6" name="文本框 5"/>
            <p:cNvSpPr txBox="1"/>
            <p:nvPr/>
          </p:nvSpPr>
          <p:spPr>
            <a:xfrm>
              <a:off x="4140" y="3140"/>
              <a:ext cx="10717" cy="1309"/>
            </a:xfrm>
            <a:prstGeom prst="rect">
              <a:avLst/>
            </a:prstGeom>
            <a:noFill/>
          </p:spPr>
          <p:txBody>
            <a:bodyPr wrap="square" lIns="0" rIns="72000" rtlCol="0">
              <a:spAutoFit/>
            </a:bodyPr>
            <a:lstStyle/>
            <a:p>
              <a:r>
                <a:rPr lang="zh-CN" altLang="en-US" sz="4800" b="1" spc="300" dirty="0" smtClean="0">
                  <a:solidFill>
                    <a:srgbClr val="334B6C"/>
                  </a:solidFill>
                </a:rPr>
                <a:t>公司制度的概述</a:t>
              </a:r>
            </a:p>
          </p:txBody>
        </p:sp>
        <p:sp>
          <p:nvSpPr>
            <p:cNvPr id="7" name="矩形 6"/>
            <p:cNvSpPr/>
            <p:nvPr/>
          </p:nvSpPr>
          <p:spPr>
            <a:xfrm>
              <a:off x="4140" y="2316"/>
              <a:ext cx="3305" cy="824"/>
            </a:xfrm>
            <a:prstGeom prst="rect">
              <a:avLst/>
            </a:prstGeom>
          </p:spPr>
          <p:txBody>
            <a:bodyPr wrap="square" lIns="0">
              <a:spAutoFit/>
            </a:bodyPr>
            <a:lstStyle/>
            <a:p>
              <a:endParaRPr lang="zh-CN" altLang="en-US" sz="2800" spc="300" dirty="0" smtClean="0">
                <a:solidFill>
                  <a:srgbClr val="58B6E5"/>
                </a:solidFill>
              </a:endParaRPr>
            </a:p>
          </p:txBody>
        </p:sp>
      </p:grpSp>
      <p:sp>
        <p:nvSpPr>
          <p:cNvPr id="21" name="圆角矩形 20"/>
          <p:cNvSpPr/>
          <p:nvPr/>
        </p:nvSpPr>
        <p:spPr>
          <a:xfrm>
            <a:off x="1273175" y="3098800"/>
            <a:ext cx="5940425" cy="533406"/>
          </a:xfrm>
          <a:prstGeom prst="roundRect">
            <a:avLst/>
          </a:prstGeom>
          <a:solidFill>
            <a:schemeClr val="accent2"/>
          </a:solidFill>
        </p:spPr>
        <p:txBody>
          <a:bodyPr wrap="square">
            <a:spAutoFit/>
          </a:bodyPr>
          <a:lstStyle/>
          <a:p>
            <a:pPr algn="dist"/>
            <a:endParaRPr lang="en-US" altLang="zh-CN" sz="2535" spc="300" dirty="0">
              <a:solidFill>
                <a:schemeClr val="bg1"/>
              </a:solidFill>
              <a:latin typeface="+mn-ea"/>
            </a:endParaRPr>
          </a:p>
        </p:txBody>
      </p:sp>
      <p:sp>
        <p:nvSpPr>
          <p:cNvPr id="20" name="矩形 19"/>
          <p:cNvSpPr/>
          <p:nvPr/>
        </p:nvSpPr>
        <p:spPr>
          <a:xfrm>
            <a:off x="1424939" y="3176273"/>
            <a:ext cx="4506595" cy="378460"/>
          </a:xfrm>
          <a:prstGeom prst="rect">
            <a:avLst/>
          </a:prstGeom>
        </p:spPr>
        <p:txBody>
          <a:bodyPr wrap="square">
            <a:spAutoFit/>
          </a:bodyPr>
          <a:lstStyle/>
          <a:p>
            <a:r>
              <a:rPr lang="zh-CN" altLang="en-US" sz="1865" dirty="0" smtClean="0">
                <a:solidFill>
                  <a:srgbClr val="334B6C"/>
                </a:solidFill>
                <a:latin typeface="+mn-ea"/>
              </a:rPr>
              <a:t>教师：范晓燕       时间：</a:t>
            </a:r>
            <a:r>
              <a:rPr lang="en-US" altLang="zh-CN" sz="1865" dirty="0" smtClean="0">
                <a:solidFill>
                  <a:srgbClr val="334B6C"/>
                </a:solidFill>
                <a:latin typeface="+mn-ea"/>
              </a:rPr>
              <a:t>2024.11.07</a:t>
            </a:r>
            <a:endParaRPr lang="en-US" altLang="zh-CN" sz="1865" dirty="0">
              <a:solidFill>
                <a:srgbClr val="334B6C"/>
              </a:solidFill>
              <a:latin typeface="+mn-ea"/>
            </a:endParaRPr>
          </a:p>
        </p:txBody>
      </p:sp>
      <p:pic>
        <p:nvPicPr>
          <p:cNvPr id="10" name="图片 9" descr="454696b252a867b7ca41680cc98655cf"/>
          <p:cNvPicPr/>
          <p:nvPr/>
        </p:nvPicPr>
        <p:blipFill>
          <a:blip r:embed="rId3">
            <a:clrChange>
              <a:clrFrom>
                <a:srgbClr val="000000">
                  <a:alpha val="0"/>
                </a:srgbClr>
              </a:clrFrom>
              <a:clrTo>
                <a:srgbClr val="000000">
                  <a:alpha val="0"/>
                  <a:alpha val="0"/>
                </a:srgbClr>
              </a:clrTo>
            </a:clrChange>
          </a:blip>
          <a:srcRect l="26954" t="48972" r="47741" b="29009"/>
          <a:stretch>
            <a:fillRect/>
          </a:stretch>
        </p:blipFill>
        <p:spPr>
          <a:xfrm flipH="1">
            <a:off x="7522845" y="2825115"/>
            <a:ext cx="4088765" cy="4033520"/>
          </a:xfrm>
          <a:prstGeom prst="rect">
            <a:avLst/>
          </a:prstGeom>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图片 31" descr="aad3f64593fedd82828ed166015c7cb1"/>
          <p:cNvPicPr>
            <a:picLocks noChangeAspect="1"/>
          </p:cNvPicPr>
          <p:nvPr/>
        </p:nvPicPr>
        <p:blipFill>
          <a:blip r:embed="rId3"/>
          <a:stretch>
            <a:fillRect/>
          </a:stretch>
        </p:blipFill>
        <p:spPr>
          <a:xfrm>
            <a:off x="3253664" y="3823335"/>
            <a:ext cx="3439795" cy="3439795"/>
          </a:xfrm>
          <a:prstGeom prst="rect">
            <a:avLst/>
          </a:prstGeom>
        </p:spPr>
      </p:pic>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2844800" y="694690"/>
            <a:ext cx="4970145" cy="3576320"/>
            <a:chOff x="4920" y="2084"/>
            <a:chExt cx="7827" cy="5632"/>
          </a:xfrm>
        </p:grpSpPr>
        <p:grpSp>
          <p:nvGrpSpPr>
            <p:cNvPr id="19" name="组合 18"/>
            <p:cNvGrpSpPr/>
            <p:nvPr/>
          </p:nvGrpSpPr>
          <p:grpSpPr>
            <a:xfrm>
              <a:off x="5392" y="5933"/>
              <a:ext cx="6926" cy="1783"/>
              <a:chOff x="5502" y="5999"/>
              <a:chExt cx="6926"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504" y="7154"/>
                <a:ext cx="3349"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4920" y="2084"/>
              <a:ext cx="7827" cy="3388"/>
              <a:chOff x="3358" y="2084"/>
              <a:chExt cx="7827" cy="3388"/>
            </a:xfrm>
          </p:grpSpPr>
          <p:grpSp>
            <p:nvGrpSpPr>
              <p:cNvPr id="14" name="组合 13"/>
              <p:cNvGrpSpPr/>
              <p:nvPr/>
            </p:nvGrpSpPr>
            <p:grpSpPr>
              <a:xfrm>
                <a:off x="3358" y="3077"/>
                <a:ext cx="7827" cy="2395"/>
                <a:chOff x="4624" y="2520"/>
                <a:chExt cx="7827" cy="2395"/>
              </a:xfrm>
            </p:grpSpPr>
            <p:sp>
              <p:nvSpPr>
                <p:cNvPr id="30" name="矩形 29"/>
                <p:cNvSpPr/>
                <p:nvPr/>
              </p:nvSpPr>
              <p:spPr>
                <a:xfrm>
                  <a:off x="4624" y="3800"/>
                  <a:ext cx="7827" cy="1115"/>
                </a:xfrm>
                <a:prstGeom prst="rect">
                  <a:avLst/>
                </a:prstGeom>
                <a:noFill/>
                <a:ln>
                  <a:noFill/>
                </a:ln>
              </p:spPr>
              <p:txBody>
                <a:bodyPr vert="horz" wrap="square">
                  <a:spAutoFit/>
                </a:bodyPr>
                <a:lstStyle/>
                <a:p>
                  <a:r>
                    <a:rPr lang="zh-CN" altLang="en-US" sz="4000" b="1" spc="600" dirty="0" smtClean="0">
                      <a:solidFill>
                        <a:srgbClr val="334B6C"/>
                      </a:solidFill>
                      <a:latin typeface="+mn-ea"/>
                    </a:rPr>
                    <a:t>公司设立条件</a:t>
                  </a:r>
                  <a:endParaRPr lang="zh-CN" altLang="en-US" sz="4000" b="1" spc="600" dirty="0">
                    <a:solidFill>
                      <a:srgbClr val="334B6C"/>
                    </a:solidFill>
                    <a:latin typeface="+mn-ea"/>
                  </a:endParaRPr>
                </a:p>
              </p:txBody>
            </p:sp>
            <p:sp>
              <p:nvSpPr>
                <p:cNvPr id="31" name="矩形 30"/>
                <p:cNvSpPr/>
                <p:nvPr/>
              </p:nvSpPr>
              <p:spPr>
                <a:xfrm>
                  <a:off x="6768" y="2520"/>
                  <a:ext cx="3968" cy="1113"/>
                </a:xfrm>
                <a:prstGeom prst="rect">
                  <a:avLst/>
                </a:prstGeom>
              </p:spPr>
              <p:txBody>
                <a:bodyPr wrap="none">
                  <a:spAutoFit/>
                </a:bodyPr>
                <a:lstStyle/>
                <a:p>
                  <a:r>
                    <a:rPr lang="zh-CN" altLang="en-US" sz="4000" spc="600" dirty="0">
                      <a:solidFill>
                        <a:srgbClr val="334B6C"/>
                      </a:solidFill>
                      <a:latin typeface="+mn-ea"/>
                    </a:rPr>
                    <a:t>第二部分</a:t>
                  </a: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4490" y="2527300"/>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公司设立的条件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sp>
        <p:nvSpPr>
          <p:cNvPr id="2" name="TextBox 1"/>
          <p:cNvSpPr txBox="1"/>
          <p:nvPr/>
        </p:nvSpPr>
        <p:spPr>
          <a:xfrm>
            <a:off x="5452843" y="1263064"/>
            <a:ext cx="6752492" cy="646331"/>
          </a:xfrm>
          <a:prstGeom prst="rect">
            <a:avLst/>
          </a:prstGeom>
          <a:noFill/>
        </p:spPr>
        <p:txBody>
          <a:bodyPr wrap="square" rtlCol="0">
            <a:spAutoFit/>
          </a:bodyPr>
          <a:lstStyle/>
          <a:p>
            <a:r>
              <a:rPr lang="zh-CN" altLang="en-US" dirty="0"/>
              <a:t>公司设立是指公司发起人为创设公司法人资格，依照法律规定而完成的一系列筹建行为的总称。</a:t>
            </a:r>
          </a:p>
        </p:txBody>
      </p:sp>
      <p:sp>
        <p:nvSpPr>
          <p:cNvPr id="3" name="TextBox 2"/>
          <p:cNvSpPr txBox="1"/>
          <p:nvPr/>
        </p:nvSpPr>
        <p:spPr>
          <a:xfrm>
            <a:off x="5452843" y="2041227"/>
            <a:ext cx="6463323" cy="3970318"/>
          </a:xfrm>
          <a:prstGeom prst="rect">
            <a:avLst/>
          </a:prstGeom>
          <a:noFill/>
        </p:spPr>
        <p:txBody>
          <a:bodyPr wrap="square" rtlCol="0">
            <a:spAutoFit/>
          </a:bodyPr>
          <a:lstStyle/>
          <a:p>
            <a:r>
              <a:rPr lang="zh-CN" altLang="en-US" smtClean="0"/>
              <a:t>公司</a:t>
            </a:r>
            <a:r>
              <a:rPr lang="zh-CN" altLang="en-US" dirty="0"/>
              <a:t>设立的条件</a:t>
            </a:r>
          </a:p>
          <a:p>
            <a:r>
              <a:rPr lang="en-US" altLang="zh-CN" dirty="0"/>
              <a:t>1. </a:t>
            </a:r>
            <a:r>
              <a:rPr lang="zh-CN" altLang="en-US" dirty="0"/>
              <a:t>股东或发起人符合法定人数</a:t>
            </a:r>
          </a:p>
          <a:p>
            <a:endParaRPr lang="zh-CN" altLang="en-US" dirty="0"/>
          </a:p>
          <a:p>
            <a:r>
              <a:rPr lang="zh-CN" altLang="en-US" dirty="0"/>
              <a:t>（</a:t>
            </a:r>
            <a:r>
              <a:rPr lang="en-US" altLang="zh-CN" dirty="0"/>
              <a:t>1</a:t>
            </a:r>
            <a:r>
              <a:rPr lang="zh-CN" altLang="en-US" dirty="0"/>
              <a:t>）设立有限责任公司的人数限制。</a:t>
            </a:r>
          </a:p>
          <a:p>
            <a:endParaRPr lang="zh-CN" altLang="en-US" dirty="0"/>
          </a:p>
          <a:p>
            <a:r>
              <a:rPr lang="zh-CN" altLang="en-US" dirty="0"/>
              <a:t>我国</a:t>
            </a:r>
            <a:r>
              <a:rPr lang="en-US" altLang="zh-CN" dirty="0"/>
              <a:t>《</a:t>
            </a:r>
            <a:r>
              <a:rPr lang="zh-CN" altLang="en-US" dirty="0"/>
              <a:t>公司法</a:t>
            </a:r>
            <a:r>
              <a:rPr lang="en-US" altLang="zh-CN" dirty="0"/>
              <a:t>》</a:t>
            </a:r>
            <a:r>
              <a:rPr lang="zh-CN" altLang="en-US" dirty="0"/>
              <a:t>第</a:t>
            </a:r>
            <a:r>
              <a:rPr lang="en-US" altLang="zh-CN" dirty="0"/>
              <a:t>24</a:t>
            </a:r>
            <a:r>
              <a:rPr lang="zh-CN" altLang="en-US" dirty="0"/>
              <a:t>条的规定，我国有限责任公司股东人数的上限为</a:t>
            </a:r>
            <a:r>
              <a:rPr lang="en-US" altLang="zh-CN" dirty="0"/>
              <a:t>50</a:t>
            </a:r>
            <a:r>
              <a:rPr lang="zh-CN" altLang="en-US" dirty="0"/>
              <a:t>人。</a:t>
            </a:r>
          </a:p>
          <a:p>
            <a:endParaRPr lang="zh-CN" altLang="en-US" dirty="0"/>
          </a:p>
          <a:p>
            <a:r>
              <a:rPr lang="zh-CN" altLang="en-US" dirty="0"/>
              <a:t>（</a:t>
            </a:r>
            <a:r>
              <a:rPr lang="en-US" altLang="zh-CN" dirty="0"/>
              <a:t>2</a:t>
            </a:r>
            <a:r>
              <a:rPr lang="zh-CN" altLang="en-US" dirty="0"/>
              <a:t>）设立股份有限公司的人数限制。</a:t>
            </a:r>
          </a:p>
          <a:p>
            <a:endParaRPr lang="zh-CN" altLang="en-US" dirty="0"/>
          </a:p>
          <a:p>
            <a:r>
              <a:rPr lang="zh-CN" altLang="en-US" dirty="0"/>
              <a:t>我国</a:t>
            </a:r>
            <a:r>
              <a:rPr lang="en-US" altLang="zh-CN" dirty="0"/>
              <a:t>《</a:t>
            </a:r>
            <a:r>
              <a:rPr lang="zh-CN" altLang="en-US" dirty="0"/>
              <a:t>公司法</a:t>
            </a:r>
            <a:r>
              <a:rPr lang="en-US" altLang="zh-CN" dirty="0"/>
              <a:t>》</a:t>
            </a:r>
            <a:r>
              <a:rPr lang="zh-CN" altLang="en-US" dirty="0"/>
              <a:t>第</a:t>
            </a:r>
            <a:r>
              <a:rPr lang="en-US" altLang="zh-CN" dirty="0"/>
              <a:t>78</a:t>
            </a:r>
            <a:r>
              <a:rPr lang="zh-CN" altLang="en-US" dirty="0"/>
              <a:t>条规定，设立股份有限公司，应当</a:t>
            </a:r>
            <a:r>
              <a:rPr lang="zh-CN" altLang="en-US" dirty="0" smtClean="0"/>
              <a:t>有</a:t>
            </a:r>
            <a:r>
              <a:rPr lang="en-US" altLang="zh-CN" dirty="0" smtClean="0"/>
              <a:t>1</a:t>
            </a:r>
            <a:r>
              <a:rPr lang="zh-CN" altLang="en-US" dirty="0" smtClean="0"/>
              <a:t>人</a:t>
            </a:r>
            <a:r>
              <a:rPr lang="zh-CN" altLang="en-US" dirty="0"/>
              <a:t>以上</a:t>
            </a:r>
            <a:r>
              <a:rPr lang="en-US" altLang="zh-CN" dirty="0"/>
              <a:t>200</a:t>
            </a:r>
            <a:r>
              <a:rPr lang="zh-CN" altLang="en-US" dirty="0"/>
              <a:t>人以下为发起人，其中须有半数以上的发起人在中国境内有住所。</a:t>
            </a:r>
          </a:p>
          <a:p>
            <a:endParaRPr lang="zh-CN" altLang="en-US" dirty="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4490" y="2527300"/>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公司设立的条件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sp>
        <p:nvSpPr>
          <p:cNvPr id="2" name="TextBox 1"/>
          <p:cNvSpPr txBox="1"/>
          <p:nvPr/>
        </p:nvSpPr>
        <p:spPr>
          <a:xfrm>
            <a:off x="5352415" y="1116404"/>
            <a:ext cx="6752492" cy="646331"/>
          </a:xfrm>
          <a:prstGeom prst="rect">
            <a:avLst/>
          </a:prstGeom>
          <a:noFill/>
        </p:spPr>
        <p:txBody>
          <a:bodyPr wrap="square" rtlCol="0">
            <a:spAutoFit/>
          </a:bodyPr>
          <a:lstStyle/>
          <a:p>
            <a:r>
              <a:rPr lang="zh-CN" altLang="en-US" dirty="0"/>
              <a:t>公司设立是指公司发起人为创设公司法人资格，依照法律规定而完成的一系列筹建行为的总称。</a:t>
            </a:r>
          </a:p>
        </p:txBody>
      </p:sp>
      <p:sp>
        <p:nvSpPr>
          <p:cNvPr id="3" name="TextBox 2"/>
          <p:cNvSpPr txBox="1"/>
          <p:nvPr/>
        </p:nvSpPr>
        <p:spPr>
          <a:xfrm>
            <a:off x="5352415" y="1989211"/>
            <a:ext cx="6463323" cy="3693319"/>
          </a:xfrm>
          <a:prstGeom prst="rect">
            <a:avLst/>
          </a:prstGeom>
          <a:noFill/>
        </p:spPr>
        <p:txBody>
          <a:bodyPr wrap="square" rtlCol="0">
            <a:spAutoFit/>
          </a:bodyPr>
          <a:lstStyle/>
          <a:p>
            <a:r>
              <a:rPr lang="zh-CN" altLang="en-US" dirty="0" smtClean="0"/>
              <a:t>公司</a:t>
            </a:r>
            <a:r>
              <a:rPr lang="zh-CN" altLang="en-US" dirty="0"/>
              <a:t>设立的条件</a:t>
            </a:r>
          </a:p>
          <a:p>
            <a:r>
              <a:rPr lang="en-US" altLang="zh-CN" dirty="0"/>
              <a:t>2. </a:t>
            </a:r>
            <a:r>
              <a:rPr lang="zh-CN" altLang="en-US" dirty="0"/>
              <a:t>有符合公司章程规定的出资</a:t>
            </a:r>
            <a:r>
              <a:rPr lang="zh-CN" altLang="en-US" dirty="0" smtClean="0"/>
              <a:t>要求</a:t>
            </a:r>
            <a:endParaRPr lang="zh-CN" altLang="en-US" dirty="0"/>
          </a:p>
          <a:p>
            <a:r>
              <a:rPr lang="zh-CN" altLang="en-US" dirty="0" smtClean="0"/>
              <a:t>有限责任公司</a:t>
            </a:r>
            <a:r>
              <a:rPr lang="zh-CN" altLang="en-US" dirty="0"/>
              <a:t>和通过发起设立的股份有限公司的股东或发起人可以通过章程自行设定出资数额、出资方式和出资缴纳期限。但根据我国</a:t>
            </a:r>
            <a:r>
              <a:rPr lang="en-US" altLang="zh-CN" dirty="0"/>
              <a:t>《</a:t>
            </a:r>
            <a:r>
              <a:rPr lang="zh-CN" altLang="en-US" dirty="0"/>
              <a:t>公司法</a:t>
            </a:r>
            <a:r>
              <a:rPr lang="en-US" altLang="zh-CN" dirty="0" smtClean="0"/>
              <a:t>》</a:t>
            </a:r>
            <a:r>
              <a:rPr lang="zh-CN" altLang="en-US" dirty="0" smtClean="0"/>
              <a:t>规定</a:t>
            </a:r>
            <a:r>
              <a:rPr lang="zh-CN" altLang="en-US" dirty="0"/>
              <a:t>，募集设立的股份有限公司仍采用注册资本实缴制。</a:t>
            </a:r>
          </a:p>
          <a:p>
            <a:endParaRPr lang="zh-CN" altLang="en-US" dirty="0"/>
          </a:p>
          <a:p>
            <a:r>
              <a:rPr lang="en-US" altLang="zh-CN" dirty="0"/>
              <a:t>3. </a:t>
            </a:r>
            <a:r>
              <a:rPr lang="zh-CN" altLang="en-US" dirty="0"/>
              <a:t>股东、发起人制定章程</a:t>
            </a:r>
          </a:p>
          <a:p>
            <a:endParaRPr lang="zh-CN" altLang="en-US" dirty="0"/>
          </a:p>
          <a:p>
            <a:r>
              <a:rPr lang="en-US" altLang="zh-CN" dirty="0"/>
              <a:t>4. </a:t>
            </a:r>
            <a:r>
              <a:rPr lang="zh-CN" altLang="en-US" dirty="0"/>
              <a:t>有公司名称，建立符合有限责任公司要求的组织机构</a:t>
            </a:r>
          </a:p>
          <a:p>
            <a:endParaRPr lang="zh-CN" altLang="en-US" dirty="0"/>
          </a:p>
          <a:p>
            <a:r>
              <a:rPr lang="en-US" altLang="zh-CN" dirty="0"/>
              <a:t>5. </a:t>
            </a:r>
            <a:r>
              <a:rPr lang="zh-CN" altLang="en-US" dirty="0"/>
              <a:t>有公司住所</a:t>
            </a:r>
          </a:p>
          <a:p>
            <a:endParaRPr lang="zh-CN" altLang="en-US" dirty="0"/>
          </a:p>
        </p:txBody>
      </p:sp>
    </p:spTree>
    <p:custDataLst>
      <p:tags r:id="rId1"/>
    </p:custDataLst>
    <p:extLst>
      <p:ext uri="{BB962C8B-B14F-4D97-AF65-F5344CB8AC3E}">
        <p14:creationId xmlns:p14="http://schemas.microsoft.com/office/powerpoint/2010/main" val="4101192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图片 31" descr="aad3f64593fedd82828ed166015c7cb1"/>
          <p:cNvPicPr>
            <a:picLocks noChangeAspect="1"/>
          </p:cNvPicPr>
          <p:nvPr/>
        </p:nvPicPr>
        <p:blipFill>
          <a:blip r:embed="rId3"/>
          <a:stretch>
            <a:fillRect/>
          </a:stretch>
        </p:blipFill>
        <p:spPr>
          <a:xfrm>
            <a:off x="3285490" y="3823335"/>
            <a:ext cx="3439795" cy="3439795"/>
          </a:xfrm>
          <a:prstGeom prst="rect">
            <a:avLst/>
          </a:prstGeom>
        </p:spPr>
      </p:pic>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2844800" y="694690"/>
            <a:ext cx="4970145" cy="3576320"/>
            <a:chOff x="4920" y="2084"/>
            <a:chExt cx="7827" cy="5632"/>
          </a:xfrm>
        </p:grpSpPr>
        <p:grpSp>
          <p:nvGrpSpPr>
            <p:cNvPr id="19" name="组合 18"/>
            <p:cNvGrpSpPr/>
            <p:nvPr/>
          </p:nvGrpSpPr>
          <p:grpSpPr>
            <a:xfrm>
              <a:off x="5392" y="5933"/>
              <a:ext cx="6926" cy="1783"/>
              <a:chOff x="5502" y="5999"/>
              <a:chExt cx="6926"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504" y="7154"/>
                <a:ext cx="4192"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4920" y="2084"/>
              <a:ext cx="7827" cy="3388"/>
              <a:chOff x="3358" y="2084"/>
              <a:chExt cx="7827" cy="3388"/>
            </a:xfrm>
          </p:grpSpPr>
          <p:grpSp>
            <p:nvGrpSpPr>
              <p:cNvPr id="14" name="组合 13"/>
              <p:cNvGrpSpPr/>
              <p:nvPr/>
            </p:nvGrpSpPr>
            <p:grpSpPr>
              <a:xfrm>
                <a:off x="3358" y="3077"/>
                <a:ext cx="7827" cy="2395"/>
                <a:chOff x="4624" y="2520"/>
                <a:chExt cx="7827" cy="2395"/>
              </a:xfrm>
            </p:grpSpPr>
            <p:sp>
              <p:nvSpPr>
                <p:cNvPr id="30" name="矩形 29"/>
                <p:cNvSpPr/>
                <p:nvPr/>
              </p:nvSpPr>
              <p:spPr>
                <a:xfrm>
                  <a:off x="4624" y="3800"/>
                  <a:ext cx="7827" cy="1115"/>
                </a:xfrm>
                <a:prstGeom prst="rect">
                  <a:avLst/>
                </a:prstGeom>
                <a:noFill/>
                <a:ln>
                  <a:noFill/>
                </a:ln>
              </p:spPr>
              <p:txBody>
                <a:bodyPr vert="horz" wrap="square">
                  <a:spAutoFit/>
                </a:bodyPr>
                <a:lstStyle/>
                <a:p>
                  <a:r>
                    <a:rPr lang="zh-CN" altLang="en-US" sz="4000" b="1" spc="600" dirty="0" smtClean="0">
                      <a:solidFill>
                        <a:srgbClr val="334B6C"/>
                      </a:solidFill>
                      <a:latin typeface="+mn-ea"/>
                    </a:rPr>
                    <a:t>股东与股东权利</a:t>
                  </a:r>
                  <a:endParaRPr lang="zh-CN" altLang="en-US" sz="4000" b="1" spc="600" dirty="0">
                    <a:solidFill>
                      <a:srgbClr val="334B6C"/>
                    </a:solidFill>
                    <a:latin typeface="+mn-ea"/>
                  </a:endParaRPr>
                </a:p>
              </p:txBody>
            </p:sp>
            <p:sp>
              <p:nvSpPr>
                <p:cNvPr id="31" name="矩形 30"/>
                <p:cNvSpPr/>
                <p:nvPr/>
              </p:nvSpPr>
              <p:spPr>
                <a:xfrm>
                  <a:off x="6768" y="2520"/>
                  <a:ext cx="3968" cy="1113"/>
                </a:xfrm>
                <a:prstGeom prst="rect">
                  <a:avLst/>
                </a:prstGeom>
              </p:spPr>
              <p:txBody>
                <a:bodyPr wrap="none">
                  <a:spAutoFit/>
                </a:bodyPr>
                <a:lstStyle/>
                <a:p>
                  <a:r>
                    <a:rPr lang="zh-CN" altLang="en-US" sz="4000" spc="600" dirty="0">
                      <a:solidFill>
                        <a:srgbClr val="334B6C"/>
                      </a:solidFill>
                      <a:latin typeface="+mn-ea"/>
                    </a:rPr>
                    <a:t>第三部分</a:t>
                  </a: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5884984"/>
            <a:ext cx="11559589" cy="98317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股东</a:t>
            </a:r>
          </a:p>
        </p:txBody>
      </p:sp>
      <p:sp>
        <p:nvSpPr>
          <p:cNvPr id="3" name="TextBox 2"/>
          <p:cNvSpPr txBox="1"/>
          <p:nvPr/>
        </p:nvSpPr>
        <p:spPr>
          <a:xfrm>
            <a:off x="674370" y="1570892"/>
            <a:ext cx="10670149" cy="3139321"/>
          </a:xfrm>
          <a:prstGeom prst="rect">
            <a:avLst/>
          </a:prstGeom>
          <a:noFill/>
        </p:spPr>
        <p:txBody>
          <a:bodyPr wrap="square" rtlCol="0">
            <a:spAutoFit/>
          </a:bodyPr>
          <a:lstStyle/>
          <a:p>
            <a:r>
              <a:rPr lang="zh-CN" altLang="en-US" dirty="0" smtClean="0"/>
              <a:t>股东</a:t>
            </a:r>
            <a:r>
              <a:rPr lang="zh-CN" altLang="en-US" dirty="0"/>
              <a:t>的概念及构成</a:t>
            </a:r>
          </a:p>
          <a:p>
            <a:r>
              <a:rPr lang="en-US" altLang="zh-CN" dirty="0"/>
              <a:t>1. </a:t>
            </a:r>
            <a:r>
              <a:rPr lang="zh-CN" altLang="en-US" dirty="0"/>
              <a:t>股东的概念和</a:t>
            </a:r>
            <a:r>
              <a:rPr lang="zh-CN" altLang="en-US" dirty="0" smtClean="0"/>
              <a:t>特征</a:t>
            </a:r>
          </a:p>
          <a:p>
            <a:endParaRPr lang="zh-CN" altLang="en-US" dirty="0" smtClean="0"/>
          </a:p>
          <a:p>
            <a:r>
              <a:rPr lang="zh-CN" altLang="en-US" dirty="0" smtClean="0"/>
              <a:t>股东</a:t>
            </a:r>
            <a:r>
              <a:rPr lang="zh-CN" altLang="en-US" dirty="0"/>
              <a:t>是指向公司出资或通过其他合法途径取得公司股权的人。</a:t>
            </a:r>
          </a:p>
          <a:p>
            <a:endParaRPr lang="zh-CN" altLang="en-US" dirty="0"/>
          </a:p>
          <a:p>
            <a:r>
              <a:rPr lang="zh-CN" altLang="en-US" dirty="0"/>
              <a:t>具有两个法律特征：</a:t>
            </a:r>
          </a:p>
          <a:p>
            <a:endParaRPr lang="zh-CN" altLang="en-US" dirty="0"/>
          </a:p>
          <a:p>
            <a:r>
              <a:rPr lang="zh-CN" altLang="en-US" dirty="0"/>
              <a:t>（</a:t>
            </a:r>
            <a:r>
              <a:rPr lang="en-US" altLang="zh-CN" dirty="0"/>
              <a:t>1</a:t>
            </a:r>
            <a:r>
              <a:rPr lang="zh-CN" altLang="en-US" dirty="0"/>
              <a:t>）股东是股权的主体，持有股权即具有股东资格。</a:t>
            </a:r>
          </a:p>
          <a:p>
            <a:endParaRPr lang="zh-CN" altLang="en-US" dirty="0"/>
          </a:p>
          <a:p>
            <a:r>
              <a:rPr lang="zh-CN" altLang="en-US" dirty="0"/>
              <a:t>（</a:t>
            </a:r>
            <a:r>
              <a:rPr lang="en-US" altLang="zh-CN" dirty="0"/>
              <a:t>2</a:t>
            </a:r>
            <a:r>
              <a:rPr lang="zh-CN" altLang="en-US" dirty="0"/>
              <a:t>）股东是公司的成员，依法对公司享有权利和承担义务。</a:t>
            </a:r>
          </a:p>
          <a:p>
            <a:endParaRPr lang="zh-CN" altLang="en-US"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5884984"/>
            <a:ext cx="11559589" cy="98317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股东</a:t>
            </a:r>
          </a:p>
        </p:txBody>
      </p:sp>
      <p:sp>
        <p:nvSpPr>
          <p:cNvPr id="3" name="TextBox 2"/>
          <p:cNvSpPr txBox="1"/>
          <p:nvPr/>
        </p:nvSpPr>
        <p:spPr>
          <a:xfrm>
            <a:off x="674369" y="1484923"/>
            <a:ext cx="10670149" cy="2585323"/>
          </a:xfrm>
          <a:prstGeom prst="rect">
            <a:avLst/>
          </a:prstGeom>
          <a:noFill/>
        </p:spPr>
        <p:txBody>
          <a:bodyPr wrap="square" rtlCol="0">
            <a:spAutoFit/>
          </a:bodyPr>
          <a:lstStyle/>
          <a:p>
            <a:r>
              <a:rPr lang="en-US" altLang="zh-CN" dirty="0"/>
              <a:t>2. </a:t>
            </a:r>
            <a:r>
              <a:rPr lang="zh-CN" altLang="en-US" dirty="0"/>
              <a:t>股东的构成</a:t>
            </a:r>
          </a:p>
          <a:p>
            <a:endParaRPr lang="zh-CN" altLang="en-US" dirty="0"/>
          </a:p>
          <a:p>
            <a:r>
              <a:rPr lang="zh-CN" altLang="en-US" dirty="0"/>
              <a:t>凡是取得公司股权的，均为公司的股东。一般而言，公司的股东由三类构成：</a:t>
            </a:r>
          </a:p>
          <a:p>
            <a:endParaRPr lang="zh-CN" altLang="en-US" dirty="0"/>
          </a:p>
          <a:p>
            <a:r>
              <a:rPr lang="zh-CN" altLang="en-US" dirty="0"/>
              <a:t>（</a:t>
            </a:r>
            <a:r>
              <a:rPr lang="en-US" altLang="zh-CN" dirty="0"/>
              <a:t>1</a:t>
            </a:r>
            <a:r>
              <a:rPr lang="zh-CN" altLang="en-US" dirty="0"/>
              <a:t>）公司设立时的原始股东。</a:t>
            </a:r>
          </a:p>
          <a:p>
            <a:endParaRPr lang="zh-CN" altLang="en-US" dirty="0"/>
          </a:p>
          <a:p>
            <a:r>
              <a:rPr lang="zh-CN" altLang="en-US" dirty="0"/>
              <a:t>（</a:t>
            </a:r>
            <a:r>
              <a:rPr lang="en-US" altLang="zh-CN" dirty="0"/>
              <a:t>2</a:t>
            </a:r>
            <a:r>
              <a:rPr lang="zh-CN" altLang="en-US" dirty="0"/>
              <a:t>）公司成立后的继受股东。</a:t>
            </a:r>
          </a:p>
          <a:p>
            <a:endParaRPr lang="zh-CN" altLang="en-US" dirty="0"/>
          </a:p>
          <a:p>
            <a:r>
              <a:rPr lang="zh-CN" altLang="en-US" dirty="0"/>
              <a:t>（</a:t>
            </a:r>
            <a:r>
              <a:rPr lang="en-US" altLang="zh-CN" dirty="0"/>
              <a:t>3</a:t>
            </a:r>
            <a:r>
              <a:rPr lang="zh-CN" altLang="en-US" dirty="0"/>
              <a:t>）公司成立后因增资而加入的股东。</a:t>
            </a:r>
          </a:p>
        </p:txBody>
      </p:sp>
    </p:spTree>
    <p:custDataLst>
      <p:tags r:id="rId1"/>
    </p:custDataLst>
    <p:extLst>
      <p:ext uri="{BB962C8B-B14F-4D97-AF65-F5344CB8AC3E}">
        <p14:creationId xmlns:p14="http://schemas.microsoft.com/office/powerpoint/2010/main" val="777349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股东权</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70400" y="3400505"/>
            <a:ext cx="2974895" cy="2974895"/>
          </a:xfrm>
          <a:prstGeom prst="rect">
            <a:avLst/>
          </a:prstGeom>
        </p:spPr>
      </p:pic>
      <p:sp>
        <p:nvSpPr>
          <p:cNvPr id="2" name="TextBox 1"/>
          <p:cNvSpPr txBox="1"/>
          <p:nvPr/>
        </p:nvSpPr>
        <p:spPr>
          <a:xfrm>
            <a:off x="184150" y="834491"/>
            <a:ext cx="11593634" cy="4801314"/>
          </a:xfrm>
          <a:prstGeom prst="rect">
            <a:avLst/>
          </a:prstGeom>
          <a:noFill/>
        </p:spPr>
        <p:txBody>
          <a:bodyPr wrap="square" rtlCol="0">
            <a:spAutoFit/>
          </a:bodyPr>
          <a:lstStyle/>
          <a:p>
            <a:r>
              <a:rPr lang="en-US" altLang="zh-CN" dirty="0"/>
              <a:t>1. </a:t>
            </a:r>
            <a:r>
              <a:rPr lang="zh-CN" altLang="en-US" dirty="0"/>
              <a:t>股东权的含义</a:t>
            </a:r>
          </a:p>
          <a:p>
            <a:endParaRPr lang="zh-CN" altLang="en-US" dirty="0"/>
          </a:p>
          <a:p>
            <a:r>
              <a:rPr lang="zh-CN" altLang="en-US" dirty="0"/>
              <a:t>股东权，即股东享有的权利。股东权是股东基于其股东资格与地位而对公司享有的一系列权利。</a:t>
            </a:r>
          </a:p>
          <a:p>
            <a:endParaRPr lang="zh-CN" altLang="en-US" dirty="0"/>
          </a:p>
          <a:p>
            <a:r>
              <a:rPr lang="zh-CN" altLang="en-US" dirty="0"/>
              <a:t>股东权有以下几个层面的含义：</a:t>
            </a:r>
          </a:p>
          <a:p>
            <a:endParaRPr lang="zh-CN" altLang="en-US" dirty="0"/>
          </a:p>
          <a:p>
            <a:r>
              <a:rPr lang="zh-CN" altLang="en-US" dirty="0"/>
              <a:t>（</a:t>
            </a:r>
            <a:r>
              <a:rPr lang="en-US" altLang="zh-CN" dirty="0"/>
              <a:t>1</a:t>
            </a:r>
            <a:r>
              <a:rPr lang="zh-CN" altLang="en-US" dirty="0"/>
              <a:t>）股东资格是享有股东权利的前提。</a:t>
            </a:r>
          </a:p>
          <a:p>
            <a:endParaRPr lang="zh-CN" altLang="en-US" dirty="0"/>
          </a:p>
          <a:p>
            <a:r>
              <a:rPr lang="zh-CN" altLang="en-US" dirty="0"/>
              <a:t>（</a:t>
            </a:r>
            <a:r>
              <a:rPr lang="en-US" altLang="zh-CN" dirty="0"/>
              <a:t>2</a:t>
            </a:r>
            <a:r>
              <a:rPr lang="zh-CN" altLang="en-US" dirty="0"/>
              <a:t>）股东权与其出资相关联。</a:t>
            </a:r>
          </a:p>
          <a:p>
            <a:endParaRPr lang="zh-CN" altLang="en-US" dirty="0"/>
          </a:p>
          <a:p>
            <a:r>
              <a:rPr lang="zh-CN" altLang="en-US" dirty="0"/>
              <a:t>（</a:t>
            </a:r>
            <a:r>
              <a:rPr lang="en-US" altLang="zh-CN" dirty="0"/>
              <a:t>3</a:t>
            </a:r>
            <a:r>
              <a:rPr lang="zh-CN" altLang="en-US" dirty="0"/>
              <a:t>）股东权反映了股东与公司之间的关系，即作为公司股东，自然享有股东权。</a:t>
            </a:r>
          </a:p>
          <a:p>
            <a:endParaRPr lang="zh-CN" altLang="en-US" dirty="0"/>
          </a:p>
          <a:p>
            <a:r>
              <a:rPr lang="en-US" altLang="zh-CN" dirty="0"/>
              <a:t>2. </a:t>
            </a:r>
            <a:r>
              <a:rPr lang="zh-CN" altLang="en-US" dirty="0"/>
              <a:t>股东权的分类</a:t>
            </a:r>
          </a:p>
          <a:p>
            <a:endParaRPr lang="zh-CN" altLang="en-US" dirty="0"/>
          </a:p>
          <a:p>
            <a:r>
              <a:rPr lang="zh-CN" altLang="en-US" dirty="0"/>
              <a:t>（</a:t>
            </a:r>
            <a:r>
              <a:rPr lang="en-US" altLang="zh-CN" dirty="0"/>
              <a:t>1</a:t>
            </a:r>
            <a:r>
              <a:rPr lang="zh-CN" altLang="en-US" dirty="0"/>
              <a:t>）自益权与共益权</a:t>
            </a:r>
            <a:r>
              <a:rPr lang="zh-CN" altLang="en-US" dirty="0" smtClean="0"/>
              <a:t>。              （</a:t>
            </a:r>
            <a:r>
              <a:rPr lang="en-US" altLang="zh-CN" dirty="0" smtClean="0"/>
              <a:t>2</a:t>
            </a:r>
            <a:r>
              <a:rPr lang="zh-CN" altLang="en-US" dirty="0"/>
              <a:t>）固有权和非固有权。</a:t>
            </a:r>
          </a:p>
          <a:p>
            <a:endParaRPr lang="zh-CN" altLang="en-US" dirty="0"/>
          </a:p>
          <a:p>
            <a:r>
              <a:rPr lang="zh-CN" altLang="en-US" dirty="0"/>
              <a:t>（</a:t>
            </a:r>
            <a:r>
              <a:rPr lang="en-US" altLang="zh-CN" dirty="0"/>
              <a:t>3</a:t>
            </a:r>
            <a:r>
              <a:rPr lang="zh-CN" altLang="en-US" dirty="0"/>
              <a:t>）单独股东权和少数股东权</a:t>
            </a:r>
            <a:r>
              <a:rPr lang="zh-CN" altLang="en-US" dirty="0" smtClean="0"/>
              <a:t>。（</a:t>
            </a:r>
            <a:r>
              <a:rPr lang="en-US" altLang="zh-CN" dirty="0"/>
              <a:t>4</a:t>
            </a:r>
            <a:r>
              <a:rPr lang="zh-CN" altLang="en-US" dirty="0"/>
              <a:t>）一般股东权和特别股东权。</a:t>
            </a: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股东权</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70400" y="3400505"/>
            <a:ext cx="2974895" cy="2974895"/>
          </a:xfrm>
          <a:prstGeom prst="rect">
            <a:avLst/>
          </a:prstGeom>
        </p:spPr>
      </p:pic>
      <p:sp>
        <p:nvSpPr>
          <p:cNvPr id="2" name="TextBox 1"/>
          <p:cNvSpPr txBox="1"/>
          <p:nvPr/>
        </p:nvSpPr>
        <p:spPr>
          <a:xfrm>
            <a:off x="184151" y="903198"/>
            <a:ext cx="11593634" cy="4801314"/>
          </a:xfrm>
          <a:prstGeom prst="rect">
            <a:avLst/>
          </a:prstGeom>
          <a:noFill/>
        </p:spPr>
        <p:txBody>
          <a:bodyPr wrap="square" rtlCol="0">
            <a:spAutoFit/>
          </a:bodyPr>
          <a:lstStyle/>
          <a:p>
            <a:r>
              <a:rPr lang="en-US" altLang="zh-CN" dirty="0" smtClean="0"/>
              <a:t>3. </a:t>
            </a:r>
            <a:r>
              <a:rPr lang="zh-CN" altLang="en-US" dirty="0"/>
              <a:t>股东权</a:t>
            </a:r>
            <a:r>
              <a:rPr lang="zh-CN" altLang="en-US" dirty="0" smtClean="0"/>
              <a:t>的内容</a:t>
            </a:r>
            <a:endParaRPr lang="en-US" altLang="zh-CN" dirty="0" smtClean="0"/>
          </a:p>
          <a:p>
            <a:endParaRPr lang="en-US" altLang="zh-CN" dirty="0" smtClean="0"/>
          </a:p>
          <a:p>
            <a:r>
              <a:rPr lang="en-US" altLang="zh-CN" dirty="0" smtClean="0"/>
              <a:t>1</a:t>
            </a:r>
            <a:r>
              <a:rPr lang="en-US" altLang="zh-CN" dirty="0"/>
              <a:t>. </a:t>
            </a:r>
            <a:r>
              <a:rPr lang="zh-CN" altLang="en-US" dirty="0" smtClean="0"/>
              <a:t>表决权</a:t>
            </a:r>
            <a:r>
              <a:rPr lang="en-US" altLang="zh-CN" dirty="0" smtClean="0"/>
              <a:t>:</a:t>
            </a:r>
            <a:r>
              <a:rPr lang="zh-CN" altLang="en-US" dirty="0" smtClean="0"/>
              <a:t>表决权</a:t>
            </a:r>
            <a:r>
              <a:rPr lang="zh-CN" altLang="en-US" dirty="0"/>
              <a:t>是指股东就股东会议议案的决议权，此权利可由股东亲自行使或者委托他人行使。</a:t>
            </a:r>
          </a:p>
          <a:p>
            <a:endParaRPr lang="zh-CN" altLang="en-US" dirty="0"/>
          </a:p>
          <a:p>
            <a:r>
              <a:rPr lang="en-US" altLang="zh-CN" dirty="0"/>
              <a:t>2. </a:t>
            </a:r>
            <a:r>
              <a:rPr lang="zh-CN" altLang="en-US" dirty="0"/>
              <a:t>选举权和被选举权</a:t>
            </a:r>
          </a:p>
          <a:p>
            <a:endParaRPr lang="zh-CN" altLang="en-US" dirty="0"/>
          </a:p>
          <a:p>
            <a:r>
              <a:rPr lang="zh-CN" altLang="en-US" dirty="0"/>
              <a:t>股东有权通过股东会选举公司董事、监事，同时，股东若符合我国</a:t>
            </a:r>
            <a:r>
              <a:rPr lang="en-US" altLang="zh-CN" dirty="0"/>
              <a:t>《</a:t>
            </a:r>
            <a:r>
              <a:rPr lang="zh-CN" altLang="en-US" dirty="0"/>
              <a:t>公司法</a:t>
            </a:r>
            <a:r>
              <a:rPr lang="en-US" altLang="zh-CN" dirty="0"/>
              <a:t>》</a:t>
            </a:r>
            <a:r>
              <a:rPr lang="zh-CN" altLang="en-US" dirty="0"/>
              <a:t>规定的董事、监事的任职资格，也有权按照公司议事规则被选举为公司董事、监事。</a:t>
            </a:r>
          </a:p>
          <a:p>
            <a:endParaRPr lang="zh-CN" altLang="en-US" dirty="0"/>
          </a:p>
          <a:p>
            <a:r>
              <a:rPr lang="zh-CN" altLang="en-US" dirty="0"/>
              <a:t>为保护中小股东的利益，我国</a:t>
            </a:r>
            <a:r>
              <a:rPr lang="en-US" altLang="zh-CN" dirty="0"/>
              <a:t>《</a:t>
            </a:r>
            <a:r>
              <a:rPr lang="zh-CN" altLang="en-US" dirty="0"/>
              <a:t>公司法</a:t>
            </a:r>
            <a:r>
              <a:rPr lang="en-US" altLang="zh-CN" dirty="0"/>
              <a:t>》</a:t>
            </a:r>
            <a:r>
              <a:rPr lang="zh-CN" altLang="en-US" dirty="0"/>
              <a:t>还在股份有限公司的董事、监事选举上引入了累积投票制。</a:t>
            </a:r>
          </a:p>
          <a:p>
            <a:endParaRPr lang="zh-CN" altLang="en-US" dirty="0"/>
          </a:p>
          <a:p>
            <a:r>
              <a:rPr lang="en-US" altLang="zh-CN" dirty="0"/>
              <a:t>3. </a:t>
            </a:r>
            <a:r>
              <a:rPr lang="zh-CN" altLang="en-US" dirty="0"/>
              <a:t>知情</a:t>
            </a:r>
            <a:r>
              <a:rPr lang="zh-CN" altLang="en-US" dirty="0" smtClean="0"/>
              <a:t>权：股东</a:t>
            </a:r>
            <a:r>
              <a:rPr lang="zh-CN" altLang="en-US" dirty="0"/>
              <a:t>知情权是指股东了解公司经营状况、财务状况，获取公司信息的权利。</a:t>
            </a:r>
          </a:p>
          <a:p>
            <a:endParaRPr lang="zh-CN" altLang="en-US" dirty="0"/>
          </a:p>
          <a:p>
            <a:r>
              <a:rPr lang="en-US" altLang="zh-CN" dirty="0"/>
              <a:t>4. </a:t>
            </a:r>
            <a:r>
              <a:rPr lang="zh-CN" altLang="en-US" dirty="0"/>
              <a:t>股利分配请求权</a:t>
            </a:r>
          </a:p>
          <a:p>
            <a:endParaRPr lang="zh-CN" altLang="en-US" dirty="0"/>
          </a:p>
          <a:p>
            <a:r>
              <a:rPr lang="zh-CN" altLang="en-US" dirty="0"/>
              <a:t>股东的股利分配请求权，是指股东基于其公司股东地位和资格所享有的请求公司向自己分配股利的权利。</a:t>
            </a:r>
          </a:p>
          <a:p>
            <a:endParaRPr lang="zh-CN" altLang="en-US" dirty="0"/>
          </a:p>
        </p:txBody>
      </p:sp>
    </p:spTree>
    <p:custDataLst>
      <p:tags r:id="rId1"/>
    </p:custDataLst>
    <p:extLst>
      <p:ext uri="{BB962C8B-B14F-4D97-AF65-F5344CB8AC3E}">
        <p14:creationId xmlns:p14="http://schemas.microsoft.com/office/powerpoint/2010/main" val="12293642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股东权</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70400" y="3400505"/>
            <a:ext cx="2974895" cy="2974895"/>
          </a:xfrm>
          <a:prstGeom prst="rect">
            <a:avLst/>
          </a:prstGeom>
        </p:spPr>
      </p:pic>
      <p:sp>
        <p:nvSpPr>
          <p:cNvPr id="2" name="TextBox 1"/>
          <p:cNvSpPr txBox="1"/>
          <p:nvPr/>
        </p:nvSpPr>
        <p:spPr>
          <a:xfrm>
            <a:off x="246675" y="1051691"/>
            <a:ext cx="11593634" cy="3970318"/>
          </a:xfrm>
          <a:prstGeom prst="rect">
            <a:avLst/>
          </a:prstGeom>
          <a:noFill/>
        </p:spPr>
        <p:txBody>
          <a:bodyPr wrap="square" rtlCol="0">
            <a:spAutoFit/>
          </a:bodyPr>
          <a:lstStyle/>
          <a:p>
            <a:r>
              <a:rPr lang="en-US" altLang="zh-CN" dirty="0"/>
              <a:t>5. </a:t>
            </a:r>
            <a:r>
              <a:rPr lang="zh-CN" altLang="en-US" dirty="0"/>
              <a:t>优先认购权</a:t>
            </a:r>
          </a:p>
          <a:p>
            <a:endParaRPr lang="zh-CN" altLang="en-US" dirty="0"/>
          </a:p>
          <a:p>
            <a:r>
              <a:rPr lang="zh-CN" altLang="en-US" dirty="0"/>
              <a:t>优先认购权是指股东基于其资格和地位，在公司增加注册资本时，优先于一般人按照自己原有的持股比例认购新股或认缴新增资本的权利。</a:t>
            </a:r>
          </a:p>
          <a:p>
            <a:endParaRPr lang="zh-CN" altLang="en-US" dirty="0"/>
          </a:p>
          <a:p>
            <a:r>
              <a:rPr lang="en-US" altLang="zh-CN" dirty="0"/>
              <a:t>6. </a:t>
            </a:r>
            <a:r>
              <a:rPr lang="zh-CN" altLang="en-US" dirty="0"/>
              <a:t>剩余财产分配请求权</a:t>
            </a:r>
          </a:p>
          <a:p>
            <a:endParaRPr lang="zh-CN" altLang="en-US" dirty="0"/>
          </a:p>
          <a:p>
            <a:r>
              <a:rPr lang="zh-CN" altLang="en-US" dirty="0"/>
              <a:t>剩余财产分配请求权是指在公司清算时，股东对于公司剩余的财产享有请求进行分配的权利。</a:t>
            </a:r>
          </a:p>
          <a:p>
            <a:endParaRPr lang="zh-CN" altLang="en-US" dirty="0"/>
          </a:p>
          <a:p>
            <a:r>
              <a:rPr lang="en-US" altLang="zh-CN" dirty="0"/>
              <a:t>7. </a:t>
            </a:r>
            <a:r>
              <a:rPr lang="zh-CN" altLang="en-US" dirty="0"/>
              <a:t>诉讼权</a:t>
            </a:r>
          </a:p>
          <a:p>
            <a:endParaRPr lang="zh-CN" altLang="en-US" dirty="0"/>
          </a:p>
          <a:p>
            <a:r>
              <a:rPr lang="zh-CN" altLang="en-US" dirty="0"/>
              <a:t>股东诉讼权是指股东有权向人民法院起诉，请求人民法院保护其权益。股东诉讼权包括直接诉讼和股东代表诉讼。股东代表诉讼，也称为派生诉讼，是指公司的董事、监事、高级管理人员等侵害了公司利益，而公司不能或怠于追究其责任时，符合法定条件的股东有权为了公司的利益，以自己的名义代表公司提起诉讼。</a:t>
            </a:r>
          </a:p>
        </p:txBody>
      </p:sp>
    </p:spTree>
    <p:custDataLst>
      <p:tags r:id="rId1"/>
    </p:custDataLst>
    <p:extLst>
      <p:ext uri="{BB962C8B-B14F-4D97-AF65-F5344CB8AC3E}">
        <p14:creationId xmlns:p14="http://schemas.microsoft.com/office/powerpoint/2010/main" val="1386851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a:off x="0" y="4319270"/>
            <a:ext cx="72136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1273175" y="1449705"/>
            <a:ext cx="8161020" cy="1266190"/>
            <a:chOff x="2005" y="2283"/>
            <a:chExt cx="12852" cy="1994"/>
          </a:xfrm>
        </p:grpSpPr>
        <p:sp>
          <p:nvSpPr>
            <p:cNvPr id="9" name="signing-contract_66138"/>
            <p:cNvSpPr>
              <a:spLocks noChangeAspect="1"/>
            </p:cNvSpPr>
            <p:nvPr/>
          </p:nvSpPr>
          <p:spPr bwMode="auto">
            <a:xfrm>
              <a:off x="2005" y="2283"/>
              <a:ext cx="1929" cy="1928"/>
            </a:xfrm>
            <a:custGeom>
              <a:avLst/>
              <a:gdLst>
                <a:gd name="connsiteX0" fmla="*/ 177088 w 577759"/>
                <a:gd name="connsiteY0" fmla="*/ 396051 h 577432"/>
                <a:gd name="connsiteX1" fmla="*/ 185388 w 577759"/>
                <a:gd name="connsiteY1" fmla="*/ 400653 h 577432"/>
                <a:gd name="connsiteX2" fmla="*/ 178010 w 577759"/>
                <a:gd name="connsiteY2" fmla="*/ 436543 h 577432"/>
                <a:gd name="connsiteX3" fmla="*/ 184466 w 577759"/>
                <a:gd name="connsiteY3" fmla="*/ 440224 h 577432"/>
                <a:gd name="connsiteX4" fmla="*/ 186310 w 577759"/>
                <a:gd name="connsiteY4" fmla="*/ 442985 h 577432"/>
                <a:gd name="connsiteX5" fmla="*/ 201988 w 577759"/>
                <a:gd name="connsiteY5" fmla="*/ 452188 h 577432"/>
                <a:gd name="connsiteX6" fmla="*/ 204755 w 577759"/>
                <a:gd name="connsiteY6" fmla="*/ 458630 h 577432"/>
                <a:gd name="connsiteX7" fmla="*/ 274843 w 577759"/>
                <a:gd name="connsiteY7" fmla="*/ 460470 h 577432"/>
                <a:gd name="connsiteX8" fmla="*/ 274843 w 577759"/>
                <a:gd name="connsiteY8" fmla="*/ 480716 h 577432"/>
                <a:gd name="connsiteX9" fmla="*/ 206599 w 577759"/>
                <a:gd name="connsiteY9" fmla="*/ 478876 h 577432"/>
                <a:gd name="connsiteX10" fmla="*/ 194610 w 577759"/>
                <a:gd name="connsiteY10" fmla="*/ 481636 h 577432"/>
                <a:gd name="connsiteX11" fmla="*/ 183544 w 577759"/>
                <a:gd name="connsiteY11" fmla="*/ 473354 h 577432"/>
                <a:gd name="connsiteX12" fmla="*/ 183544 w 577759"/>
                <a:gd name="connsiteY12" fmla="*/ 466912 h 577432"/>
                <a:gd name="connsiteX13" fmla="*/ 178933 w 577759"/>
                <a:gd name="connsiteY13" fmla="*/ 474274 h 577432"/>
                <a:gd name="connsiteX14" fmla="*/ 161410 w 577759"/>
                <a:gd name="connsiteY14" fmla="*/ 465992 h 577432"/>
                <a:gd name="connsiteX15" fmla="*/ 162333 w 577759"/>
                <a:gd name="connsiteY15" fmla="*/ 464151 h 577432"/>
                <a:gd name="connsiteX16" fmla="*/ 163255 w 577759"/>
                <a:gd name="connsiteY16" fmla="*/ 460470 h 577432"/>
                <a:gd name="connsiteX17" fmla="*/ 156799 w 577759"/>
                <a:gd name="connsiteY17" fmla="*/ 466912 h 577432"/>
                <a:gd name="connsiteX18" fmla="*/ 140199 w 577759"/>
                <a:gd name="connsiteY18" fmla="*/ 456789 h 577432"/>
                <a:gd name="connsiteX19" fmla="*/ 154033 w 577759"/>
                <a:gd name="connsiteY19" fmla="*/ 435623 h 577432"/>
                <a:gd name="connsiteX20" fmla="*/ 103311 w 577759"/>
                <a:gd name="connsiteY20" fmla="*/ 495441 h 577432"/>
                <a:gd name="connsiteX21" fmla="*/ 85789 w 577759"/>
                <a:gd name="connsiteY21" fmla="*/ 485318 h 577432"/>
                <a:gd name="connsiteX22" fmla="*/ 143888 w 577759"/>
                <a:gd name="connsiteY22" fmla="*/ 417217 h 577432"/>
                <a:gd name="connsiteX23" fmla="*/ 177088 w 577759"/>
                <a:gd name="connsiteY23" fmla="*/ 396051 h 577432"/>
                <a:gd name="connsiteX24" fmla="*/ 326592 w 577759"/>
                <a:gd name="connsiteY24" fmla="*/ 382185 h 577432"/>
                <a:gd name="connsiteX25" fmla="*/ 324748 w 577759"/>
                <a:gd name="connsiteY25" fmla="*/ 412582 h 577432"/>
                <a:gd name="connsiteX26" fmla="*/ 340423 w 577759"/>
                <a:gd name="connsiteY26" fmla="*/ 420871 h 577432"/>
                <a:gd name="connsiteX27" fmla="*/ 355177 w 577759"/>
                <a:gd name="connsiteY27" fmla="*/ 430082 h 577432"/>
                <a:gd name="connsiteX28" fmla="*/ 380995 w 577759"/>
                <a:gd name="connsiteY28" fmla="*/ 413503 h 577432"/>
                <a:gd name="connsiteX29" fmla="*/ 356099 w 577759"/>
                <a:gd name="connsiteY29" fmla="*/ 393238 h 577432"/>
                <a:gd name="connsiteX30" fmla="*/ 326592 w 577759"/>
                <a:gd name="connsiteY30" fmla="*/ 382185 h 577432"/>
                <a:gd name="connsiteX31" fmla="*/ 125443 w 577759"/>
                <a:gd name="connsiteY31" fmla="*/ 299294 h 577432"/>
                <a:gd name="connsiteX32" fmla="*/ 224189 w 577759"/>
                <a:gd name="connsiteY32" fmla="*/ 299294 h 577432"/>
                <a:gd name="connsiteX33" fmla="*/ 250029 w 577759"/>
                <a:gd name="connsiteY33" fmla="*/ 326015 h 577432"/>
                <a:gd name="connsiteX34" fmla="*/ 224189 w 577759"/>
                <a:gd name="connsiteY34" fmla="*/ 351815 h 577432"/>
                <a:gd name="connsiteX35" fmla="*/ 125443 w 577759"/>
                <a:gd name="connsiteY35" fmla="*/ 351815 h 577432"/>
                <a:gd name="connsiteX36" fmla="*/ 98680 w 577759"/>
                <a:gd name="connsiteY36" fmla="*/ 326015 h 577432"/>
                <a:gd name="connsiteX37" fmla="*/ 125443 w 577759"/>
                <a:gd name="connsiteY37" fmla="*/ 299294 h 577432"/>
                <a:gd name="connsiteX38" fmla="*/ 125436 w 577759"/>
                <a:gd name="connsiteY38" fmla="*/ 200762 h 577432"/>
                <a:gd name="connsiteX39" fmla="*/ 321952 w 577759"/>
                <a:gd name="connsiteY39" fmla="*/ 200762 h 577432"/>
                <a:gd name="connsiteX40" fmla="*/ 348708 w 577759"/>
                <a:gd name="connsiteY40" fmla="*/ 227483 h 577432"/>
                <a:gd name="connsiteX41" fmla="*/ 321952 w 577759"/>
                <a:gd name="connsiteY41" fmla="*/ 253283 h 577432"/>
                <a:gd name="connsiteX42" fmla="*/ 125436 w 577759"/>
                <a:gd name="connsiteY42" fmla="*/ 253283 h 577432"/>
                <a:gd name="connsiteX43" fmla="*/ 98680 w 577759"/>
                <a:gd name="connsiteY43" fmla="*/ 227483 h 577432"/>
                <a:gd name="connsiteX44" fmla="*/ 125436 w 577759"/>
                <a:gd name="connsiteY44" fmla="*/ 200762 h 577432"/>
                <a:gd name="connsiteX45" fmla="*/ 125436 w 577759"/>
                <a:gd name="connsiteY45" fmla="*/ 103118 h 577432"/>
                <a:gd name="connsiteX46" fmla="*/ 321952 w 577759"/>
                <a:gd name="connsiteY46" fmla="*/ 103118 h 577432"/>
                <a:gd name="connsiteX47" fmla="*/ 348708 w 577759"/>
                <a:gd name="connsiteY47" fmla="*/ 128918 h 577432"/>
                <a:gd name="connsiteX48" fmla="*/ 321952 w 577759"/>
                <a:gd name="connsiteY48" fmla="*/ 155639 h 577432"/>
                <a:gd name="connsiteX49" fmla="*/ 125436 w 577759"/>
                <a:gd name="connsiteY49" fmla="*/ 155639 h 577432"/>
                <a:gd name="connsiteX50" fmla="*/ 98680 w 577759"/>
                <a:gd name="connsiteY50" fmla="*/ 128918 h 577432"/>
                <a:gd name="connsiteX51" fmla="*/ 125436 w 577759"/>
                <a:gd name="connsiteY51" fmla="*/ 103118 h 577432"/>
                <a:gd name="connsiteX52" fmla="*/ 497753 w 577759"/>
                <a:gd name="connsiteY52" fmla="*/ 64639 h 577432"/>
                <a:gd name="connsiteX53" fmla="*/ 537748 w 577759"/>
                <a:gd name="connsiteY53" fmla="*/ 78225 h 577432"/>
                <a:gd name="connsiteX54" fmla="*/ 577398 w 577759"/>
                <a:gd name="connsiteY54" fmla="*/ 121516 h 577432"/>
                <a:gd name="connsiteX55" fmla="*/ 575554 w 577759"/>
                <a:gd name="connsiteY55" fmla="*/ 130727 h 577432"/>
                <a:gd name="connsiteX56" fmla="*/ 411424 w 577759"/>
                <a:gd name="connsiteY56" fmla="*/ 415345 h 577432"/>
                <a:gd name="connsiteX57" fmla="*/ 407735 w 577759"/>
                <a:gd name="connsiteY57" fmla="*/ 419029 h 577432"/>
                <a:gd name="connsiteX58" fmla="*/ 321982 w 577759"/>
                <a:gd name="connsiteY58" fmla="*/ 476137 h 577432"/>
                <a:gd name="connsiteX59" fmla="*/ 308151 w 577759"/>
                <a:gd name="connsiteY59" fmla="*/ 476137 h 577432"/>
                <a:gd name="connsiteX60" fmla="*/ 301696 w 577759"/>
                <a:gd name="connsiteY60" fmla="*/ 464163 h 577432"/>
                <a:gd name="connsiteX61" fmla="*/ 307229 w 577759"/>
                <a:gd name="connsiteY61" fmla="*/ 361921 h 577432"/>
                <a:gd name="connsiteX62" fmla="*/ 309073 w 577759"/>
                <a:gd name="connsiteY62" fmla="*/ 355473 h 577432"/>
                <a:gd name="connsiteX63" fmla="*/ 473203 w 577759"/>
                <a:gd name="connsiteY63" fmla="*/ 71777 h 577432"/>
                <a:gd name="connsiteX64" fmla="*/ 480580 w 577759"/>
                <a:gd name="connsiteY64" fmla="*/ 66250 h 577432"/>
                <a:gd name="connsiteX65" fmla="*/ 497753 w 577759"/>
                <a:gd name="connsiteY65" fmla="*/ 64639 h 577432"/>
                <a:gd name="connsiteX66" fmla="*/ 26751 w 577759"/>
                <a:gd name="connsiteY66" fmla="*/ 0 h 577432"/>
                <a:gd name="connsiteX67" fmla="*/ 420637 w 577759"/>
                <a:gd name="connsiteY67" fmla="*/ 0 h 577432"/>
                <a:gd name="connsiteX68" fmla="*/ 447388 w 577759"/>
                <a:gd name="connsiteY68" fmla="*/ 25786 h 577432"/>
                <a:gd name="connsiteX69" fmla="*/ 447388 w 577759"/>
                <a:gd name="connsiteY69" fmla="*/ 65387 h 577432"/>
                <a:gd name="connsiteX70" fmla="*/ 394808 w 577759"/>
                <a:gd name="connsiteY70" fmla="*/ 156560 h 577432"/>
                <a:gd name="connsiteX71" fmla="*/ 394808 w 577759"/>
                <a:gd name="connsiteY71" fmla="*/ 52494 h 577432"/>
                <a:gd name="connsiteX72" fmla="*/ 52580 w 577759"/>
                <a:gd name="connsiteY72" fmla="*/ 52494 h 577432"/>
                <a:gd name="connsiteX73" fmla="*/ 52580 w 577759"/>
                <a:gd name="connsiteY73" fmla="*/ 524938 h 577432"/>
                <a:gd name="connsiteX74" fmla="*/ 394808 w 577759"/>
                <a:gd name="connsiteY74" fmla="*/ 524938 h 577432"/>
                <a:gd name="connsiteX75" fmla="*/ 394808 w 577759"/>
                <a:gd name="connsiteY75" fmla="*/ 459551 h 577432"/>
                <a:gd name="connsiteX76" fmla="*/ 422482 w 577759"/>
                <a:gd name="connsiteY76" fmla="*/ 441132 h 577432"/>
                <a:gd name="connsiteX77" fmla="*/ 434474 w 577759"/>
                <a:gd name="connsiteY77" fmla="*/ 428239 h 577432"/>
                <a:gd name="connsiteX78" fmla="*/ 447388 w 577759"/>
                <a:gd name="connsiteY78" fmla="*/ 406137 h 577432"/>
                <a:gd name="connsiteX79" fmla="*/ 447388 w 577759"/>
                <a:gd name="connsiteY79" fmla="*/ 550725 h 577432"/>
                <a:gd name="connsiteX80" fmla="*/ 420637 w 577759"/>
                <a:gd name="connsiteY80" fmla="*/ 577432 h 577432"/>
                <a:gd name="connsiteX81" fmla="*/ 26751 w 577759"/>
                <a:gd name="connsiteY81" fmla="*/ 577432 h 577432"/>
                <a:gd name="connsiteX82" fmla="*/ 0 w 577759"/>
                <a:gd name="connsiteY82" fmla="*/ 550725 h 577432"/>
                <a:gd name="connsiteX83" fmla="*/ 0 w 577759"/>
                <a:gd name="connsiteY83" fmla="*/ 25786 h 577432"/>
                <a:gd name="connsiteX84" fmla="*/ 26751 w 577759"/>
                <a:gd name="connsiteY84" fmla="*/ 0 h 5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77759" h="577432">
                  <a:moveTo>
                    <a:pt x="177088" y="396051"/>
                  </a:moveTo>
                  <a:cubicBezTo>
                    <a:pt x="179855" y="396051"/>
                    <a:pt x="183544" y="397892"/>
                    <a:pt x="185388" y="400653"/>
                  </a:cubicBezTo>
                  <a:cubicBezTo>
                    <a:pt x="189999" y="411696"/>
                    <a:pt x="185388" y="423659"/>
                    <a:pt x="178010" y="436543"/>
                  </a:cubicBezTo>
                  <a:cubicBezTo>
                    <a:pt x="180777" y="436543"/>
                    <a:pt x="182621" y="438384"/>
                    <a:pt x="184466" y="440224"/>
                  </a:cubicBezTo>
                  <a:cubicBezTo>
                    <a:pt x="185388" y="441145"/>
                    <a:pt x="185388" y="442065"/>
                    <a:pt x="186310" y="442985"/>
                  </a:cubicBezTo>
                  <a:cubicBezTo>
                    <a:pt x="191844" y="442065"/>
                    <a:pt x="197377" y="444826"/>
                    <a:pt x="201988" y="452188"/>
                  </a:cubicBezTo>
                  <a:cubicBezTo>
                    <a:pt x="203832" y="454949"/>
                    <a:pt x="204755" y="456789"/>
                    <a:pt x="204755" y="458630"/>
                  </a:cubicBezTo>
                  <a:cubicBezTo>
                    <a:pt x="229654" y="454028"/>
                    <a:pt x="249943" y="460470"/>
                    <a:pt x="274843" y="460470"/>
                  </a:cubicBezTo>
                  <a:cubicBezTo>
                    <a:pt x="287754" y="460470"/>
                    <a:pt x="287754" y="480716"/>
                    <a:pt x="274843" y="480716"/>
                  </a:cubicBezTo>
                  <a:cubicBezTo>
                    <a:pt x="253632" y="480716"/>
                    <a:pt x="226888" y="468753"/>
                    <a:pt x="206599" y="478876"/>
                  </a:cubicBezTo>
                  <a:cubicBezTo>
                    <a:pt x="202910" y="480716"/>
                    <a:pt x="198299" y="483477"/>
                    <a:pt x="194610" y="481636"/>
                  </a:cubicBezTo>
                  <a:cubicBezTo>
                    <a:pt x="189999" y="479796"/>
                    <a:pt x="184466" y="478876"/>
                    <a:pt x="183544" y="473354"/>
                  </a:cubicBezTo>
                  <a:cubicBezTo>
                    <a:pt x="183544" y="470593"/>
                    <a:pt x="183544" y="468753"/>
                    <a:pt x="183544" y="466912"/>
                  </a:cubicBezTo>
                  <a:cubicBezTo>
                    <a:pt x="181699" y="469673"/>
                    <a:pt x="180777" y="471513"/>
                    <a:pt x="178933" y="474274"/>
                  </a:cubicBezTo>
                  <a:cubicBezTo>
                    <a:pt x="173399" y="482557"/>
                    <a:pt x="156799" y="477035"/>
                    <a:pt x="161410" y="465992"/>
                  </a:cubicBezTo>
                  <a:cubicBezTo>
                    <a:pt x="161410" y="465992"/>
                    <a:pt x="161410" y="465072"/>
                    <a:pt x="162333" y="464151"/>
                  </a:cubicBezTo>
                  <a:cubicBezTo>
                    <a:pt x="162333" y="462311"/>
                    <a:pt x="163255" y="461391"/>
                    <a:pt x="163255" y="460470"/>
                  </a:cubicBezTo>
                  <a:cubicBezTo>
                    <a:pt x="161410" y="462311"/>
                    <a:pt x="158644" y="464151"/>
                    <a:pt x="156799" y="466912"/>
                  </a:cubicBezTo>
                  <a:cubicBezTo>
                    <a:pt x="150344" y="477035"/>
                    <a:pt x="132822" y="467832"/>
                    <a:pt x="140199" y="456789"/>
                  </a:cubicBezTo>
                  <a:cubicBezTo>
                    <a:pt x="144811" y="449427"/>
                    <a:pt x="149422" y="442985"/>
                    <a:pt x="154033" y="435623"/>
                  </a:cubicBezTo>
                  <a:cubicBezTo>
                    <a:pt x="135588" y="454028"/>
                    <a:pt x="118988" y="474274"/>
                    <a:pt x="103311" y="495441"/>
                  </a:cubicBezTo>
                  <a:cubicBezTo>
                    <a:pt x="95011" y="504643"/>
                    <a:pt x="78411" y="495441"/>
                    <a:pt x="85789" y="485318"/>
                  </a:cubicBezTo>
                  <a:cubicBezTo>
                    <a:pt x="104233" y="462311"/>
                    <a:pt x="122677" y="438384"/>
                    <a:pt x="143888" y="417217"/>
                  </a:cubicBezTo>
                  <a:cubicBezTo>
                    <a:pt x="152188" y="408935"/>
                    <a:pt x="163255" y="396051"/>
                    <a:pt x="177088" y="396051"/>
                  </a:cubicBezTo>
                  <a:close/>
                  <a:moveTo>
                    <a:pt x="326592" y="382185"/>
                  </a:moveTo>
                  <a:lnTo>
                    <a:pt x="324748" y="412582"/>
                  </a:lnTo>
                  <a:cubicBezTo>
                    <a:pt x="329358" y="414424"/>
                    <a:pt x="334891" y="417187"/>
                    <a:pt x="340423" y="420871"/>
                  </a:cubicBezTo>
                  <a:cubicBezTo>
                    <a:pt x="345956" y="423635"/>
                    <a:pt x="350566" y="427319"/>
                    <a:pt x="355177" y="430082"/>
                  </a:cubicBezTo>
                  <a:lnTo>
                    <a:pt x="380995" y="413503"/>
                  </a:lnTo>
                  <a:cubicBezTo>
                    <a:pt x="376385" y="407976"/>
                    <a:pt x="369008" y="400607"/>
                    <a:pt x="356099" y="393238"/>
                  </a:cubicBezTo>
                  <a:cubicBezTo>
                    <a:pt x="343190" y="385869"/>
                    <a:pt x="333047" y="383106"/>
                    <a:pt x="326592" y="382185"/>
                  </a:cubicBezTo>
                  <a:close/>
                  <a:moveTo>
                    <a:pt x="125443" y="299294"/>
                  </a:moveTo>
                  <a:lnTo>
                    <a:pt x="224189" y="299294"/>
                  </a:lnTo>
                  <a:cubicBezTo>
                    <a:pt x="238032" y="299294"/>
                    <a:pt x="250029" y="311272"/>
                    <a:pt x="250029" y="326015"/>
                  </a:cubicBezTo>
                  <a:cubicBezTo>
                    <a:pt x="250029" y="339836"/>
                    <a:pt x="238032" y="351815"/>
                    <a:pt x="224189" y="351815"/>
                  </a:cubicBezTo>
                  <a:lnTo>
                    <a:pt x="125443" y="351815"/>
                  </a:lnTo>
                  <a:cubicBezTo>
                    <a:pt x="110677" y="351815"/>
                    <a:pt x="98680" y="339836"/>
                    <a:pt x="98680" y="326015"/>
                  </a:cubicBezTo>
                  <a:cubicBezTo>
                    <a:pt x="98680" y="311272"/>
                    <a:pt x="110677" y="299294"/>
                    <a:pt x="125443" y="299294"/>
                  </a:cubicBezTo>
                  <a:close/>
                  <a:moveTo>
                    <a:pt x="125436" y="200762"/>
                  </a:moveTo>
                  <a:lnTo>
                    <a:pt x="321952" y="200762"/>
                  </a:lnTo>
                  <a:cubicBezTo>
                    <a:pt x="336714" y="200762"/>
                    <a:pt x="348708" y="212740"/>
                    <a:pt x="348708" y="227483"/>
                  </a:cubicBezTo>
                  <a:cubicBezTo>
                    <a:pt x="348708" y="242226"/>
                    <a:pt x="336714" y="253283"/>
                    <a:pt x="321952" y="253283"/>
                  </a:cubicBezTo>
                  <a:lnTo>
                    <a:pt x="125436" y="253283"/>
                  </a:lnTo>
                  <a:cubicBezTo>
                    <a:pt x="110674" y="253283"/>
                    <a:pt x="98680" y="242226"/>
                    <a:pt x="98680" y="227483"/>
                  </a:cubicBezTo>
                  <a:cubicBezTo>
                    <a:pt x="98680" y="212740"/>
                    <a:pt x="110674" y="200762"/>
                    <a:pt x="125436" y="200762"/>
                  </a:cubicBezTo>
                  <a:close/>
                  <a:moveTo>
                    <a:pt x="125436" y="103118"/>
                  </a:moveTo>
                  <a:lnTo>
                    <a:pt x="321952" y="103118"/>
                  </a:lnTo>
                  <a:cubicBezTo>
                    <a:pt x="336714" y="103118"/>
                    <a:pt x="348708" y="114175"/>
                    <a:pt x="348708" y="128918"/>
                  </a:cubicBezTo>
                  <a:cubicBezTo>
                    <a:pt x="348708" y="143660"/>
                    <a:pt x="336714" y="155639"/>
                    <a:pt x="321952" y="155639"/>
                  </a:cubicBezTo>
                  <a:lnTo>
                    <a:pt x="125436" y="155639"/>
                  </a:lnTo>
                  <a:cubicBezTo>
                    <a:pt x="110674" y="155639"/>
                    <a:pt x="98680" y="143660"/>
                    <a:pt x="98680" y="128918"/>
                  </a:cubicBezTo>
                  <a:cubicBezTo>
                    <a:pt x="98680" y="114175"/>
                    <a:pt x="110674" y="103118"/>
                    <a:pt x="125436" y="103118"/>
                  </a:cubicBezTo>
                  <a:close/>
                  <a:moveTo>
                    <a:pt x="497753" y="64639"/>
                  </a:moveTo>
                  <a:cubicBezTo>
                    <a:pt x="507550" y="65329"/>
                    <a:pt x="521151" y="68553"/>
                    <a:pt x="537748" y="78225"/>
                  </a:cubicBezTo>
                  <a:cubicBezTo>
                    <a:pt x="570943" y="97568"/>
                    <a:pt x="576476" y="118753"/>
                    <a:pt x="577398" y="121516"/>
                  </a:cubicBezTo>
                  <a:cubicBezTo>
                    <a:pt x="578320" y="124279"/>
                    <a:pt x="577398" y="127964"/>
                    <a:pt x="575554" y="130727"/>
                  </a:cubicBezTo>
                  <a:lnTo>
                    <a:pt x="411424" y="415345"/>
                  </a:lnTo>
                  <a:cubicBezTo>
                    <a:pt x="410501" y="416266"/>
                    <a:pt x="409579" y="418108"/>
                    <a:pt x="407735" y="419029"/>
                  </a:cubicBezTo>
                  <a:lnTo>
                    <a:pt x="321982" y="476137"/>
                  </a:lnTo>
                  <a:cubicBezTo>
                    <a:pt x="317371" y="478900"/>
                    <a:pt x="312761" y="478900"/>
                    <a:pt x="308151" y="476137"/>
                  </a:cubicBezTo>
                  <a:cubicBezTo>
                    <a:pt x="303540" y="473374"/>
                    <a:pt x="300774" y="468768"/>
                    <a:pt x="301696" y="464163"/>
                  </a:cubicBezTo>
                  <a:lnTo>
                    <a:pt x="307229" y="361921"/>
                  </a:lnTo>
                  <a:cubicBezTo>
                    <a:pt x="308151" y="359158"/>
                    <a:pt x="308151" y="357316"/>
                    <a:pt x="309073" y="355473"/>
                  </a:cubicBezTo>
                  <a:lnTo>
                    <a:pt x="473203" y="71777"/>
                  </a:lnTo>
                  <a:cubicBezTo>
                    <a:pt x="475047" y="69014"/>
                    <a:pt x="477813" y="67172"/>
                    <a:pt x="480580" y="66250"/>
                  </a:cubicBezTo>
                  <a:cubicBezTo>
                    <a:pt x="481963" y="65790"/>
                    <a:pt x="487956" y="63948"/>
                    <a:pt x="497753" y="64639"/>
                  </a:cubicBezTo>
                  <a:close/>
                  <a:moveTo>
                    <a:pt x="26751" y="0"/>
                  </a:moveTo>
                  <a:lnTo>
                    <a:pt x="420637" y="0"/>
                  </a:lnTo>
                  <a:cubicBezTo>
                    <a:pt x="435396" y="0"/>
                    <a:pt x="447388" y="11972"/>
                    <a:pt x="447388" y="25786"/>
                  </a:cubicBezTo>
                  <a:lnTo>
                    <a:pt x="447388" y="65387"/>
                  </a:lnTo>
                  <a:lnTo>
                    <a:pt x="394808" y="156560"/>
                  </a:lnTo>
                  <a:lnTo>
                    <a:pt x="394808" y="52494"/>
                  </a:lnTo>
                  <a:lnTo>
                    <a:pt x="52580" y="52494"/>
                  </a:lnTo>
                  <a:lnTo>
                    <a:pt x="52580" y="524938"/>
                  </a:lnTo>
                  <a:lnTo>
                    <a:pt x="394808" y="524938"/>
                  </a:lnTo>
                  <a:lnTo>
                    <a:pt x="394808" y="459551"/>
                  </a:lnTo>
                  <a:lnTo>
                    <a:pt x="422482" y="441132"/>
                  </a:lnTo>
                  <a:cubicBezTo>
                    <a:pt x="427094" y="437449"/>
                    <a:pt x="431706" y="432844"/>
                    <a:pt x="434474" y="428239"/>
                  </a:cubicBezTo>
                  <a:lnTo>
                    <a:pt x="447388" y="406137"/>
                  </a:lnTo>
                  <a:lnTo>
                    <a:pt x="447388" y="550725"/>
                  </a:lnTo>
                  <a:cubicBezTo>
                    <a:pt x="447388" y="565460"/>
                    <a:pt x="435396" y="577432"/>
                    <a:pt x="420637" y="577432"/>
                  </a:cubicBezTo>
                  <a:lnTo>
                    <a:pt x="26751" y="577432"/>
                  </a:lnTo>
                  <a:cubicBezTo>
                    <a:pt x="11992" y="577432"/>
                    <a:pt x="0" y="565460"/>
                    <a:pt x="0" y="550725"/>
                  </a:cubicBezTo>
                  <a:lnTo>
                    <a:pt x="0" y="25786"/>
                  </a:lnTo>
                  <a:cubicBezTo>
                    <a:pt x="0" y="11972"/>
                    <a:pt x="11992" y="0"/>
                    <a:pt x="26751" y="0"/>
                  </a:cubicBezTo>
                  <a:close/>
                </a:path>
              </a:pathLst>
            </a:custGeom>
            <a:solidFill>
              <a:srgbClr val="334B6C"/>
            </a:solidFill>
            <a:ln>
              <a:noFill/>
            </a:ln>
          </p:spPr>
        </p:sp>
        <p:sp>
          <p:nvSpPr>
            <p:cNvPr id="6" name="文本框 5"/>
            <p:cNvSpPr txBox="1"/>
            <p:nvPr/>
          </p:nvSpPr>
          <p:spPr>
            <a:xfrm>
              <a:off x="4140" y="3140"/>
              <a:ext cx="10717" cy="1137"/>
            </a:xfrm>
            <a:prstGeom prst="rect">
              <a:avLst/>
            </a:prstGeom>
            <a:noFill/>
          </p:spPr>
          <p:txBody>
            <a:bodyPr wrap="square" lIns="0" rIns="72000" rtlCol="0">
              <a:spAutoFit/>
            </a:bodyPr>
            <a:lstStyle/>
            <a:p>
              <a:endParaRPr lang="zh-CN" altLang="en-US" sz="4100" b="1" spc="300" dirty="0" smtClean="0">
                <a:solidFill>
                  <a:srgbClr val="334B6C"/>
                </a:solidFill>
              </a:endParaRPr>
            </a:p>
          </p:txBody>
        </p:sp>
        <p:sp>
          <p:nvSpPr>
            <p:cNvPr id="7" name="矩形 6"/>
            <p:cNvSpPr/>
            <p:nvPr/>
          </p:nvSpPr>
          <p:spPr>
            <a:xfrm>
              <a:off x="4140" y="2316"/>
              <a:ext cx="3305" cy="824"/>
            </a:xfrm>
            <a:prstGeom prst="rect">
              <a:avLst/>
            </a:prstGeom>
          </p:spPr>
          <p:txBody>
            <a:bodyPr wrap="square" lIns="0">
              <a:spAutoFit/>
            </a:bodyPr>
            <a:lstStyle/>
            <a:p>
              <a:endParaRPr lang="zh-CN" altLang="en-US" sz="2800" spc="300" dirty="0" smtClean="0">
                <a:solidFill>
                  <a:srgbClr val="58B6E5"/>
                </a:solidFill>
              </a:endParaRPr>
            </a:p>
          </p:txBody>
        </p:sp>
      </p:grpSp>
      <p:pic>
        <p:nvPicPr>
          <p:cNvPr id="10" name="图片 9" descr="454696b252a867b7ca41680cc98655cf"/>
          <p:cNvPicPr/>
          <p:nvPr/>
        </p:nvPicPr>
        <p:blipFill>
          <a:blip r:embed="rId3">
            <a:clrChange>
              <a:clrFrom>
                <a:srgbClr val="000000">
                  <a:alpha val="0"/>
                </a:srgbClr>
              </a:clrFrom>
              <a:clrTo>
                <a:srgbClr val="000000">
                  <a:alpha val="0"/>
                  <a:alpha val="0"/>
                </a:srgbClr>
              </a:clrTo>
            </a:clrChange>
          </a:blip>
          <a:srcRect l="26954" t="48972" r="47741" b="29009"/>
          <a:stretch>
            <a:fillRect/>
          </a:stretch>
        </p:blipFill>
        <p:spPr>
          <a:xfrm flipH="1">
            <a:off x="8546660" y="2903784"/>
            <a:ext cx="4088765" cy="4033520"/>
          </a:xfrm>
          <a:prstGeom prst="rect">
            <a:avLst/>
          </a:prstGeom>
        </p:spPr>
      </p:pic>
      <p:sp>
        <p:nvSpPr>
          <p:cNvPr id="11" name="TextBox 10"/>
          <p:cNvSpPr txBox="1"/>
          <p:nvPr/>
        </p:nvSpPr>
        <p:spPr>
          <a:xfrm>
            <a:off x="2555631" y="2061845"/>
            <a:ext cx="6744677" cy="830997"/>
          </a:xfrm>
          <a:prstGeom prst="rect">
            <a:avLst/>
          </a:prstGeom>
          <a:noFill/>
        </p:spPr>
        <p:txBody>
          <a:bodyPr wrap="square" rtlCol="0">
            <a:spAutoFit/>
          </a:bodyPr>
          <a:lstStyle/>
          <a:p>
            <a:r>
              <a:rPr lang="zh-CN" altLang="en-US" sz="2400" dirty="0"/>
              <a:t>习近平总书记指出，社会主义市场经济是信用经济、法治经济。法治是最好的营商环境。</a:t>
            </a:r>
          </a:p>
        </p:txBody>
      </p:sp>
      <p:sp>
        <p:nvSpPr>
          <p:cNvPr id="12" name="TextBox 11"/>
          <p:cNvSpPr txBox="1"/>
          <p:nvPr/>
        </p:nvSpPr>
        <p:spPr>
          <a:xfrm>
            <a:off x="2244408" y="3427051"/>
            <a:ext cx="6936105" cy="830997"/>
          </a:xfrm>
          <a:prstGeom prst="rect">
            <a:avLst/>
          </a:prstGeom>
          <a:noFill/>
        </p:spPr>
        <p:txBody>
          <a:bodyPr wrap="square" rtlCol="0">
            <a:spAutoFit/>
          </a:bodyPr>
          <a:lstStyle/>
          <a:p>
            <a:r>
              <a:rPr lang="zh-CN" altLang="en-US" sz="2400" dirty="0" smtClean="0"/>
              <a:t>公司作为重要的商主体之一，务必要遵纪守法，诚信经营，营造良好的市场氛围，方能行稳致远。</a:t>
            </a:r>
            <a:endParaRPr lang="zh-CN" altLang="en-US" sz="2400"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a:off x="-939682" y="939918"/>
            <a:ext cx="6858000" cy="49788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flipH="1">
            <a:off x="4983480" y="4319905"/>
            <a:ext cx="72144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sp>
        <p:nvSpPr>
          <p:cNvPr id="27" name="矩形 26"/>
          <p:cNvSpPr/>
          <p:nvPr/>
        </p:nvSpPr>
        <p:spPr>
          <a:xfrm>
            <a:off x="3124041" y="1124030"/>
            <a:ext cx="995680" cy="2061210"/>
          </a:xfrm>
          <a:prstGeom prst="rect">
            <a:avLst/>
          </a:prstGeom>
        </p:spPr>
        <p:txBody>
          <a:bodyPr wrap="none">
            <a:spAutoFit/>
          </a:bodyPr>
          <a:lstStyle/>
          <a:p>
            <a:r>
              <a:rPr lang="zh-CN" altLang="en-US" sz="6400" b="1" dirty="0">
                <a:solidFill>
                  <a:srgbClr val="334B6C"/>
                </a:solidFill>
                <a:latin typeface="+mn-ea"/>
                <a:cs typeface="+mn-ea"/>
                <a:sym typeface="+mn-lt"/>
              </a:rPr>
              <a:t>目</a:t>
            </a:r>
            <a:endParaRPr lang="en-US" altLang="zh-CN" sz="6400" b="1" dirty="0">
              <a:solidFill>
                <a:srgbClr val="334B6C"/>
              </a:solidFill>
              <a:latin typeface="+mn-ea"/>
              <a:cs typeface="+mn-ea"/>
              <a:sym typeface="+mn-lt"/>
            </a:endParaRPr>
          </a:p>
          <a:p>
            <a:r>
              <a:rPr lang="zh-CN" altLang="en-US" sz="6400" b="1" dirty="0">
                <a:solidFill>
                  <a:srgbClr val="334B6C"/>
                </a:solidFill>
                <a:latin typeface="+mn-ea"/>
                <a:cs typeface="+mn-ea"/>
                <a:sym typeface="+mn-lt"/>
              </a:rPr>
              <a:t>录</a:t>
            </a:r>
          </a:p>
        </p:txBody>
      </p:sp>
      <p:grpSp>
        <p:nvGrpSpPr>
          <p:cNvPr id="36" name="组合 35"/>
          <p:cNvGrpSpPr/>
          <p:nvPr/>
        </p:nvGrpSpPr>
        <p:grpSpPr>
          <a:xfrm>
            <a:off x="4525107" y="2117725"/>
            <a:ext cx="7119815" cy="2138045"/>
            <a:chOff x="7555" y="2961"/>
            <a:chExt cx="9612" cy="3367"/>
          </a:xfrm>
        </p:grpSpPr>
        <p:grpSp>
          <p:nvGrpSpPr>
            <p:cNvPr id="14" name="组合 13"/>
            <p:cNvGrpSpPr/>
            <p:nvPr/>
          </p:nvGrpSpPr>
          <p:grpSpPr>
            <a:xfrm>
              <a:off x="7555" y="2964"/>
              <a:ext cx="2889" cy="3364"/>
              <a:chOff x="8061" y="3162"/>
              <a:chExt cx="2889" cy="3364"/>
            </a:xfrm>
          </p:grpSpPr>
          <p:sp>
            <p:nvSpPr>
              <p:cNvPr id="33" name="矩形 32"/>
              <p:cNvSpPr/>
              <p:nvPr/>
            </p:nvSpPr>
            <p:spPr>
              <a:xfrm>
                <a:off x="8061" y="4636"/>
                <a:ext cx="2889" cy="1890"/>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公司的含义及类型</a:t>
                </a:r>
                <a:endParaRPr lang="zh-CN" altLang="en-US" sz="2400" spc="225" dirty="0">
                  <a:solidFill>
                    <a:srgbClr val="334B6C"/>
                  </a:solidFill>
                  <a:latin typeface="+mn-ea"/>
                </a:endParaRPr>
              </a:p>
            </p:txBody>
          </p:sp>
          <p:grpSp>
            <p:nvGrpSpPr>
              <p:cNvPr id="12" name="组合 11"/>
              <p:cNvGrpSpPr/>
              <p:nvPr/>
            </p:nvGrpSpPr>
            <p:grpSpPr>
              <a:xfrm>
                <a:off x="8797" y="3162"/>
                <a:ext cx="1417" cy="1417"/>
                <a:chOff x="3399629" y="1748351"/>
                <a:chExt cx="739191" cy="712088"/>
              </a:xfrm>
            </p:grpSpPr>
            <p:sp>
              <p:nvSpPr>
                <p:cNvPr id="13" name="椭圆 12"/>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34" name="文本框 33"/>
                <p:cNvSpPr txBox="1"/>
                <p:nvPr/>
              </p:nvSpPr>
              <p:spPr>
                <a:xfrm>
                  <a:off x="3410912" y="1846246"/>
                  <a:ext cx="695695" cy="510456"/>
                </a:xfrm>
                <a:prstGeom prst="rect">
                  <a:avLst/>
                </a:prstGeom>
                <a:noFill/>
                <a:ln>
                  <a:noFill/>
                </a:ln>
              </p:spPr>
              <p:txBody>
                <a:bodyPr wrap="square" rtlCol="0">
                  <a:spAutoFit/>
                </a:bodyPr>
                <a:lstStyle/>
                <a:p>
                  <a:pPr algn="ctr"/>
                  <a:r>
                    <a:rPr lang="zh-CN" altLang="en-US" sz="3600" dirty="0" smtClean="0">
                      <a:solidFill>
                        <a:schemeClr val="bg1"/>
                      </a:solidFill>
                      <a:latin typeface="+mn-ea"/>
                    </a:rPr>
                    <a:t>一</a:t>
                  </a:r>
                  <a:endParaRPr lang="en-US" altLang="zh-CN" sz="3600" dirty="0">
                    <a:solidFill>
                      <a:schemeClr val="bg1"/>
                    </a:solidFill>
                    <a:latin typeface="+mn-ea"/>
                  </a:endParaRPr>
                </a:p>
              </p:txBody>
            </p:sp>
          </p:grpSp>
        </p:grpSp>
        <p:grpSp>
          <p:nvGrpSpPr>
            <p:cNvPr id="15" name="组合 14"/>
            <p:cNvGrpSpPr/>
            <p:nvPr/>
          </p:nvGrpSpPr>
          <p:grpSpPr>
            <a:xfrm>
              <a:off x="10888" y="2961"/>
              <a:ext cx="2889" cy="3261"/>
              <a:chOff x="8061" y="3162"/>
              <a:chExt cx="2889" cy="3261"/>
            </a:xfrm>
          </p:grpSpPr>
          <p:sp>
            <p:nvSpPr>
              <p:cNvPr id="16" name="矩形 15"/>
              <p:cNvSpPr/>
              <p:nvPr/>
            </p:nvSpPr>
            <p:spPr>
              <a:xfrm>
                <a:off x="8061" y="4636"/>
                <a:ext cx="2889" cy="1787"/>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公司设立条件</a:t>
                </a:r>
                <a:endParaRPr lang="zh-CN" altLang="en-US" sz="2400" spc="225" dirty="0">
                  <a:solidFill>
                    <a:srgbClr val="334B6C"/>
                  </a:solidFill>
                  <a:latin typeface="+mn-ea"/>
                </a:endParaRPr>
              </a:p>
            </p:txBody>
          </p:sp>
          <p:grpSp>
            <p:nvGrpSpPr>
              <p:cNvPr id="17" name="组合 16"/>
              <p:cNvGrpSpPr/>
              <p:nvPr/>
            </p:nvGrpSpPr>
            <p:grpSpPr>
              <a:xfrm>
                <a:off x="8797" y="3162"/>
                <a:ext cx="1417" cy="1417"/>
                <a:chOff x="3399629" y="1748351"/>
                <a:chExt cx="739191" cy="712088"/>
              </a:xfrm>
            </p:grpSpPr>
            <p:sp>
              <p:nvSpPr>
                <p:cNvPr id="18" name="椭圆 17"/>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19" name="文本框 18"/>
                <p:cNvSpPr txBox="1"/>
                <p:nvPr/>
              </p:nvSpPr>
              <p:spPr>
                <a:xfrm>
                  <a:off x="3410912" y="1846246"/>
                  <a:ext cx="695695" cy="510573"/>
                </a:xfrm>
                <a:prstGeom prst="rect">
                  <a:avLst/>
                </a:prstGeom>
                <a:noFill/>
                <a:ln>
                  <a:noFill/>
                </a:ln>
              </p:spPr>
              <p:txBody>
                <a:bodyPr wrap="square" rtlCol="0">
                  <a:spAutoFit/>
                </a:bodyPr>
                <a:lstStyle/>
                <a:p>
                  <a:pPr algn="ctr"/>
                  <a:r>
                    <a:rPr lang="zh-CN" altLang="en-US" sz="3600" dirty="0" smtClean="0">
                      <a:solidFill>
                        <a:schemeClr val="bg1"/>
                      </a:solidFill>
                      <a:latin typeface="+mn-ea"/>
                    </a:rPr>
                    <a:t>二</a:t>
                  </a:r>
                  <a:endParaRPr lang="en-US" altLang="zh-CN" sz="3600" dirty="0">
                    <a:solidFill>
                      <a:schemeClr val="bg1"/>
                    </a:solidFill>
                    <a:latin typeface="+mn-ea"/>
                  </a:endParaRPr>
                </a:p>
              </p:txBody>
            </p:sp>
          </p:grpSp>
        </p:grpSp>
        <p:grpSp>
          <p:nvGrpSpPr>
            <p:cNvPr id="22" name="组合 21"/>
            <p:cNvGrpSpPr/>
            <p:nvPr/>
          </p:nvGrpSpPr>
          <p:grpSpPr>
            <a:xfrm>
              <a:off x="14278" y="2963"/>
              <a:ext cx="2889" cy="3261"/>
              <a:chOff x="8061" y="3162"/>
              <a:chExt cx="2889" cy="3261"/>
            </a:xfrm>
          </p:grpSpPr>
          <p:sp>
            <p:nvSpPr>
              <p:cNvPr id="23" name="矩形 22"/>
              <p:cNvSpPr/>
              <p:nvPr/>
            </p:nvSpPr>
            <p:spPr>
              <a:xfrm>
                <a:off x="8061" y="4636"/>
                <a:ext cx="2889" cy="1787"/>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股东与股东权利</a:t>
                </a:r>
                <a:endParaRPr lang="zh-CN" altLang="en-US" sz="2400" spc="225" dirty="0">
                  <a:solidFill>
                    <a:srgbClr val="334B6C"/>
                  </a:solidFill>
                  <a:latin typeface="+mn-ea"/>
                </a:endParaRPr>
              </a:p>
            </p:txBody>
          </p:sp>
          <p:grpSp>
            <p:nvGrpSpPr>
              <p:cNvPr id="24" name="组合 23"/>
              <p:cNvGrpSpPr/>
              <p:nvPr/>
            </p:nvGrpSpPr>
            <p:grpSpPr>
              <a:xfrm>
                <a:off x="8797" y="3162"/>
                <a:ext cx="1417" cy="1417"/>
                <a:chOff x="3399629" y="1748351"/>
                <a:chExt cx="739191" cy="712088"/>
              </a:xfrm>
            </p:grpSpPr>
            <p:sp>
              <p:nvSpPr>
                <p:cNvPr id="25" name="椭圆 24"/>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26" name="文本框 25"/>
                <p:cNvSpPr txBox="1"/>
                <p:nvPr/>
              </p:nvSpPr>
              <p:spPr>
                <a:xfrm>
                  <a:off x="3410912" y="1846246"/>
                  <a:ext cx="695695" cy="510573"/>
                </a:xfrm>
                <a:prstGeom prst="rect">
                  <a:avLst/>
                </a:prstGeom>
                <a:noFill/>
                <a:ln>
                  <a:noFill/>
                </a:ln>
              </p:spPr>
              <p:txBody>
                <a:bodyPr wrap="square" rtlCol="0">
                  <a:spAutoFit/>
                </a:bodyPr>
                <a:lstStyle/>
                <a:p>
                  <a:pPr algn="ctr"/>
                  <a:r>
                    <a:rPr lang="zh-CN" altLang="en-US" sz="3600" dirty="0" smtClean="0">
                      <a:solidFill>
                        <a:schemeClr val="bg1"/>
                      </a:solidFill>
                      <a:latin typeface="+mn-ea"/>
                    </a:rPr>
                    <a:t>三</a:t>
                  </a:r>
                  <a:endParaRPr lang="en-US" altLang="zh-CN" sz="3600" dirty="0">
                    <a:solidFill>
                      <a:schemeClr val="bg1"/>
                    </a:solidFill>
                    <a:latin typeface="+mn-ea"/>
                  </a:endParaRPr>
                </a:p>
              </p:txBody>
            </p:sp>
          </p:grpSp>
        </p:grpSp>
      </p:grpSp>
      <p:pic>
        <p:nvPicPr>
          <p:cNvPr id="35" name="图片 34" descr="1762c02dedcf4ab514b9b924916bad50"/>
          <p:cNvPicPr>
            <a:picLocks noChangeAspect="1"/>
          </p:cNvPicPr>
          <p:nvPr/>
        </p:nvPicPr>
        <p:blipFill>
          <a:blip r:embed="rId3"/>
          <a:stretch>
            <a:fillRect/>
          </a:stretch>
        </p:blipFill>
        <p:spPr>
          <a:xfrm>
            <a:off x="591820" y="3870325"/>
            <a:ext cx="3795395" cy="2987675"/>
          </a:xfrm>
          <a:prstGeom prst="rect">
            <a:avLst/>
          </a:prstGeom>
        </p:spPr>
      </p:pic>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a:off x="0" y="4319270"/>
            <a:ext cx="72136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1273175" y="1449705"/>
            <a:ext cx="8161020" cy="1266190"/>
            <a:chOff x="2005" y="2283"/>
            <a:chExt cx="12852" cy="1994"/>
          </a:xfrm>
        </p:grpSpPr>
        <p:sp>
          <p:nvSpPr>
            <p:cNvPr id="9" name="signing-contract_66138"/>
            <p:cNvSpPr>
              <a:spLocks noChangeAspect="1"/>
            </p:cNvSpPr>
            <p:nvPr/>
          </p:nvSpPr>
          <p:spPr bwMode="auto">
            <a:xfrm>
              <a:off x="2005" y="2283"/>
              <a:ext cx="1929" cy="1928"/>
            </a:xfrm>
            <a:custGeom>
              <a:avLst/>
              <a:gdLst>
                <a:gd name="connsiteX0" fmla="*/ 177088 w 577759"/>
                <a:gd name="connsiteY0" fmla="*/ 396051 h 577432"/>
                <a:gd name="connsiteX1" fmla="*/ 185388 w 577759"/>
                <a:gd name="connsiteY1" fmla="*/ 400653 h 577432"/>
                <a:gd name="connsiteX2" fmla="*/ 178010 w 577759"/>
                <a:gd name="connsiteY2" fmla="*/ 436543 h 577432"/>
                <a:gd name="connsiteX3" fmla="*/ 184466 w 577759"/>
                <a:gd name="connsiteY3" fmla="*/ 440224 h 577432"/>
                <a:gd name="connsiteX4" fmla="*/ 186310 w 577759"/>
                <a:gd name="connsiteY4" fmla="*/ 442985 h 577432"/>
                <a:gd name="connsiteX5" fmla="*/ 201988 w 577759"/>
                <a:gd name="connsiteY5" fmla="*/ 452188 h 577432"/>
                <a:gd name="connsiteX6" fmla="*/ 204755 w 577759"/>
                <a:gd name="connsiteY6" fmla="*/ 458630 h 577432"/>
                <a:gd name="connsiteX7" fmla="*/ 274843 w 577759"/>
                <a:gd name="connsiteY7" fmla="*/ 460470 h 577432"/>
                <a:gd name="connsiteX8" fmla="*/ 274843 w 577759"/>
                <a:gd name="connsiteY8" fmla="*/ 480716 h 577432"/>
                <a:gd name="connsiteX9" fmla="*/ 206599 w 577759"/>
                <a:gd name="connsiteY9" fmla="*/ 478876 h 577432"/>
                <a:gd name="connsiteX10" fmla="*/ 194610 w 577759"/>
                <a:gd name="connsiteY10" fmla="*/ 481636 h 577432"/>
                <a:gd name="connsiteX11" fmla="*/ 183544 w 577759"/>
                <a:gd name="connsiteY11" fmla="*/ 473354 h 577432"/>
                <a:gd name="connsiteX12" fmla="*/ 183544 w 577759"/>
                <a:gd name="connsiteY12" fmla="*/ 466912 h 577432"/>
                <a:gd name="connsiteX13" fmla="*/ 178933 w 577759"/>
                <a:gd name="connsiteY13" fmla="*/ 474274 h 577432"/>
                <a:gd name="connsiteX14" fmla="*/ 161410 w 577759"/>
                <a:gd name="connsiteY14" fmla="*/ 465992 h 577432"/>
                <a:gd name="connsiteX15" fmla="*/ 162333 w 577759"/>
                <a:gd name="connsiteY15" fmla="*/ 464151 h 577432"/>
                <a:gd name="connsiteX16" fmla="*/ 163255 w 577759"/>
                <a:gd name="connsiteY16" fmla="*/ 460470 h 577432"/>
                <a:gd name="connsiteX17" fmla="*/ 156799 w 577759"/>
                <a:gd name="connsiteY17" fmla="*/ 466912 h 577432"/>
                <a:gd name="connsiteX18" fmla="*/ 140199 w 577759"/>
                <a:gd name="connsiteY18" fmla="*/ 456789 h 577432"/>
                <a:gd name="connsiteX19" fmla="*/ 154033 w 577759"/>
                <a:gd name="connsiteY19" fmla="*/ 435623 h 577432"/>
                <a:gd name="connsiteX20" fmla="*/ 103311 w 577759"/>
                <a:gd name="connsiteY20" fmla="*/ 495441 h 577432"/>
                <a:gd name="connsiteX21" fmla="*/ 85789 w 577759"/>
                <a:gd name="connsiteY21" fmla="*/ 485318 h 577432"/>
                <a:gd name="connsiteX22" fmla="*/ 143888 w 577759"/>
                <a:gd name="connsiteY22" fmla="*/ 417217 h 577432"/>
                <a:gd name="connsiteX23" fmla="*/ 177088 w 577759"/>
                <a:gd name="connsiteY23" fmla="*/ 396051 h 577432"/>
                <a:gd name="connsiteX24" fmla="*/ 326592 w 577759"/>
                <a:gd name="connsiteY24" fmla="*/ 382185 h 577432"/>
                <a:gd name="connsiteX25" fmla="*/ 324748 w 577759"/>
                <a:gd name="connsiteY25" fmla="*/ 412582 h 577432"/>
                <a:gd name="connsiteX26" fmla="*/ 340423 w 577759"/>
                <a:gd name="connsiteY26" fmla="*/ 420871 h 577432"/>
                <a:gd name="connsiteX27" fmla="*/ 355177 w 577759"/>
                <a:gd name="connsiteY27" fmla="*/ 430082 h 577432"/>
                <a:gd name="connsiteX28" fmla="*/ 380995 w 577759"/>
                <a:gd name="connsiteY28" fmla="*/ 413503 h 577432"/>
                <a:gd name="connsiteX29" fmla="*/ 356099 w 577759"/>
                <a:gd name="connsiteY29" fmla="*/ 393238 h 577432"/>
                <a:gd name="connsiteX30" fmla="*/ 326592 w 577759"/>
                <a:gd name="connsiteY30" fmla="*/ 382185 h 577432"/>
                <a:gd name="connsiteX31" fmla="*/ 125443 w 577759"/>
                <a:gd name="connsiteY31" fmla="*/ 299294 h 577432"/>
                <a:gd name="connsiteX32" fmla="*/ 224189 w 577759"/>
                <a:gd name="connsiteY32" fmla="*/ 299294 h 577432"/>
                <a:gd name="connsiteX33" fmla="*/ 250029 w 577759"/>
                <a:gd name="connsiteY33" fmla="*/ 326015 h 577432"/>
                <a:gd name="connsiteX34" fmla="*/ 224189 w 577759"/>
                <a:gd name="connsiteY34" fmla="*/ 351815 h 577432"/>
                <a:gd name="connsiteX35" fmla="*/ 125443 w 577759"/>
                <a:gd name="connsiteY35" fmla="*/ 351815 h 577432"/>
                <a:gd name="connsiteX36" fmla="*/ 98680 w 577759"/>
                <a:gd name="connsiteY36" fmla="*/ 326015 h 577432"/>
                <a:gd name="connsiteX37" fmla="*/ 125443 w 577759"/>
                <a:gd name="connsiteY37" fmla="*/ 299294 h 577432"/>
                <a:gd name="connsiteX38" fmla="*/ 125436 w 577759"/>
                <a:gd name="connsiteY38" fmla="*/ 200762 h 577432"/>
                <a:gd name="connsiteX39" fmla="*/ 321952 w 577759"/>
                <a:gd name="connsiteY39" fmla="*/ 200762 h 577432"/>
                <a:gd name="connsiteX40" fmla="*/ 348708 w 577759"/>
                <a:gd name="connsiteY40" fmla="*/ 227483 h 577432"/>
                <a:gd name="connsiteX41" fmla="*/ 321952 w 577759"/>
                <a:gd name="connsiteY41" fmla="*/ 253283 h 577432"/>
                <a:gd name="connsiteX42" fmla="*/ 125436 w 577759"/>
                <a:gd name="connsiteY42" fmla="*/ 253283 h 577432"/>
                <a:gd name="connsiteX43" fmla="*/ 98680 w 577759"/>
                <a:gd name="connsiteY43" fmla="*/ 227483 h 577432"/>
                <a:gd name="connsiteX44" fmla="*/ 125436 w 577759"/>
                <a:gd name="connsiteY44" fmla="*/ 200762 h 577432"/>
                <a:gd name="connsiteX45" fmla="*/ 125436 w 577759"/>
                <a:gd name="connsiteY45" fmla="*/ 103118 h 577432"/>
                <a:gd name="connsiteX46" fmla="*/ 321952 w 577759"/>
                <a:gd name="connsiteY46" fmla="*/ 103118 h 577432"/>
                <a:gd name="connsiteX47" fmla="*/ 348708 w 577759"/>
                <a:gd name="connsiteY47" fmla="*/ 128918 h 577432"/>
                <a:gd name="connsiteX48" fmla="*/ 321952 w 577759"/>
                <a:gd name="connsiteY48" fmla="*/ 155639 h 577432"/>
                <a:gd name="connsiteX49" fmla="*/ 125436 w 577759"/>
                <a:gd name="connsiteY49" fmla="*/ 155639 h 577432"/>
                <a:gd name="connsiteX50" fmla="*/ 98680 w 577759"/>
                <a:gd name="connsiteY50" fmla="*/ 128918 h 577432"/>
                <a:gd name="connsiteX51" fmla="*/ 125436 w 577759"/>
                <a:gd name="connsiteY51" fmla="*/ 103118 h 577432"/>
                <a:gd name="connsiteX52" fmla="*/ 497753 w 577759"/>
                <a:gd name="connsiteY52" fmla="*/ 64639 h 577432"/>
                <a:gd name="connsiteX53" fmla="*/ 537748 w 577759"/>
                <a:gd name="connsiteY53" fmla="*/ 78225 h 577432"/>
                <a:gd name="connsiteX54" fmla="*/ 577398 w 577759"/>
                <a:gd name="connsiteY54" fmla="*/ 121516 h 577432"/>
                <a:gd name="connsiteX55" fmla="*/ 575554 w 577759"/>
                <a:gd name="connsiteY55" fmla="*/ 130727 h 577432"/>
                <a:gd name="connsiteX56" fmla="*/ 411424 w 577759"/>
                <a:gd name="connsiteY56" fmla="*/ 415345 h 577432"/>
                <a:gd name="connsiteX57" fmla="*/ 407735 w 577759"/>
                <a:gd name="connsiteY57" fmla="*/ 419029 h 577432"/>
                <a:gd name="connsiteX58" fmla="*/ 321982 w 577759"/>
                <a:gd name="connsiteY58" fmla="*/ 476137 h 577432"/>
                <a:gd name="connsiteX59" fmla="*/ 308151 w 577759"/>
                <a:gd name="connsiteY59" fmla="*/ 476137 h 577432"/>
                <a:gd name="connsiteX60" fmla="*/ 301696 w 577759"/>
                <a:gd name="connsiteY60" fmla="*/ 464163 h 577432"/>
                <a:gd name="connsiteX61" fmla="*/ 307229 w 577759"/>
                <a:gd name="connsiteY61" fmla="*/ 361921 h 577432"/>
                <a:gd name="connsiteX62" fmla="*/ 309073 w 577759"/>
                <a:gd name="connsiteY62" fmla="*/ 355473 h 577432"/>
                <a:gd name="connsiteX63" fmla="*/ 473203 w 577759"/>
                <a:gd name="connsiteY63" fmla="*/ 71777 h 577432"/>
                <a:gd name="connsiteX64" fmla="*/ 480580 w 577759"/>
                <a:gd name="connsiteY64" fmla="*/ 66250 h 577432"/>
                <a:gd name="connsiteX65" fmla="*/ 497753 w 577759"/>
                <a:gd name="connsiteY65" fmla="*/ 64639 h 577432"/>
                <a:gd name="connsiteX66" fmla="*/ 26751 w 577759"/>
                <a:gd name="connsiteY66" fmla="*/ 0 h 577432"/>
                <a:gd name="connsiteX67" fmla="*/ 420637 w 577759"/>
                <a:gd name="connsiteY67" fmla="*/ 0 h 577432"/>
                <a:gd name="connsiteX68" fmla="*/ 447388 w 577759"/>
                <a:gd name="connsiteY68" fmla="*/ 25786 h 577432"/>
                <a:gd name="connsiteX69" fmla="*/ 447388 w 577759"/>
                <a:gd name="connsiteY69" fmla="*/ 65387 h 577432"/>
                <a:gd name="connsiteX70" fmla="*/ 394808 w 577759"/>
                <a:gd name="connsiteY70" fmla="*/ 156560 h 577432"/>
                <a:gd name="connsiteX71" fmla="*/ 394808 w 577759"/>
                <a:gd name="connsiteY71" fmla="*/ 52494 h 577432"/>
                <a:gd name="connsiteX72" fmla="*/ 52580 w 577759"/>
                <a:gd name="connsiteY72" fmla="*/ 52494 h 577432"/>
                <a:gd name="connsiteX73" fmla="*/ 52580 w 577759"/>
                <a:gd name="connsiteY73" fmla="*/ 524938 h 577432"/>
                <a:gd name="connsiteX74" fmla="*/ 394808 w 577759"/>
                <a:gd name="connsiteY74" fmla="*/ 524938 h 577432"/>
                <a:gd name="connsiteX75" fmla="*/ 394808 w 577759"/>
                <a:gd name="connsiteY75" fmla="*/ 459551 h 577432"/>
                <a:gd name="connsiteX76" fmla="*/ 422482 w 577759"/>
                <a:gd name="connsiteY76" fmla="*/ 441132 h 577432"/>
                <a:gd name="connsiteX77" fmla="*/ 434474 w 577759"/>
                <a:gd name="connsiteY77" fmla="*/ 428239 h 577432"/>
                <a:gd name="connsiteX78" fmla="*/ 447388 w 577759"/>
                <a:gd name="connsiteY78" fmla="*/ 406137 h 577432"/>
                <a:gd name="connsiteX79" fmla="*/ 447388 w 577759"/>
                <a:gd name="connsiteY79" fmla="*/ 550725 h 577432"/>
                <a:gd name="connsiteX80" fmla="*/ 420637 w 577759"/>
                <a:gd name="connsiteY80" fmla="*/ 577432 h 577432"/>
                <a:gd name="connsiteX81" fmla="*/ 26751 w 577759"/>
                <a:gd name="connsiteY81" fmla="*/ 577432 h 577432"/>
                <a:gd name="connsiteX82" fmla="*/ 0 w 577759"/>
                <a:gd name="connsiteY82" fmla="*/ 550725 h 577432"/>
                <a:gd name="connsiteX83" fmla="*/ 0 w 577759"/>
                <a:gd name="connsiteY83" fmla="*/ 25786 h 577432"/>
                <a:gd name="connsiteX84" fmla="*/ 26751 w 577759"/>
                <a:gd name="connsiteY84" fmla="*/ 0 h 5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77759" h="577432">
                  <a:moveTo>
                    <a:pt x="177088" y="396051"/>
                  </a:moveTo>
                  <a:cubicBezTo>
                    <a:pt x="179855" y="396051"/>
                    <a:pt x="183544" y="397892"/>
                    <a:pt x="185388" y="400653"/>
                  </a:cubicBezTo>
                  <a:cubicBezTo>
                    <a:pt x="189999" y="411696"/>
                    <a:pt x="185388" y="423659"/>
                    <a:pt x="178010" y="436543"/>
                  </a:cubicBezTo>
                  <a:cubicBezTo>
                    <a:pt x="180777" y="436543"/>
                    <a:pt x="182621" y="438384"/>
                    <a:pt x="184466" y="440224"/>
                  </a:cubicBezTo>
                  <a:cubicBezTo>
                    <a:pt x="185388" y="441145"/>
                    <a:pt x="185388" y="442065"/>
                    <a:pt x="186310" y="442985"/>
                  </a:cubicBezTo>
                  <a:cubicBezTo>
                    <a:pt x="191844" y="442065"/>
                    <a:pt x="197377" y="444826"/>
                    <a:pt x="201988" y="452188"/>
                  </a:cubicBezTo>
                  <a:cubicBezTo>
                    <a:pt x="203832" y="454949"/>
                    <a:pt x="204755" y="456789"/>
                    <a:pt x="204755" y="458630"/>
                  </a:cubicBezTo>
                  <a:cubicBezTo>
                    <a:pt x="229654" y="454028"/>
                    <a:pt x="249943" y="460470"/>
                    <a:pt x="274843" y="460470"/>
                  </a:cubicBezTo>
                  <a:cubicBezTo>
                    <a:pt x="287754" y="460470"/>
                    <a:pt x="287754" y="480716"/>
                    <a:pt x="274843" y="480716"/>
                  </a:cubicBezTo>
                  <a:cubicBezTo>
                    <a:pt x="253632" y="480716"/>
                    <a:pt x="226888" y="468753"/>
                    <a:pt x="206599" y="478876"/>
                  </a:cubicBezTo>
                  <a:cubicBezTo>
                    <a:pt x="202910" y="480716"/>
                    <a:pt x="198299" y="483477"/>
                    <a:pt x="194610" y="481636"/>
                  </a:cubicBezTo>
                  <a:cubicBezTo>
                    <a:pt x="189999" y="479796"/>
                    <a:pt x="184466" y="478876"/>
                    <a:pt x="183544" y="473354"/>
                  </a:cubicBezTo>
                  <a:cubicBezTo>
                    <a:pt x="183544" y="470593"/>
                    <a:pt x="183544" y="468753"/>
                    <a:pt x="183544" y="466912"/>
                  </a:cubicBezTo>
                  <a:cubicBezTo>
                    <a:pt x="181699" y="469673"/>
                    <a:pt x="180777" y="471513"/>
                    <a:pt x="178933" y="474274"/>
                  </a:cubicBezTo>
                  <a:cubicBezTo>
                    <a:pt x="173399" y="482557"/>
                    <a:pt x="156799" y="477035"/>
                    <a:pt x="161410" y="465992"/>
                  </a:cubicBezTo>
                  <a:cubicBezTo>
                    <a:pt x="161410" y="465992"/>
                    <a:pt x="161410" y="465072"/>
                    <a:pt x="162333" y="464151"/>
                  </a:cubicBezTo>
                  <a:cubicBezTo>
                    <a:pt x="162333" y="462311"/>
                    <a:pt x="163255" y="461391"/>
                    <a:pt x="163255" y="460470"/>
                  </a:cubicBezTo>
                  <a:cubicBezTo>
                    <a:pt x="161410" y="462311"/>
                    <a:pt x="158644" y="464151"/>
                    <a:pt x="156799" y="466912"/>
                  </a:cubicBezTo>
                  <a:cubicBezTo>
                    <a:pt x="150344" y="477035"/>
                    <a:pt x="132822" y="467832"/>
                    <a:pt x="140199" y="456789"/>
                  </a:cubicBezTo>
                  <a:cubicBezTo>
                    <a:pt x="144811" y="449427"/>
                    <a:pt x="149422" y="442985"/>
                    <a:pt x="154033" y="435623"/>
                  </a:cubicBezTo>
                  <a:cubicBezTo>
                    <a:pt x="135588" y="454028"/>
                    <a:pt x="118988" y="474274"/>
                    <a:pt x="103311" y="495441"/>
                  </a:cubicBezTo>
                  <a:cubicBezTo>
                    <a:pt x="95011" y="504643"/>
                    <a:pt x="78411" y="495441"/>
                    <a:pt x="85789" y="485318"/>
                  </a:cubicBezTo>
                  <a:cubicBezTo>
                    <a:pt x="104233" y="462311"/>
                    <a:pt x="122677" y="438384"/>
                    <a:pt x="143888" y="417217"/>
                  </a:cubicBezTo>
                  <a:cubicBezTo>
                    <a:pt x="152188" y="408935"/>
                    <a:pt x="163255" y="396051"/>
                    <a:pt x="177088" y="396051"/>
                  </a:cubicBezTo>
                  <a:close/>
                  <a:moveTo>
                    <a:pt x="326592" y="382185"/>
                  </a:moveTo>
                  <a:lnTo>
                    <a:pt x="324748" y="412582"/>
                  </a:lnTo>
                  <a:cubicBezTo>
                    <a:pt x="329358" y="414424"/>
                    <a:pt x="334891" y="417187"/>
                    <a:pt x="340423" y="420871"/>
                  </a:cubicBezTo>
                  <a:cubicBezTo>
                    <a:pt x="345956" y="423635"/>
                    <a:pt x="350566" y="427319"/>
                    <a:pt x="355177" y="430082"/>
                  </a:cubicBezTo>
                  <a:lnTo>
                    <a:pt x="380995" y="413503"/>
                  </a:lnTo>
                  <a:cubicBezTo>
                    <a:pt x="376385" y="407976"/>
                    <a:pt x="369008" y="400607"/>
                    <a:pt x="356099" y="393238"/>
                  </a:cubicBezTo>
                  <a:cubicBezTo>
                    <a:pt x="343190" y="385869"/>
                    <a:pt x="333047" y="383106"/>
                    <a:pt x="326592" y="382185"/>
                  </a:cubicBezTo>
                  <a:close/>
                  <a:moveTo>
                    <a:pt x="125443" y="299294"/>
                  </a:moveTo>
                  <a:lnTo>
                    <a:pt x="224189" y="299294"/>
                  </a:lnTo>
                  <a:cubicBezTo>
                    <a:pt x="238032" y="299294"/>
                    <a:pt x="250029" y="311272"/>
                    <a:pt x="250029" y="326015"/>
                  </a:cubicBezTo>
                  <a:cubicBezTo>
                    <a:pt x="250029" y="339836"/>
                    <a:pt x="238032" y="351815"/>
                    <a:pt x="224189" y="351815"/>
                  </a:cubicBezTo>
                  <a:lnTo>
                    <a:pt x="125443" y="351815"/>
                  </a:lnTo>
                  <a:cubicBezTo>
                    <a:pt x="110677" y="351815"/>
                    <a:pt x="98680" y="339836"/>
                    <a:pt x="98680" y="326015"/>
                  </a:cubicBezTo>
                  <a:cubicBezTo>
                    <a:pt x="98680" y="311272"/>
                    <a:pt x="110677" y="299294"/>
                    <a:pt x="125443" y="299294"/>
                  </a:cubicBezTo>
                  <a:close/>
                  <a:moveTo>
                    <a:pt x="125436" y="200762"/>
                  </a:moveTo>
                  <a:lnTo>
                    <a:pt x="321952" y="200762"/>
                  </a:lnTo>
                  <a:cubicBezTo>
                    <a:pt x="336714" y="200762"/>
                    <a:pt x="348708" y="212740"/>
                    <a:pt x="348708" y="227483"/>
                  </a:cubicBezTo>
                  <a:cubicBezTo>
                    <a:pt x="348708" y="242226"/>
                    <a:pt x="336714" y="253283"/>
                    <a:pt x="321952" y="253283"/>
                  </a:cubicBezTo>
                  <a:lnTo>
                    <a:pt x="125436" y="253283"/>
                  </a:lnTo>
                  <a:cubicBezTo>
                    <a:pt x="110674" y="253283"/>
                    <a:pt x="98680" y="242226"/>
                    <a:pt x="98680" y="227483"/>
                  </a:cubicBezTo>
                  <a:cubicBezTo>
                    <a:pt x="98680" y="212740"/>
                    <a:pt x="110674" y="200762"/>
                    <a:pt x="125436" y="200762"/>
                  </a:cubicBezTo>
                  <a:close/>
                  <a:moveTo>
                    <a:pt x="125436" y="103118"/>
                  </a:moveTo>
                  <a:lnTo>
                    <a:pt x="321952" y="103118"/>
                  </a:lnTo>
                  <a:cubicBezTo>
                    <a:pt x="336714" y="103118"/>
                    <a:pt x="348708" y="114175"/>
                    <a:pt x="348708" y="128918"/>
                  </a:cubicBezTo>
                  <a:cubicBezTo>
                    <a:pt x="348708" y="143660"/>
                    <a:pt x="336714" y="155639"/>
                    <a:pt x="321952" y="155639"/>
                  </a:cubicBezTo>
                  <a:lnTo>
                    <a:pt x="125436" y="155639"/>
                  </a:lnTo>
                  <a:cubicBezTo>
                    <a:pt x="110674" y="155639"/>
                    <a:pt x="98680" y="143660"/>
                    <a:pt x="98680" y="128918"/>
                  </a:cubicBezTo>
                  <a:cubicBezTo>
                    <a:pt x="98680" y="114175"/>
                    <a:pt x="110674" y="103118"/>
                    <a:pt x="125436" y="103118"/>
                  </a:cubicBezTo>
                  <a:close/>
                  <a:moveTo>
                    <a:pt x="497753" y="64639"/>
                  </a:moveTo>
                  <a:cubicBezTo>
                    <a:pt x="507550" y="65329"/>
                    <a:pt x="521151" y="68553"/>
                    <a:pt x="537748" y="78225"/>
                  </a:cubicBezTo>
                  <a:cubicBezTo>
                    <a:pt x="570943" y="97568"/>
                    <a:pt x="576476" y="118753"/>
                    <a:pt x="577398" y="121516"/>
                  </a:cubicBezTo>
                  <a:cubicBezTo>
                    <a:pt x="578320" y="124279"/>
                    <a:pt x="577398" y="127964"/>
                    <a:pt x="575554" y="130727"/>
                  </a:cubicBezTo>
                  <a:lnTo>
                    <a:pt x="411424" y="415345"/>
                  </a:lnTo>
                  <a:cubicBezTo>
                    <a:pt x="410501" y="416266"/>
                    <a:pt x="409579" y="418108"/>
                    <a:pt x="407735" y="419029"/>
                  </a:cubicBezTo>
                  <a:lnTo>
                    <a:pt x="321982" y="476137"/>
                  </a:lnTo>
                  <a:cubicBezTo>
                    <a:pt x="317371" y="478900"/>
                    <a:pt x="312761" y="478900"/>
                    <a:pt x="308151" y="476137"/>
                  </a:cubicBezTo>
                  <a:cubicBezTo>
                    <a:pt x="303540" y="473374"/>
                    <a:pt x="300774" y="468768"/>
                    <a:pt x="301696" y="464163"/>
                  </a:cubicBezTo>
                  <a:lnTo>
                    <a:pt x="307229" y="361921"/>
                  </a:lnTo>
                  <a:cubicBezTo>
                    <a:pt x="308151" y="359158"/>
                    <a:pt x="308151" y="357316"/>
                    <a:pt x="309073" y="355473"/>
                  </a:cubicBezTo>
                  <a:lnTo>
                    <a:pt x="473203" y="71777"/>
                  </a:lnTo>
                  <a:cubicBezTo>
                    <a:pt x="475047" y="69014"/>
                    <a:pt x="477813" y="67172"/>
                    <a:pt x="480580" y="66250"/>
                  </a:cubicBezTo>
                  <a:cubicBezTo>
                    <a:pt x="481963" y="65790"/>
                    <a:pt x="487956" y="63948"/>
                    <a:pt x="497753" y="64639"/>
                  </a:cubicBezTo>
                  <a:close/>
                  <a:moveTo>
                    <a:pt x="26751" y="0"/>
                  </a:moveTo>
                  <a:lnTo>
                    <a:pt x="420637" y="0"/>
                  </a:lnTo>
                  <a:cubicBezTo>
                    <a:pt x="435396" y="0"/>
                    <a:pt x="447388" y="11972"/>
                    <a:pt x="447388" y="25786"/>
                  </a:cubicBezTo>
                  <a:lnTo>
                    <a:pt x="447388" y="65387"/>
                  </a:lnTo>
                  <a:lnTo>
                    <a:pt x="394808" y="156560"/>
                  </a:lnTo>
                  <a:lnTo>
                    <a:pt x="394808" y="52494"/>
                  </a:lnTo>
                  <a:lnTo>
                    <a:pt x="52580" y="52494"/>
                  </a:lnTo>
                  <a:lnTo>
                    <a:pt x="52580" y="524938"/>
                  </a:lnTo>
                  <a:lnTo>
                    <a:pt x="394808" y="524938"/>
                  </a:lnTo>
                  <a:lnTo>
                    <a:pt x="394808" y="459551"/>
                  </a:lnTo>
                  <a:lnTo>
                    <a:pt x="422482" y="441132"/>
                  </a:lnTo>
                  <a:cubicBezTo>
                    <a:pt x="427094" y="437449"/>
                    <a:pt x="431706" y="432844"/>
                    <a:pt x="434474" y="428239"/>
                  </a:cubicBezTo>
                  <a:lnTo>
                    <a:pt x="447388" y="406137"/>
                  </a:lnTo>
                  <a:lnTo>
                    <a:pt x="447388" y="550725"/>
                  </a:lnTo>
                  <a:cubicBezTo>
                    <a:pt x="447388" y="565460"/>
                    <a:pt x="435396" y="577432"/>
                    <a:pt x="420637" y="577432"/>
                  </a:cubicBezTo>
                  <a:lnTo>
                    <a:pt x="26751" y="577432"/>
                  </a:lnTo>
                  <a:cubicBezTo>
                    <a:pt x="11992" y="577432"/>
                    <a:pt x="0" y="565460"/>
                    <a:pt x="0" y="550725"/>
                  </a:cubicBezTo>
                  <a:lnTo>
                    <a:pt x="0" y="25786"/>
                  </a:lnTo>
                  <a:cubicBezTo>
                    <a:pt x="0" y="11972"/>
                    <a:pt x="11992" y="0"/>
                    <a:pt x="26751" y="0"/>
                  </a:cubicBezTo>
                  <a:close/>
                </a:path>
              </a:pathLst>
            </a:custGeom>
            <a:solidFill>
              <a:srgbClr val="334B6C"/>
            </a:solidFill>
            <a:ln>
              <a:noFill/>
            </a:ln>
          </p:spPr>
        </p:sp>
        <p:sp>
          <p:nvSpPr>
            <p:cNvPr id="6" name="文本框 5"/>
            <p:cNvSpPr txBox="1"/>
            <p:nvPr/>
          </p:nvSpPr>
          <p:spPr>
            <a:xfrm>
              <a:off x="4140" y="3140"/>
              <a:ext cx="10717" cy="1137"/>
            </a:xfrm>
            <a:prstGeom prst="rect">
              <a:avLst/>
            </a:prstGeom>
            <a:noFill/>
          </p:spPr>
          <p:txBody>
            <a:bodyPr wrap="square" lIns="0" rIns="72000" rtlCol="0">
              <a:spAutoFit/>
            </a:bodyPr>
            <a:lstStyle/>
            <a:p>
              <a:endParaRPr lang="zh-CN" altLang="en-US" sz="4100" b="1" spc="300" dirty="0" smtClean="0">
                <a:solidFill>
                  <a:srgbClr val="334B6C"/>
                </a:solidFill>
              </a:endParaRPr>
            </a:p>
          </p:txBody>
        </p:sp>
        <p:sp>
          <p:nvSpPr>
            <p:cNvPr id="7" name="矩形 6"/>
            <p:cNvSpPr/>
            <p:nvPr/>
          </p:nvSpPr>
          <p:spPr>
            <a:xfrm>
              <a:off x="4140" y="2316"/>
              <a:ext cx="3305" cy="824"/>
            </a:xfrm>
            <a:prstGeom prst="rect">
              <a:avLst/>
            </a:prstGeom>
          </p:spPr>
          <p:txBody>
            <a:bodyPr wrap="square" lIns="0">
              <a:spAutoFit/>
            </a:bodyPr>
            <a:lstStyle/>
            <a:p>
              <a:endParaRPr lang="zh-CN" altLang="en-US" sz="2800" spc="300" dirty="0" smtClean="0">
                <a:solidFill>
                  <a:srgbClr val="58B6E5"/>
                </a:solidFill>
              </a:endParaRPr>
            </a:p>
          </p:txBody>
        </p:sp>
      </p:grpSp>
      <p:pic>
        <p:nvPicPr>
          <p:cNvPr id="10" name="图片 9" descr="454696b252a867b7ca41680cc98655cf"/>
          <p:cNvPicPr/>
          <p:nvPr/>
        </p:nvPicPr>
        <p:blipFill>
          <a:blip r:embed="rId3">
            <a:clrChange>
              <a:clrFrom>
                <a:srgbClr val="000000">
                  <a:alpha val="0"/>
                </a:srgbClr>
              </a:clrFrom>
              <a:clrTo>
                <a:srgbClr val="000000">
                  <a:alpha val="0"/>
                  <a:alpha val="0"/>
                </a:srgbClr>
              </a:clrTo>
            </a:clrChange>
          </a:blip>
          <a:srcRect l="26954" t="48972" r="47741" b="29009"/>
          <a:stretch>
            <a:fillRect/>
          </a:stretch>
        </p:blipFill>
        <p:spPr>
          <a:xfrm flipH="1">
            <a:off x="7522845" y="2824480"/>
            <a:ext cx="4088765" cy="4033520"/>
          </a:xfrm>
          <a:prstGeom prst="rect">
            <a:avLst/>
          </a:prstGeom>
        </p:spPr>
      </p:pic>
      <p:sp>
        <p:nvSpPr>
          <p:cNvPr id="11" name="TextBox 10"/>
          <p:cNvSpPr txBox="1"/>
          <p:nvPr/>
        </p:nvSpPr>
        <p:spPr>
          <a:xfrm>
            <a:off x="2055446" y="3149600"/>
            <a:ext cx="6744677" cy="769441"/>
          </a:xfrm>
          <a:prstGeom prst="rect">
            <a:avLst/>
          </a:prstGeom>
          <a:noFill/>
        </p:spPr>
        <p:txBody>
          <a:bodyPr wrap="square" rtlCol="0">
            <a:spAutoFit/>
          </a:bodyPr>
          <a:lstStyle/>
          <a:p>
            <a:r>
              <a:rPr lang="zh-CN" altLang="en-US" sz="4400" dirty="0" smtClean="0"/>
              <a:t>谢  谢  聆  听</a:t>
            </a:r>
            <a:endParaRPr lang="zh-CN" altLang="en-US" sz="4400" dirty="0"/>
          </a:p>
        </p:txBody>
      </p:sp>
    </p:spTree>
    <p:custDataLst>
      <p:tags r:id="rId1"/>
    </p:custDataLst>
    <p:extLst>
      <p:ext uri="{BB962C8B-B14F-4D97-AF65-F5344CB8AC3E}">
        <p14:creationId xmlns:p14="http://schemas.microsoft.com/office/powerpoint/2010/main" val="4158811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2844800" y="906462"/>
            <a:ext cx="4970145" cy="3576320"/>
            <a:chOff x="4920" y="2084"/>
            <a:chExt cx="7827" cy="5632"/>
          </a:xfrm>
        </p:grpSpPr>
        <p:grpSp>
          <p:nvGrpSpPr>
            <p:cNvPr id="19" name="组合 18"/>
            <p:cNvGrpSpPr/>
            <p:nvPr/>
          </p:nvGrpSpPr>
          <p:grpSpPr>
            <a:xfrm>
              <a:off x="5392" y="5933"/>
              <a:ext cx="6925" cy="1783"/>
              <a:chOff x="5502" y="5999"/>
              <a:chExt cx="6925"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504" y="7154"/>
                <a:ext cx="3349"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4920" y="2084"/>
              <a:ext cx="7827" cy="3388"/>
              <a:chOff x="3358" y="2084"/>
              <a:chExt cx="7827" cy="3388"/>
            </a:xfrm>
          </p:grpSpPr>
          <p:grpSp>
            <p:nvGrpSpPr>
              <p:cNvPr id="14" name="组合 13"/>
              <p:cNvGrpSpPr/>
              <p:nvPr/>
            </p:nvGrpSpPr>
            <p:grpSpPr>
              <a:xfrm>
                <a:off x="3358" y="3077"/>
                <a:ext cx="7827" cy="2395"/>
                <a:chOff x="4624" y="2520"/>
                <a:chExt cx="7827" cy="2395"/>
              </a:xfrm>
            </p:grpSpPr>
            <p:sp>
              <p:nvSpPr>
                <p:cNvPr id="30" name="矩形 29"/>
                <p:cNvSpPr/>
                <p:nvPr/>
              </p:nvSpPr>
              <p:spPr>
                <a:xfrm>
                  <a:off x="4624" y="3800"/>
                  <a:ext cx="7827" cy="1115"/>
                </a:xfrm>
                <a:prstGeom prst="rect">
                  <a:avLst/>
                </a:prstGeom>
                <a:noFill/>
                <a:ln>
                  <a:noFill/>
                </a:ln>
              </p:spPr>
              <p:txBody>
                <a:bodyPr vert="horz" wrap="square">
                  <a:spAutoFit/>
                </a:bodyPr>
                <a:lstStyle/>
                <a:p>
                  <a:r>
                    <a:rPr lang="zh-CN" altLang="en-US" sz="4000" b="1" spc="600" dirty="0" smtClean="0">
                      <a:solidFill>
                        <a:srgbClr val="334B6C"/>
                      </a:solidFill>
                      <a:latin typeface="+mn-ea"/>
                    </a:rPr>
                    <a:t>公司的含义及类型</a:t>
                  </a:r>
                  <a:endParaRPr lang="zh-CN" altLang="en-US" sz="4000" b="1" spc="600" dirty="0">
                    <a:solidFill>
                      <a:srgbClr val="334B6C"/>
                    </a:solidFill>
                    <a:latin typeface="+mn-ea"/>
                  </a:endParaRPr>
                </a:p>
              </p:txBody>
            </p:sp>
            <p:sp>
              <p:nvSpPr>
                <p:cNvPr id="31" name="矩形 30"/>
                <p:cNvSpPr/>
                <p:nvPr/>
              </p:nvSpPr>
              <p:spPr>
                <a:xfrm>
                  <a:off x="6768" y="2520"/>
                  <a:ext cx="3968" cy="1113"/>
                </a:xfrm>
                <a:prstGeom prst="rect">
                  <a:avLst/>
                </a:prstGeom>
              </p:spPr>
              <p:txBody>
                <a:bodyPr wrap="none">
                  <a:spAutoFit/>
                </a:bodyPr>
                <a:lstStyle/>
                <a:p>
                  <a:r>
                    <a:rPr lang="zh-CN" altLang="en-US" sz="4000" spc="600" dirty="0">
                      <a:solidFill>
                        <a:srgbClr val="334B6C"/>
                      </a:solidFill>
                      <a:latin typeface="+mn-ea"/>
                    </a:rPr>
                    <a:t>第一部分</a:t>
                  </a: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含义</a:t>
            </a:r>
          </a:p>
        </p:txBody>
      </p:sp>
      <p:pic>
        <p:nvPicPr>
          <p:cNvPr id="12" name="图片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55614" y="3301560"/>
            <a:ext cx="2209800" cy="2209800"/>
          </a:xfrm>
          <a:prstGeom prst="rect">
            <a:avLst/>
          </a:prstGeom>
        </p:spPr>
      </p:pic>
      <p:sp>
        <p:nvSpPr>
          <p:cNvPr id="18" name="矩形 17"/>
          <p:cNvSpPr/>
          <p:nvPr/>
        </p:nvSpPr>
        <p:spPr>
          <a:xfrm>
            <a:off x="1604010" y="1589583"/>
            <a:ext cx="7652385" cy="584775"/>
          </a:xfrm>
          <a:prstGeom prst="rect">
            <a:avLst/>
          </a:prstGeom>
        </p:spPr>
        <p:txBody>
          <a:bodyPr wrap="square">
            <a:spAutoFit/>
          </a:bodyPr>
          <a:lstStyle/>
          <a:p>
            <a:pPr marL="285750" indent="-285750">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公司是指依照法律规定，以营利为目的，由股东投资而设立并对公司债务承担有限责任的企业法人。</a:t>
            </a:r>
            <a:endParaRPr lang="en-US" altLang="zh-CN"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矩形 1"/>
          <p:cNvSpPr/>
          <p:nvPr/>
        </p:nvSpPr>
        <p:spPr>
          <a:xfrm>
            <a:off x="2097232" y="2932228"/>
            <a:ext cx="1338828" cy="369332"/>
          </a:xfrm>
          <a:prstGeom prst="rect">
            <a:avLst/>
          </a:prstGeom>
        </p:spPr>
        <p:txBody>
          <a:bodyPr wrap="none">
            <a:spAutoFit/>
          </a:bodyPr>
          <a:lstStyle/>
          <a:p>
            <a:r>
              <a:rPr lang="zh-CN" altLang="en-US" dirty="0"/>
              <a:t>具有法人性</a:t>
            </a:r>
          </a:p>
        </p:txBody>
      </p:sp>
      <p:sp>
        <p:nvSpPr>
          <p:cNvPr id="3" name="矩形 2"/>
          <p:cNvSpPr/>
          <p:nvPr/>
        </p:nvSpPr>
        <p:spPr>
          <a:xfrm>
            <a:off x="2179572" y="4221794"/>
            <a:ext cx="1338828" cy="369332"/>
          </a:xfrm>
          <a:prstGeom prst="rect">
            <a:avLst/>
          </a:prstGeom>
        </p:spPr>
        <p:txBody>
          <a:bodyPr wrap="none">
            <a:spAutoFit/>
          </a:bodyPr>
          <a:lstStyle/>
          <a:p>
            <a:r>
              <a:rPr lang="zh-CN" altLang="en-US" dirty="0" smtClean="0"/>
              <a:t>具有团体</a:t>
            </a:r>
            <a:r>
              <a:rPr lang="zh-CN" altLang="en-US" dirty="0"/>
              <a:t>性</a:t>
            </a:r>
          </a:p>
        </p:txBody>
      </p:sp>
      <p:sp>
        <p:nvSpPr>
          <p:cNvPr id="4" name="矩形 3"/>
          <p:cNvSpPr/>
          <p:nvPr/>
        </p:nvSpPr>
        <p:spPr>
          <a:xfrm>
            <a:off x="7939511" y="2875002"/>
            <a:ext cx="1338828" cy="369332"/>
          </a:xfrm>
          <a:prstGeom prst="rect">
            <a:avLst/>
          </a:prstGeom>
        </p:spPr>
        <p:txBody>
          <a:bodyPr wrap="none">
            <a:spAutoFit/>
          </a:bodyPr>
          <a:lstStyle/>
          <a:p>
            <a:r>
              <a:rPr lang="zh-CN" altLang="en-US" dirty="0" smtClean="0"/>
              <a:t>具有营利</a:t>
            </a:r>
            <a:r>
              <a:rPr lang="zh-CN" altLang="en-US" dirty="0"/>
              <a:t>性</a:t>
            </a:r>
          </a:p>
        </p:txBody>
      </p:sp>
      <p:sp>
        <p:nvSpPr>
          <p:cNvPr id="5" name="矩形 4"/>
          <p:cNvSpPr/>
          <p:nvPr/>
        </p:nvSpPr>
        <p:spPr>
          <a:xfrm>
            <a:off x="8054927" y="4158734"/>
            <a:ext cx="1107996" cy="369332"/>
          </a:xfrm>
          <a:prstGeom prst="rect">
            <a:avLst/>
          </a:prstGeom>
        </p:spPr>
        <p:txBody>
          <a:bodyPr wrap="none">
            <a:spAutoFit/>
          </a:bodyPr>
          <a:lstStyle/>
          <a:p>
            <a:r>
              <a:rPr lang="zh-CN" altLang="en-US" dirty="0"/>
              <a:t>依法设立</a:t>
            </a:r>
          </a:p>
        </p:txBody>
      </p:sp>
      <p:sp>
        <p:nvSpPr>
          <p:cNvPr id="6" name="TextBox 5"/>
          <p:cNvSpPr txBox="1"/>
          <p:nvPr/>
        </p:nvSpPr>
        <p:spPr>
          <a:xfrm>
            <a:off x="4555614" y="5369169"/>
            <a:ext cx="3150355" cy="369332"/>
          </a:xfrm>
          <a:prstGeom prst="rect">
            <a:avLst/>
          </a:prstGeom>
          <a:noFill/>
        </p:spPr>
        <p:txBody>
          <a:bodyPr wrap="square" rtlCol="0">
            <a:spAutoFit/>
          </a:bodyPr>
          <a:lstStyle/>
          <a:p>
            <a:r>
              <a:rPr lang="zh-CN" altLang="en-US" dirty="0"/>
              <a:t>投资者的有限责任</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类型</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892" y="3094572"/>
            <a:ext cx="2683213" cy="2683213"/>
          </a:xfrm>
          <a:prstGeom prst="rect">
            <a:avLst/>
          </a:prstGeom>
        </p:spPr>
      </p:pic>
      <p:sp>
        <p:nvSpPr>
          <p:cNvPr id="2" name="TextBox 1"/>
          <p:cNvSpPr txBox="1"/>
          <p:nvPr/>
        </p:nvSpPr>
        <p:spPr>
          <a:xfrm>
            <a:off x="346075" y="689611"/>
            <a:ext cx="10345371" cy="3970318"/>
          </a:xfrm>
          <a:prstGeom prst="rect">
            <a:avLst/>
          </a:prstGeom>
          <a:noFill/>
        </p:spPr>
        <p:txBody>
          <a:bodyPr wrap="square" rtlCol="0">
            <a:spAutoFit/>
          </a:bodyPr>
          <a:lstStyle/>
          <a:p>
            <a:r>
              <a:rPr lang="en-US" altLang="zh-CN" dirty="0"/>
              <a:t>1. </a:t>
            </a:r>
            <a:r>
              <a:rPr lang="zh-CN" altLang="en-US" dirty="0"/>
              <a:t>公司的分类</a:t>
            </a:r>
          </a:p>
          <a:p>
            <a:endParaRPr lang="zh-CN" altLang="en-US" dirty="0"/>
          </a:p>
          <a:p>
            <a:r>
              <a:rPr lang="zh-CN" altLang="en-US" dirty="0"/>
              <a:t>（</a:t>
            </a:r>
            <a:r>
              <a:rPr lang="en-US" altLang="zh-CN" dirty="0"/>
              <a:t>1</a:t>
            </a:r>
            <a:r>
              <a:rPr lang="zh-CN" altLang="en-US" dirty="0"/>
              <a:t>）按照股东对公司责任形式的标准分类。</a:t>
            </a:r>
          </a:p>
          <a:p>
            <a:endParaRPr lang="zh-CN" altLang="en-US" dirty="0"/>
          </a:p>
          <a:p>
            <a:r>
              <a:rPr lang="zh-CN" altLang="en-US" dirty="0"/>
              <a:t>理论上，按照该标准，公司可分为股份有限公司、有限责任公司、无限公司、两合公司。</a:t>
            </a:r>
          </a:p>
          <a:p>
            <a:endParaRPr lang="zh-CN" altLang="en-US" dirty="0"/>
          </a:p>
          <a:p>
            <a:r>
              <a:rPr lang="zh-CN" altLang="en-US" dirty="0"/>
              <a:t>（</a:t>
            </a:r>
            <a:r>
              <a:rPr lang="en-US" altLang="zh-CN" dirty="0"/>
              <a:t>2</a:t>
            </a:r>
            <a:r>
              <a:rPr lang="zh-CN" altLang="en-US" dirty="0"/>
              <a:t>）按照公司的信用基础的标准分类。</a:t>
            </a:r>
          </a:p>
          <a:p>
            <a:endParaRPr lang="zh-CN" altLang="en-US" dirty="0"/>
          </a:p>
          <a:p>
            <a:r>
              <a:rPr lang="zh-CN" altLang="en-US" dirty="0"/>
              <a:t>按照该标准，公司可分为人合公司、资合公司和人合兼资合公司。</a:t>
            </a:r>
          </a:p>
          <a:p>
            <a:endParaRPr lang="zh-CN" altLang="en-US" dirty="0"/>
          </a:p>
          <a:p>
            <a:r>
              <a:rPr lang="zh-CN" altLang="en-US" dirty="0"/>
              <a:t>（</a:t>
            </a:r>
            <a:r>
              <a:rPr lang="en-US" altLang="zh-CN" dirty="0"/>
              <a:t>3</a:t>
            </a:r>
            <a:r>
              <a:rPr lang="zh-CN" altLang="en-US" dirty="0"/>
              <a:t>）按照公司的控制或从属关系的标准分类。</a:t>
            </a:r>
          </a:p>
          <a:p>
            <a:endParaRPr lang="zh-CN" altLang="en-US" dirty="0"/>
          </a:p>
          <a:p>
            <a:r>
              <a:rPr lang="zh-CN" altLang="en-US" dirty="0"/>
              <a:t>按照该标准，公司可分为母公司与子公司。</a:t>
            </a:r>
          </a:p>
          <a:p>
            <a:endParaRPr lang="zh-CN" altLang="en-US"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类型</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892" y="3094572"/>
            <a:ext cx="2683213" cy="2683213"/>
          </a:xfrm>
          <a:prstGeom prst="rect">
            <a:avLst/>
          </a:prstGeom>
        </p:spPr>
      </p:pic>
      <p:sp>
        <p:nvSpPr>
          <p:cNvPr id="2" name="TextBox 1"/>
          <p:cNvSpPr txBox="1"/>
          <p:nvPr/>
        </p:nvSpPr>
        <p:spPr>
          <a:xfrm>
            <a:off x="346075" y="689611"/>
            <a:ext cx="10345371" cy="4524315"/>
          </a:xfrm>
          <a:prstGeom prst="rect">
            <a:avLst/>
          </a:prstGeom>
          <a:noFill/>
        </p:spPr>
        <p:txBody>
          <a:bodyPr wrap="square" rtlCol="0">
            <a:spAutoFit/>
          </a:bodyPr>
          <a:lstStyle/>
          <a:p>
            <a:r>
              <a:rPr lang="en-US" altLang="zh-CN" dirty="0"/>
              <a:t>1. </a:t>
            </a:r>
            <a:r>
              <a:rPr lang="zh-CN" altLang="en-US" dirty="0"/>
              <a:t>公司的分类</a:t>
            </a:r>
          </a:p>
          <a:p>
            <a:endParaRPr lang="zh-CN" altLang="en-US" dirty="0"/>
          </a:p>
          <a:p>
            <a:r>
              <a:rPr lang="zh-CN" altLang="en-US" dirty="0" smtClean="0"/>
              <a:t>（</a:t>
            </a:r>
            <a:r>
              <a:rPr lang="en-US" altLang="zh-CN" dirty="0"/>
              <a:t>4</a:t>
            </a:r>
            <a:r>
              <a:rPr lang="zh-CN" altLang="en-US" dirty="0"/>
              <a:t>）按照公司内部管辖的标准分类。</a:t>
            </a:r>
          </a:p>
          <a:p>
            <a:endParaRPr lang="zh-CN" altLang="en-US" dirty="0"/>
          </a:p>
          <a:p>
            <a:r>
              <a:rPr lang="zh-CN" altLang="en-US" dirty="0"/>
              <a:t>按照该标准，公司可分为本公司与分公司。</a:t>
            </a:r>
          </a:p>
          <a:p>
            <a:endParaRPr lang="zh-CN" altLang="en-US" dirty="0"/>
          </a:p>
          <a:p>
            <a:r>
              <a:rPr lang="zh-CN" altLang="en-US" dirty="0"/>
              <a:t>（</a:t>
            </a:r>
            <a:r>
              <a:rPr lang="en-US" altLang="zh-CN" dirty="0"/>
              <a:t>5</a:t>
            </a:r>
            <a:r>
              <a:rPr lang="zh-CN" altLang="en-US" dirty="0"/>
              <a:t>）按照股份是否公开发行或在证券市场上公开交易的标准分类。</a:t>
            </a:r>
          </a:p>
          <a:p>
            <a:endParaRPr lang="zh-CN" altLang="en-US" dirty="0"/>
          </a:p>
          <a:p>
            <a:r>
              <a:rPr lang="zh-CN" altLang="en-US" dirty="0"/>
              <a:t>英美法系上，按照该标准，公司可分为开放式公司和封闭式公司。</a:t>
            </a:r>
          </a:p>
          <a:p>
            <a:endParaRPr lang="zh-CN" altLang="en-US" dirty="0"/>
          </a:p>
          <a:p>
            <a:r>
              <a:rPr lang="zh-CN" altLang="en-US" dirty="0"/>
              <a:t>（</a:t>
            </a:r>
            <a:r>
              <a:rPr lang="en-US" altLang="zh-CN" dirty="0"/>
              <a:t>6</a:t>
            </a:r>
            <a:r>
              <a:rPr lang="zh-CN" altLang="en-US" dirty="0"/>
              <a:t>）其他分类。</a:t>
            </a:r>
          </a:p>
          <a:p>
            <a:endParaRPr lang="zh-CN" altLang="en-US" dirty="0"/>
          </a:p>
          <a:p>
            <a:r>
              <a:rPr lang="zh-CN" altLang="en-US" dirty="0"/>
              <a:t>按照公司国籍，公司可分为本国公司和外国公司。</a:t>
            </a:r>
          </a:p>
          <a:p>
            <a:endParaRPr lang="zh-CN" altLang="en-US" dirty="0"/>
          </a:p>
          <a:p>
            <a:r>
              <a:rPr lang="zh-CN" altLang="en-US" dirty="0"/>
              <a:t>按照公司间的特殊联系，公司可分为关联公司和公司集团。</a:t>
            </a:r>
          </a:p>
          <a:p>
            <a:endParaRPr lang="zh-CN" altLang="en-US" dirty="0"/>
          </a:p>
        </p:txBody>
      </p:sp>
    </p:spTree>
    <p:custDataLst>
      <p:tags r:id="rId1"/>
    </p:custDataLst>
    <p:extLst>
      <p:ext uri="{BB962C8B-B14F-4D97-AF65-F5344CB8AC3E}">
        <p14:creationId xmlns:p14="http://schemas.microsoft.com/office/powerpoint/2010/main" val="304968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类型</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892" y="3094572"/>
            <a:ext cx="2683213" cy="2683213"/>
          </a:xfrm>
          <a:prstGeom prst="rect">
            <a:avLst/>
          </a:prstGeom>
        </p:spPr>
      </p:pic>
      <p:sp>
        <p:nvSpPr>
          <p:cNvPr id="2" name="TextBox 1"/>
          <p:cNvSpPr txBox="1"/>
          <p:nvPr/>
        </p:nvSpPr>
        <p:spPr>
          <a:xfrm>
            <a:off x="429847" y="936492"/>
            <a:ext cx="10345371" cy="1477328"/>
          </a:xfrm>
          <a:prstGeom prst="rect">
            <a:avLst/>
          </a:prstGeom>
          <a:noFill/>
        </p:spPr>
        <p:txBody>
          <a:bodyPr wrap="square" rtlCol="0">
            <a:spAutoFit/>
          </a:bodyPr>
          <a:lstStyle/>
          <a:p>
            <a:r>
              <a:rPr lang="en-US" altLang="zh-CN" dirty="0"/>
              <a:t>2. </a:t>
            </a:r>
            <a:r>
              <a:rPr lang="zh-CN" altLang="en-US" dirty="0"/>
              <a:t>我国</a:t>
            </a:r>
            <a:r>
              <a:rPr lang="en-US" altLang="zh-CN" dirty="0"/>
              <a:t>《</a:t>
            </a:r>
            <a:r>
              <a:rPr lang="zh-CN" altLang="en-US" dirty="0"/>
              <a:t>公司法</a:t>
            </a:r>
            <a:r>
              <a:rPr lang="en-US" altLang="zh-CN" dirty="0"/>
              <a:t>》</a:t>
            </a:r>
            <a:r>
              <a:rPr lang="zh-CN" altLang="en-US" dirty="0"/>
              <a:t>规定的公司类型</a:t>
            </a:r>
          </a:p>
          <a:p>
            <a:endParaRPr lang="zh-CN" altLang="en-US" dirty="0"/>
          </a:p>
          <a:p>
            <a:r>
              <a:rPr lang="zh-CN" altLang="en-US" dirty="0"/>
              <a:t>我国法律仅承认有限责任公司与股份有限公司。我国</a:t>
            </a:r>
            <a:r>
              <a:rPr lang="en-US" altLang="zh-CN" dirty="0"/>
              <a:t>《</a:t>
            </a:r>
            <a:r>
              <a:rPr lang="zh-CN" altLang="en-US" dirty="0"/>
              <a:t>公司法</a:t>
            </a:r>
            <a:r>
              <a:rPr lang="en-US" altLang="zh-CN" dirty="0"/>
              <a:t>》</a:t>
            </a:r>
            <a:r>
              <a:rPr lang="zh-CN" altLang="en-US" dirty="0"/>
              <a:t>规定了两种特殊的有限责任公司</a:t>
            </a:r>
            <a:r>
              <a:rPr lang="en-US" altLang="zh-CN" dirty="0"/>
              <a:t>—— </a:t>
            </a:r>
            <a:r>
              <a:rPr lang="zh-CN" altLang="en-US" dirty="0"/>
              <a:t>一人有限责任公司和国有独资公司。在股份有限公司中，以公司股票是否能在证券交易所上市交易为标准，分为上市公司和非上市公司。</a:t>
            </a:r>
          </a:p>
        </p:txBody>
      </p:sp>
    </p:spTree>
    <p:custDataLst>
      <p:tags r:id="rId1"/>
    </p:custDataLst>
    <p:extLst>
      <p:ext uri="{BB962C8B-B14F-4D97-AF65-F5344CB8AC3E}">
        <p14:creationId xmlns:p14="http://schemas.microsoft.com/office/powerpoint/2010/main" val="1350354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类型</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892" y="3094572"/>
            <a:ext cx="2683213" cy="2683213"/>
          </a:xfrm>
          <a:prstGeom prst="rect">
            <a:avLst/>
          </a:prstGeom>
        </p:spPr>
      </p:pic>
      <p:sp>
        <p:nvSpPr>
          <p:cNvPr id="2" name="TextBox 1"/>
          <p:cNvSpPr txBox="1"/>
          <p:nvPr/>
        </p:nvSpPr>
        <p:spPr>
          <a:xfrm>
            <a:off x="429847" y="936492"/>
            <a:ext cx="10345371" cy="3970318"/>
          </a:xfrm>
          <a:prstGeom prst="rect">
            <a:avLst/>
          </a:prstGeom>
          <a:noFill/>
        </p:spPr>
        <p:txBody>
          <a:bodyPr wrap="square" rtlCol="0">
            <a:spAutoFit/>
          </a:bodyPr>
          <a:lstStyle/>
          <a:p>
            <a:r>
              <a:rPr lang="zh-CN" altLang="en-US" dirty="0" smtClean="0"/>
              <a:t>有限责任公司</a:t>
            </a:r>
            <a:endParaRPr lang="zh-CN" altLang="en-US" dirty="0"/>
          </a:p>
          <a:p>
            <a:endParaRPr lang="zh-CN" altLang="en-US" dirty="0"/>
          </a:p>
          <a:p>
            <a:r>
              <a:rPr lang="zh-CN" altLang="en-US" dirty="0"/>
              <a:t>有限责任公司，简称有限公司，是指由法律规定的一定人数的股东所组成的，股东以其出资额为限对公司债务承担责任，公司以其全部资产对公司债务承担责任的企业法人。其具有如下特点：</a:t>
            </a:r>
          </a:p>
          <a:p>
            <a:endParaRPr lang="zh-CN" altLang="en-US" dirty="0"/>
          </a:p>
          <a:p>
            <a:r>
              <a:rPr lang="zh-CN" altLang="en-US" dirty="0"/>
              <a:t>① 兼具人合性与资合性。</a:t>
            </a:r>
          </a:p>
          <a:p>
            <a:endParaRPr lang="zh-CN" altLang="en-US" dirty="0"/>
          </a:p>
          <a:p>
            <a:r>
              <a:rPr lang="zh-CN" altLang="en-US" dirty="0"/>
              <a:t>② 股东人数受到限制。</a:t>
            </a:r>
          </a:p>
          <a:p>
            <a:endParaRPr lang="zh-CN" altLang="en-US" dirty="0"/>
          </a:p>
          <a:p>
            <a:r>
              <a:rPr lang="zh-CN" altLang="en-US" dirty="0"/>
              <a:t>③ 公司的封闭性。</a:t>
            </a:r>
          </a:p>
          <a:p>
            <a:endParaRPr lang="zh-CN" altLang="en-US" dirty="0"/>
          </a:p>
          <a:p>
            <a:r>
              <a:rPr lang="zh-CN" altLang="en-US" dirty="0"/>
              <a:t>④ 股东对公司债务承担有限责任。</a:t>
            </a:r>
          </a:p>
          <a:p>
            <a:endParaRPr lang="zh-CN" altLang="en-US" dirty="0"/>
          </a:p>
          <a:p>
            <a:r>
              <a:rPr lang="zh-CN" altLang="en-US" dirty="0"/>
              <a:t>⑤ 设立程序简便，组织机构简单。</a:t>
            </a:r>
          </a:p>
        </p:txBody>
      </p:sp>
    </p:spTree>
    <p:custDataLst>
      <p:tags r:id="rId1"/>
    </p:custDataLst>
    <p:extLst>
      <p:ext uri="{BB962C8B-B14F-4D97-AF65-F5344CB8AC3E}">
        <p14:creationId xmlns:p14="http://schemas.microsoft.com/office/powerpoint/2010/main" val="4098161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类型</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892" y="3094572"/>
            <a:ext cx="2683213" cy="2683213"/>
          </a:xfrm>
          <a:prstGeom prst="rect">
            <a:avLst/>
          </a:prstGeom>
        </p:spPr>
      </p:pic>
      <p:sp>
        <p:nvSpPr>
          <p:cNvPr id="2" name="TextBox 1"/>
          <p:cNvSpPr txBox="1"/>
          <p:nvPr/>
        </p:nvSpPr>
        <p:spPr>
          <a:xfrm>
            <a:off x="429847" y="936492"/>
            <a:ext cx="10345371" cy="4524315"/>
          </a:xfrm>
          <a:prstGeom prst="rect">
            <a:avLst/>
          </a:prstGeom>
          <a:noFill/>
        </p:spPr>
        <p:txBody>
          <a:bodyPr wrap="square" rtlCol="0">
            <a:spAutoFit/>
          </a:bodyPr>
          <a:lstStyle/>
          <a:p>
            <a:r>
              <a:rPr lang="zh-CN" altLang="en-US" dirty="0" smtClean="0"/>
              <a:t>股份有限公司</a:t>
            </a:r>
            <a:endParaRPr lang="zh-CN" altLang="en-US" dirty="0"/>
          </a:p>
          <a:p>
            <a:endParaRPr lang="zh-CN" altLang="en-US" dirty="0"/>
          </a:p>
          <a:p>
            <a:r>
              <a:rPr lang="zh-CN" altLang="en-US" dirty="0"/>
              <a:t>股份有限公司，简称股份公司，是指公司全部资本分为等额股份，股东以其认购的股份对公司承担责任，公司以其全部资产对公司债务承担责任的企业法人。其具有如下特点：</a:t>
            </a:r>
          </a:p>
          <a:p>
            <a:endParaRPr lang="zh-CN" altLang="en-US" dirty="0"/>
          </a:p>
          <a:p>
            <a:r>
              <a:rPr lang="zh-CN" altLang="en-US" dirty="0"/>
              <a:t>① 具有资合性。</a:t>
            </a:r>
          </a:p>
          <a:p>
            <a:endParaRPr lang="zh-CN" altLang="en-US" dirty="0"/>
          </a:p>
          <a:p>
            <a:r>
              <a:rPr lang="zh-CN" altLang="en-US" dirty="0"/>
              <a:t>② 股东人数的广泛性与发起人人数的限定性。</a:t>
            </a:r>
          </a:p>
          <a:p>
            <a:endParaRPr lang="zh-CN" altLang="en-US" dirty="0"/>
          </a:p>
          <a:p>
            <a:r>
              <a:rPr lang="zh-CN" altLang="en-US" dirty="0"/>
              <a:t>③ 公司股份发行转让的自由性，经营状况的公开性。</a:t>
            </a:r>
          </a:p>
          <a:p>
            <a:endParaRPr lang="zh-CN" altLang="en-US" dirty="0"/>
          </a:p>
          <a:p>
            <a:r>
              <a:rPr lang="zh-CN" altLang="en-US" dirty="0"/>
              <a:t>④ 股东对公司债务承担有限责任。</a:t>
            </a:r>
          </a:p>
          <a:p>
            <a:endParaRPr lang="zh-CN" altLang="en-US" dirty="0"/>
          </a:p>
          <a:p>
            <a:r>
              <a:rPr lang="zh-CN" altLang="en-US" dirty="0"/>
              <a:t>⑤ 设立程序严格，组织机构复杂。</a:t>
            </a:r>
          </a:p>
          <a:p>
            <a:endParaRPr lang="zh-CN" altLang="en-US" dirty="0"/>
          </a:p>
          <a:p>
            <a:r>
              <a:rPr lang="zh-CN" altLang="en-US" dirty="0"/>
              <a:t>⑥ 股东的出资具有股份性。</a:t>
            </a:r>
          </a:p>
        </p:txBody>
      </p:sp>
    </p:spTree>
    <p:custDataLst>
      <p:tags r:id="rId1"/>
    </p:custDataLst>
    <p:extLst>
      <p:ext uri="{BB962C8B-B14F-4D97-AF65-F5344CB8AC3E}">
        <p14:creationId xmlns:p14="http://schemas.microsoft.com/office/powerpoint/2010/main" val="141170297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7.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9.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1421</Words>
  <Application>Microsoft Office PowerPoint</Application>
  <PresentationFormat>自定义</PresentationFormat>
  <Paragraphs>180</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cp:lastModifiedBy>
  <cp:revision>163</cp:revision>
  <dcterms:created xsi:type="dcterms:W3CDTF">2019-06-19T02:08:00Z</dcterms:created>
  <dcterms:modified xsi:type="dcterms:W3CDTF">2024-11-19T03:05:58Z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2052-11.1.0.10356</vt:lpwstr>
  </property>
  <property fmtid="{D5CDD505-2E9C-101B-9397-08002B2CF9AE}" pid="3" name="ICV">
    <vt:lpwstr>A00097B07D27403DA3728D0615E9269F</vt:lpwstr>
  </property>
  <property fmtid="{D5CDD505-2E9C-101B-9397-08002B2CF9AE}" pid="4" name="KSOTemplateUUID">
    <vt:lpwstr>v1.0_mb_0t4WfdYI2kxUf/OUKKYnyg==</vt:lpwstr>
  </property>
</Properties>
</file>